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09"/>
  </p:notesMasterIdLst>
  <p:sldIdLst>
    <p:sldId id="256" r:id="rId2"/>
    <p:sldId id="328" r:id="rId3"/>
    <p:sldId id="296" r:id="rId4"/>
    <p:sldId id="297" r:id="rId5"/>
    <p:sldId id="330" r:id="rId6"/>
    <p:sldId id="298" r:id="rId7"/>
    <p:sldId id="331" r:id="rId8"/>
    <p:sldId id="332" r:id="rId9"/>
    <p:sldId id="333" r:id="rId10"/>
    <p:sldId id="334" r:id="rId11"/>
    <p:sldId id="335" r:id="rId12"/>
    <p:sldId id="300" r:id="rId13"/>
    <p:sldId id="301" r:id="rId14"/>
    <p:sldId id="302" r:id="rId15"/>
    <p:sldId id="304" r:id="rId16"/>
    <p:sldId id="305" r:id="rId17"/>
    <p:sldId id="306" r:id="rId18"/>
    <p:sldId id="307" r:id="rId19"/>
    <p:sldId id="308" r:id="rId20"/>
    <p:sldId id="339" r:id="rId21"/>
    <p:sldId id="340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9" r:id="rId40"/>
    <p:sldId id="350" r:id="rId41"/>
    <p:sldId id="351" r:id="rId42"/>
    <p:sldId id="352" r:id="rId43"/>
    <p:sldId id="354" r:id="rId44"/>
    <p:sldId id="355" r:id="rId45"/>
    <p:sldId id="356" r:id="rId46"/>
    <p:sldId id="357" r:id="rId47"/>
    <p:sldId id="358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371" r:id="rId59"/>
    <p:sldId id="372" r:id="rId60"/>
    <p:sldId id="37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270" r:id="rId71"/>
    <p:sldId id="257" r:id="rId72"/>
    <p:sldId id="259" r:id="rId73"/>
    <p:sldId id="260" r:id="rId74"/>
    <p:sldId id="261" r:id="rId75"/>
    <p:sldId id="262" r:id="rId76"/>
    <p:sldId id="263" r:id="rId77"/>
    <p:sldId id="264" r:id="rId78"/>
    <p:sldId id="265" r:id="rId79"/>
    <p:sldId id="266" r:id="rId80"/>
    <p:sldId id="267" r:id="rId81"/>
    <p:sldId id="268" r:id="rId82"/>
    <p:sldId id="269" r:id="rId83"/>
    <p:sldId id="271" r:id="rId84"/>
    <p:sldId id="272" r:id="rId85"/>
    <p:sldId id="273" r:id="rId86"/>
    <p:sldId id="274" r:id="rId87"/>
    <p:sldId id="275" r:id="rId88"/>
    <p:sldId id="276" r:id="rId89"/>
    <p:sldId id="277" r:id="rId90"/>
    <p:sldId id="278" r:id="rId91"/>
    <p:sldId id="279" r:id="rId92"/>
    <p:sldId id="280" r:id="rId93"/>
    <p:sldId id="281" r:id="rId94"/>
    <p:sldId id="282" r:id="rId95"/>
    <p:sldId id="283" r:id="rId96"/>
    <p:sldId id="284" r:id="rId97"/>
    <p:sldId id="285" r:id="rId98"/>
    <p:sldId id="286" r:id="rId99"/>
    <p:sldId id="287" r:id="rId100"/>
    <p:sldId id="288" r:id="rId101"/>
    <p:sldId id="289" r:id="rId102"/>
    <p:sldId id="290" r:id="rId103"/>
    <p:sldId id="291" r:id="rId104"/>
    <p:sldId id="292" r:id="rId105"/>
    <p:sldId id="293" r:id="rId106"/>
    <p:sldId id="294" r:id="rId107"/>
    <p:sldId id="295" r:id="rId10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7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31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C5061-9D3D-468D-B6D7-553C7C3CDCF6}" type="datetimeFigureOut">
              <a:rPr lang="bg-BG" smtClean="0"/>
              <a:t>24.03.2017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4E4DF-744F-41B0-ADBD-3373926E4F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7055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5913" y="817563"/>
            <a:ext cx="3925887" cy="2946400"/>
          </a:xfrm>
          <a:solidFill>
            <a:srgbClr val="FFFFFF"/>
          </a:solidFill>
          <a:ln/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8352" y="4053417"/>
            <a:ext cx="490537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bg-BG" altLang="bg-BG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59F78D-C733-4FE6-9CF2-0AF4AC4C8DD1}" type="slidenum">
              <a:rPr lang="bg-BG" altLang="bg-BG"/>
              <a:pPr/>
              <a:t>75</a:t>
            </a:fld>
            <a:endParaRPr lang="bg-BG" altLang="bg-BG"/>
          </a:p>
        </p:txBody>
      </p:sp>
      <p:sp>
        <p:nvSpPr>
          <p:cNvPr id="417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DE3CE-F9B3-4924-92DA-F6C4946778CB}" type="slidenum">
              <a:rPr lang="bg-BG" altLang="bg-BG"/>
              <a:pPr/>
              <a:t>76</a:t>
            </a:fld>
            <a:endParaRPr lang="bg-BG" altLang="bg-BG"/>
          </a:p>
        </p:txBody>
      </p:sp>
      <p:sp>
        <p:nvSpPr>
          <p:cNvPr id="418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CC0C39-DAA8-430D-9B5C-CBC12D42A43F}" type="slidenum">
              <a:rPr lang="bg-BG" altLang="bg-BG"/>
              <a:pPr/>
              <a:t>77</a:t>
            </a:fld>
            <a:endParaRPr lang="bg-BG" altLang="bg-BG"/>
          </a:p>
        </p:txBody>
      </p:sp>
      <p:sp>
        <p:nvSpPr>
          <p:cNvPr id="419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8E3D4-07F5-40EA-90D1-828B3929CCDB}" type="slidenum">
              <a:rPr lang="bg-BG" altLang="bg-BG"/>
              <a:pPr/>
              <a:t>78</a:t>
            </a:fld>
            <a:endParaRPr lang="bg-BG" altLang="bg-BG"/>
          </a:p>
        </p:txBody>
      </p:sp>
      <p:sp>
        <p:nvSpPr>
          <p:cNvPr id="187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DD1D7-3E9C-4871-BA10-01CBEA6B9E0D}" type="slidenum">
              <a:rPr lang="bg-BG" altLang="bg-BG"/>
              <a:pPr/>
              <a:t>79</a:t>
            </a:fld>
            <a:endParaRPr lang="bg-BG" altLang="bg-BG"/>
          </a:p>
        </p:txBody>
      </p:sp>
      <p:sp>
        <p:nvSpPr>
          <p:cNvPr id="186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655DE-BC32-46C6-BC3F-3A4CE8BD66DE}" type="slidenum">
              <a:rPr lang="bg-BG" altLang="bg-BG"/>
              <a:pPr/>
              <a:t>80</a:t>
            </a:fld>
            <a:endParaRPr lang="bg-BG" altLang="bg-BG"/>
          </a:p>
        </p:txBody>
      </p:sp>
      <p:sp>
        <p:nvSpPr>
          <p:cNvPr id="420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0873A-140D-4E9B-85F8-744194A3C8FF}" type="slidenum">
              <a:rPr lang="bg-BG" altLang="bg-BG"/>
              <a:pPr/>
              <a:t>81</a:t>
            </a:fld>
            <a:endParaRPr lang="bg-BG" altLang="bg-BG"/>
          </a:p>
        </p:txBody>
      </p:sp>
      <p:sp>
        <p:nvSpPr>
          <p:cNvPr id="421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F1CABF-5BAD-46D6-AC99-02B2DB179ADE}" type="slidenum">
              <a:rPr lang="bg-BG" altLang="bg-BG"/>
              <a:pPr/>
              <a:t>82</a:t>
            </a:fld>
            <a:endParaRPr lang="bg-BG" altLang="bg-BG"/>
          </a:p>
        </p:txBody>
      </p:sp>
      <p:sp>
        <p:nvSpPr>
          <p:cNvPr id="422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FC8B0-3F46-4D69-9E1B-9C35CE40EC67}" type="slidenum">
              <a:rPr lang="bg-BG" altLang="bg-BG"/>
              <a:pPr/>
              <a:t>83</a:t>
            </a:fld>
            <a:endParaRPr lang="bg-BG" altLang="bg-BG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78CAC-8B1D-4357-B76F-F24F05C8C533}" type="slidenum">
              <a:rPr lang="bg-BG" altLang="bg-BG"/>
              <a:pPr/>
              <a:t>84</a:t>
            </a:fld>
            <a:endParaRPr lang="bg-BG" altLang="bg-BG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5913" y="817563"/>
            <a:ext cx="3925887" cy="2946400"/>
          </a:xfrm>
          <a:solidFill>
            <a:srgbClr val="FFFFFF"/>
          </a:solidFill>
          <a:ln/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4529" y="4316489"/>
            <a:ext cx="5854898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bg-BG" altLang="bg-BG" smtClean="0"/>
          </a:p>
        </p:txBody>
      </p:sp>
      <p:sp>
        <p:nvSpPr>
          <p:cNvPr id="39940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2052340" y="303893"/>
            <a:ext cx="2754808" cy="3657297"/>
          </a:xfrm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083DD-42C3-4BCC-90E0-9B5EA1D463C3}" type="slidenum">
              <a:rPr lang="bg-BG" altLang="bg-BG"/>
              <a:pPr/>
              <a:t>85</a:t>
            </a:fld>
            <a:endParaRPr lang="bg-BG" altLang="bg-BG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BE4CD-F369-44CF-B4F9-8D541B7DD615}" type="slidenum">
              <a:rPr lang="bg-BG" altLang="bg-BG"/>
              <a:pPr/>
              <a:t>86</a:t>
            </a:fld>
            <a:endParaRPr lang="bg-BG" altLang="bg-BG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6987B-32A8-44B5-A9DD-79A14652D613}" type="slidenum">
              <a:rPr lang="bg-BG" altLang="bg-BG"/>
              <a:pPr/>
              <a:t>87</a:t>
            </a:fld>
            <a:endParaRPr lang="bg-BG" altLang="bg-BG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FFB1F-3115-4756-9251-508B54002CE3}" type="slidenum">
              <a:rPr lang="bg-BG" altLang="bg-BG"/>
              <a:pPr/>
              <a:t>88</a:t>
            </a:fld>
            <a:endParaRPr lang="bg-BG" altLang="bg-BG"/>
          </a:p>
        </p:txBody>
      </p:sp>
      <p:sp>
        <p:nvSpPr>
          <p:cNvPr id="41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747D2-335F-4568-A76B-2EE136961BA4}" type="slidenum">
              <a:rPr lang="bg-BG" altLang="bg-BG"/>
              <a:pPr/>
              <a:t>89</a:t>
            </a:fld>
            <a:endParaRPr lang="bg-BG" altLang="bg-BG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5B298-DB01-4C21-AFF9-5B3D07006D84}" type="slidenum">
              <a:rPr lang="bg-BG" altLang="bg-BG"/>
              <a:pPr/>
              <a:t>90</a:t>
            </a:fld>
            <a:endParaRPr lang="bg-BG" altLang="bg-BG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D6E1C-F240-4722-A8BD-A6003ED6E9B9}" type="slidenum">
              <a:rPr lang="bg-BG" altLang="bg-BG"/>
              <a:pPr/>
              <a:t>91</a:t>
            </a:fld>
            <a:endParaRPr lang="bg-BG" altLang="bg-BG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80B26-5E4F-48F6-BBDE-F87A14691C20}" type="slidenum">
              <a:rPr lang="bg-BG" altLang="bg-BG"/>
              <a:pPr/>
              <a:t>92</a:t>
            </a:fld>
            <a:endParaRPr lang="bg-BG" altLang="bg-BG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EAE5F-51CD-4C7A-83FE-85B338337228}" type="slidenum">
              <a:rPr lang="bg-BG" altLang="bg-BG"/>
              <a:pPr/>
              <a:t>93</a:t>
            </a:fld>
            <a:endParaRPr lang="bg-BG" altLang="bg-BG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75D111-5E55-4686-9F31-27271EFCDF3E}" type="slidenum">
              <a:rPr lang="bg-BG" altLang="bg-BG"/>
              <a:pPr/>
              <a:t>94</a:t>
            </a:fld>
            <a:endParaRPr lang="bg-BG" altLang="bg-BG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5913" y="817563"/>
            <a:ext cx="3925887" cy="2946400"/>
          </a:xfrm>
          <a:solidFill>
            <a:srgbClr val="FFFFFF"/>
          </a:solidFill>
          <a:ln/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4529" y="4316489"/>
            <a:ext cx="5854898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bg-BG" altLang="bg-BG" smtClean="0"/>
          </a:p>
        </p:txBody>
      </p:sp>
      <p:sp>
        <p:nvSpPr>
          <p:cNvPr id="40964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2052340" y="303893"/>
            <a:ext cx="2754808" cy="3657297"/>
          </a:xfrm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1A0F9-8CE4-4547-AAD0-E2431B100AFD}" type="slidenum">
              <a:rPr lang="bg-BG" altLang="bg-BG"/>
              <a:pPr/>
              <a:t>95</a:t>
            </a:fld>
            <a:endParaRPr lang="bg-BG" altLang="bg-BG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96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97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98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99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029" y="8686489"/>
            <a:ext cx="2972421" cy="45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352" tIns="44676" rIns="89352" bIns="44676" anchor="b"/>
          <a:lstStyle/>
          <a:p>
            <a:pPr algn="r"/>
            <a:fld id="{2F049290-1AB4-4C99-91F1-F8BCF8EE1D4A}" type="slidenum">
              <a:rPr lang="en-US" sz="1200"/>
              <a:pPr algn="r"/>
              <a:t>100</a:t>
            </a:fld>
            <a:endParaRPr lang="en-US" sz="1200" dirty="0"/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101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102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103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104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5913" y="817563"/>
            <a:ext cx="3925887" cy="2946400"/>
          </a:xfrm>
          <a:solidFill>
            <a:srgbClr val="FFFFFF"/>
          </a:solidFill>
          <a:ln/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8352" y="4053417"/>
            <a:ext cx="490537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bg-BG" altLang="bg-BG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105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106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107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14B09-7C50-4114-8675-D6CC4E79564E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229B14-FAFF-4E05-966A-77F912790E87}" type="slidenum">
              <a:rPr lang="bg-BG" altLang="bg-BG"/>
              <a:pPr/>
              <a:t>71</a:t>
            </a:fld>
            <a:endParaRPr lang="bg-BG" altLang="bg-BG"/>
          </a:p>
        </p:txBody>
      </p:sp>
      <p:sp>
        <p:nvSpPr>
          <p:cNvPr id="411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1AA230-F25D-4162-9F2A-2CAF75C7152A}" type="slidenum">
              <a:rPr lang="bg-BG" altLang="bg-BG"/>
              <a:pPr/>
              <a:t>72</a:t>
            </a:fld>
            <a:endParaRPr lang="bg-BG" altLang="bg-BG"/>
          </a:p>
        </p:txBody>
      </p:sp>
      <p:sp>
        <p:nvSpPr>
          <p:cNvPr id="414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F097E7-FD1A-47F9-82CF-E318D46D7578}" type="slidenum">
              <a:rPr lang="bg-BG" altLang="bg-BG"/>
              <a:pPr/>
              <a:t>73</a:t>
            </a:fld>
            <a:endParaRPr lang="bg-BG" altLang="bg-BG"/>
          </a:p>
        </p:txBody>
      </p:sp>
      <p:sp>
        <p:nvSpPr>
          <p:cNvPr id="415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FF1AF-7D72-4852-B52A-9CD35E60FF41}" type="slidenum">
              <a:rPr lang="bg-BG" altLang="bg-BG"/>
              <a:pPr/>
              <a:t>74</a:t>
            </a:fld>
            <a:endParaRPr lang="bg-BG" altLang="bg-BG"/>
          </a:p>
        </p:txBody>
      </p:sp>
      <p:sp>
        <p:nvSpPr>
          <p:cNvPr id="416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alt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7411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7412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g-BG"/>
              </a:p>
            </p:txBody>
          </p:sp>
          <p:grpSp>
            <p:nvGrpSpPr>
              <p:cNvPr id="17413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7414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15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16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17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18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19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20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21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22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23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24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25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26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27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28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29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30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31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32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33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34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35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36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37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38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39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40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41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42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43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44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45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46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47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48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49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50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51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52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53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54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55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56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57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58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59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60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61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62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63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7464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</p:grpSp>
          <p:sp>
            <p:nvSpPr>
              <p:cNvPr id="17465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g-BG"/>
              </a:p>
            </p:txBody>
          </p:sp>
        </p:grpSp>
        <p:grpSp>
          <p:nvGrpSpPr>
            <p:cNvPr id="1746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7467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g-BG"/>
              </a:p>
            </p:txBody>
          </p:sp>
          <p:sp>
            <p:nvSpPr>
              <p:cNvPr id="17468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g-BG"/>
              </a:p>
            </p:txBody>
          </p:sp>
          <p:sp>
            <p:nvSpPr>
              <p:cNvPr id="17469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g-BG"/>
              </a:p>
            </p:txBody>
          </p:sp>
          <p:sp>
            <p:nvSpPr>
              <p:cNvPr id="17470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g-BG"/>
              </a:p>
            </p:txBody>
          </p:sp>
        </p:grpSp>
        <p:grpSp>
          <p:nvGrpSpPr>
            <p:cNvPr id="17471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17472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g-BG"/>
              </a:p>
            </p:txBody>
          </p:sp>
          <p:sp>
            <p:nvSpPr>
              <p:cNvPr id="17473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g-BG"/>
              </a:p>
            </p:txBody>
          </p:sp>
          <p:sp>
            <p:nvSpPr>
              <p:cNvPr id="17474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g-BG"/>
              </a:p>
            </p:txBody>
          </p:sp>
        </p:grpSp>
      </p:grpSp>
      <p:sp>
        <p:nvSpPr>
          <p:cNvPr id="17475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bg-BG" noProof="0" smtClean="0"/>
              <a:t>Click to edit Master title style</a:t>
            </a:r>
            <a:endParaRPr lang="en-US" altLang="bg-BG" noProof="0" smtClean="0"/>
          </a:p>
        </p:txBody>
      </p:sp>
      <p:sp>
        <p:nvSpPr>
          <p:cNvPr id="17476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bg-BG" noProof="0" smtClean="0"/>
              <a:t>Click to edit Master subtitle style</a:t>
            </a:r>
            <a:endParaRPr lang="en-US" altLang="bg-BG" noProof="0" smtClean="0"/>
          </a:p>
        </p:txBody>
      </p:sp>
      <p:sp>
        <p:nvSpPr>
          <p:cNvPr id="17477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74E05FA-1319-4AA6-8E68-560DFBAB4A8A}" type="datetimeFigureOut">
              <a:rPr lang="bg-BG" smtClean="0"/>
              <a:t>24.03.2017</a:t>
            </a:fld>
            <a:endParaRPr lang="bg-BG"/>
          </a:p>
        </p:txBody>
      </p:sp>
      <p:sp>
        <p:nvSpPr>
          <p:cNvPr id="17478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17479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FBD94F-D3B1-47CD-A28F-07BB6B82E8B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4E05FA-1319-4AA6-8E68-560DFBAB4A8A}" type="datetimeFigureOut">
              <a:rPr lang="bg-BG" smtClean="0"/>
              <a:t>24.03.2017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BD94F-D3B1-47CD-A28F-07BB6B82E8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713017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4E05FA-1319-4AA6-8E68-560DFBAB4A8A}" type="datetimeFigureOut">
              <a:rPr lang="bg-BG" smtClean="0"/>
              <a:t>24.03.2017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BD94F-D3B1-47CD-A28F-07BB6B82E8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21033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21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old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old-secti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026026"/>
            <a:ext cx="7334250" cy="917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" name="Action Button: Back or Previous 4">
            <a:hlinkClick r:id="" action="ppaction://noaction" highlightClick="1"/>
          </p:cNvPr>
          <p:cNvSpPr/>
          <p:nvPr userDrawn="1"/>
        </p:nvSpPr>
        <p:spPr>
          <a:xfrm>
            <a:off x="8399721" y="244549"/>
            <a:ext cx="308344" cy="308344"/>
          </a:xfrm>
          <a:prstGeom prst="actionButtonBackPrevio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3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90000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4E05FA-1319-4AA6-8E68-560DFBAB4A8A}" type="datetimeFigureOut">
              <a:rPr lang="bg-BG" smtClean="0"/>
              <a:t>24.03.2017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BD94F-D3B1-47CD-A28F-07BB6B82E8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3178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4E05FA-1319-4AA6-8E68-560DFBAB4A8A}" type="datetimeFigureOut">
              <a:rPr lang="bg-BG" smtClean="0"/>
              <a:t>24.03.2017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BD94F-D3B1-47CD-A28F-07BB6B82E8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0827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4E05FA-1319-4AA6-8E68-560DFBAB4A8A}" type="datetimeFigureOut">
              <a:rPr lang="bg-BG" smtClean="0"/>
              <a:t>24.03.2017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BD94F-D3B1-47CD-A28F-07BB6B82E8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04953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4E05FA-1319-4AA6-8E68-560DFBAB4A8A}" type="datetimeFigureOut">
              <a:rPr lang="bg-BG" smtClean="0"/>
              <a:t>24.03.2017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BD94F-D3B1-47CD-A28F-07BB6B82E8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48840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4E05FA-1319-4AA6-8E68-560DFBAB4A8A}" type="datetimeFigureOut">
              <a:rPr lang="bg-BG" smtClean="0"/>
              <a:t>24.03.2017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BD94F-D3B1-47CD-A28F-07BB6B82E8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3485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4E05FA-1319-4AA6-8E68-560DFBAB4A8A}" type="datetimeFigureOut">
              <a:rPr lang="bg-BG" smtClean="0"/>
              <a:t>24.03.2017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BD94F-D3B1-47CD-A28F-07BB6B82E8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38254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4E05FA-1319-4AA6-8E68-560DFBAB4A8A}" type="datetimeFigureOut">
              <a:rPr lang="bg-BG" smtClean="0"/>
              <a:t>24.03.2017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BD94F-D3B1-47CD-A28F-07BB6B82E8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3019047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4E05FA-1319-4AA6-8E68-560DFBAB4A8A}" type="datetimeFigureOut">
              <a:rPr lang="bg-BG" smtClean="0"/>
              <a:t>24.03.2017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BD94F-D3B1-47CD-A28F-07BB6B82E8B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0004359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6387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6388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638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39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39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39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39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39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39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39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39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39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39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0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0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0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0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0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0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0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0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0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0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1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</p:grpSp>
          <p:grpSp>
            <p:nvGrpSpPr>
              <p:cNvPr id="16411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641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1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1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1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1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1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1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1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2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2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2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2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2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2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2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2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2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2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3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3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3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3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3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3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3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3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3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3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1644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</p:grpSp>
        </p:grpSp>
        <p:sp>
          <p:nvSpPr>
            <p:cNvPr id="1644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sp>
          <p:nvSpPr>
            <p:cNvPr id="1644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bg-BG"/>
            </a:p>
          </p:txBody>
        </p:sp>
        <p:grpSp>
          <p:nvGrpSpPr>
            <p:cNvPr id="16443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6444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g-BG"/>
              </a:p>
            </p:txBody>
          </p:sp>
          <p:sp>
            <p:nvSpPr>
              <p:cNvPr id="1644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g-BG"/>
              </a:p>
            </p:txBody>
          </p:sp>
          <p:sp>
            <p:nvSpPr>
              <p:cNvPr id="16446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g-BG"/>
              </a:p>
            </p:txBody>
          </p:sp>
        </p:grpSp>
      </p:grpSp>
      <p:sp>
        <p:nvSpPr>
          <p:cNvPr id="1644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  <a:endParaRPr lang="en-US" altLang="bg-BG" smtClean="0"/>
          </a:p>
        </p:txBody>
      </p:sp>
      <p:sp>
        <p:nvSpPr>
          <p:cNvPr id="1644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  <a:endParaRPr lang="en-US" altLang="bg-BG" dirty="0" smtClean="0"/>
          </a:p>
        </p:txBody>
      </p:sp>
      <p:sp>
        <p:nvSpPr>
          <p:cNvPr id="16449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74E05FA-1319-4AA6-8E68-560DFBAB4A8A}" type="datetimeFigureOut">
              <a:rPr lang="bg-BG" smtClean="0"/>
              <a:t>24.03.2017</a:t>
            </a:fld>
            <a:endParaRPr lang="bg-BG"/>
          </a:p>
        </p:txBody>
      </p:sp>
      <p:sp>
        <p:nvSpPr>
          <p:cNvPr id="1645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bg-BG"/>
          </a:p>
        </p:txBody>
      </p:sp>
      <p:sp>
        <p:nvSpPr>
          <p:cNvPr id="16451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FBD94F-D3B1-47CD-A28F-07BB6B82E8B7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0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w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kb.juniper.net/KB14149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uniper.net/us/en/products-services/security/srx-series/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niper.net/us/en/products-services/security/srx-serie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2402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NAPT complications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bg-BG"/>
              <a:t>NAPT requires connections initiated from ‘inside’</a:t>
            </a:r>
          </a:p>
          <a:p>
            <a:r>
              <a:rPr lang="en-US" altLang="bg-BG"/>
              <a:t>Creates state in the network (in the NAPT)</a:t>
            </a:r>
          </a:p>
          <a:p>
            <a:pPr lvl="1"/>
            <a:r>
              <a:rPr lang="en-US" altLang="bg-BG"/>
              <a:t>This is bad</a:t>
            </a:r>
          </a:p>
          <a:p>
            <a:pPr lvl="1"/>
            <a:r>
              <a:rPr lang="en-US" altLang="bg-BG"/>
              <a:t>NAPT crashes -&gt; connections break</a:t>
            </a:r>
          </a:p>
          <a:p>
            <a:r>
              <a:rPr lang="en-US" altLang="bg-BG"/>
              <a:t>When to discard state?</a:t>
            </a:r>
          </a:p>
          <a:p>
            <a:pPr lvl="1"/>
            <a:r>
              <a:rPr lang="en-US" altLang="bg-BG"/>
              <a:t>TCP RST?  Spoofed RSTs?</a:t>
            </a:r>
          </a:p>
          <a:p>
            <a:pPr lvl="1"/>
            <a:r>
              <a:rPr lang="en-US" altLang="bg-BG"/>
              <a:t>Timeout?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2F00C-FEC6-43CA-A909-EAF39AE0443A}" type="slidenum">
              <a:rPr lang="en-US" altLang="bg-BG"/>
              <a:pPr/>
              <a:t>10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961934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NAT 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Address Pool Configuration</a:t>
            </a:r>
          </a:p>
        </p:txBody>
      </p:sp>
      <p:sp>
        <p:nvSpPr>
          <p:cNvPr id="775171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79563"/>
            <a:ext cx="4121150" cy="4527550"/>
          </a:xfrm>
        </p:spPr>
        <p:txBody>
          <a:bodyPr/>
          <a:lstStyle/>
          <a:p>
            <a:pPr marL="231775" indent="-231775" eaLnBrk="1" hangingPunct="1"/>
            <a:r>
              <a:rPr lang="en-US" dirty="0" smtClean="0">
                <a:ea typeface="ＭＳ Ｐゴシック" pitchFamily="-112" charset="-128"/>
              </a:rPr>
              <a:t>Address pools can be</a:t>
            </a:r>
          </a:p>
          <a:p>
            <a:pPr marL="566738" lvl="1" indent="-219075" eaLnBrk="1" hangingPunct="1"/>
            <a:r>
              <a:rPr lang="en-US" sz="2000" dirty="0" smtClean="0"/>
              <a:t>Single IP address</a:t>
            </a:r>
          </a:p>
          <a:p>
            <a:pPr marL="566738" lvl="1" indent="-219075" eaLnBrk="1" hangingPunct="1"/>
            <a:r>
              <a:rPr lang="en-US" sz="2000" dirty="0" smtClean="0"/>
              <a:t>Range of addresses</a:t>
            </a:r>
          </a:p>
          <a:p>
            <a:pPr marL="566738" lvl="1" indent="-219075" eaLnBrk="1" hangingPunct="1"/>
            <a:r>
              <a:rPr lang="en-US" sz="2000" dirty="0" smtClean="0"/>
              <a:t>Range of ports</a:t>
            </a:r>
          </a:p>
          <a:p>
            <a:pPr marL="566738" lvl="1" indent="-219075" eaLnBrk="1" hangingPunct="1"/>
            <a:r>
              <a:rPr lang="en-US" sz="2000" dirty="0" smtClean="0"/>
              <a:t>Interface (source NAT only)</a:t>
            </a:r>
          </a:p>
          <a:p>
            <a:pPr marL="566738" lvl="1" indent="-219075" eaLnBrk="1" hangingPunct="1"/>
            <a:r>
              <a:rPr lang="en-US" sz="2000" dirty="0" smtClean="0"/>
              <a:t>No port translation</a:t>
            </a:r>
            <a:endParaRPr lang="en-US" dirty="0" smtClean="0"/>
          </a:p>
          <a:p>
            <a:pPr marL="231775" indent="-231775" eaLnBrk="1" hangingPunct="1"/>
            <a:r>
              <a:rPr lang="en-US" dirty="0" smtClean="0">
                <a:ea typeface="ＭＳ Ｐゴシック" pitchFamily="-112" charset="-128"/>
              </a:rPr>
              <a:t>Overflow pools</a:t>
            </a:r>
          </a:p>
          <a:p>
            <a:pPr marL="566738" lvl="1" indent="-219075" eaLnBrk="1" hangingPunct="1"/>
            <a:r>
              <a:rPr lang="en-US" sz="2000" dirty="0" smtClean="0"/>
              <a:t>Configured as a fall back</a:t>
            </a:r>
          </a:p>
          <a:p>
            <a:pPr marL="566738" lvl="1" indent="-219075" eaLnBrk="1" hangingPunct="1"/>
            <a:r>
              <a:rPr lang="en-US" sz="2000" dirty="0" smtClean="0"/>
              <a:t>Requires pools with no port translation</a:t>
            </a:r>
            <a:endParaRPr lang="en-US" dirty="0" smtClean="0"/>
          </a:p>
          <a:p>
            <a:pPr marL="231775" indent="-231775"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09691" y="1412776"/>
            <a:ext cx="3676650" cy="46855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1200" b="1" dirty="0"/>
              <a:t>[edit security nat source]</a:t>
            </a:r>
          </a:p>
          <a:p>
            <a:pPr algn="l">
              <a:defRPr/>
            </a:pPr>
            <a:r>
              <a:rPr lang="en-US" sz="1200" b="1" dirty="0"/>
              <a:t>root# show </a:t>
            </a:r>
          </a:p>
          <a:p>
            <a:pPr algn="l">
              <a:defRPr/>
            </a:pPr>
            <a:r>
              <a:rPr lang="en-US" sz="1200" b="1" dirty="0"/>
              <a:t>pool src-nat-pool1 {</a:t>
            </a:r>
          </a:p>
          <a:p>
            <a:pPr algn="l">
              <a:defRPr/>
            </a:pPr>
            <a:r>
              <a:rPr lang="en-US" sz="1200" b="1" dirty="0"/>
              <a:t>    address {</a:t>
            </a:r>
          </a:p>
          <a:p>
            <a:pPr algn="l">
              <a:defRPr/>
            </a:pPr>
            <a:r>
              <a:rPr lang="en-US" sz="1200" b="1" dirty="0"/>
              <a:t>        192.0.0.10/32 to 192.0.0.24/32;</a:t>
            </a:r>
          </a:p>
          <a:p>
            <a:pPr algn="l">
              <a:defRPr/>
            </a:pPr>
            <a:r>
              <a:rPr lang="en-US" sz="1200" b="1" dirty="0"/>
              <a:t>    }</a:t>
            </a:r>
          </a:p>
          <a:p>
            <a:pPr algn="l">
              <a:defRPr/>
            </a:pPr>
            <a:r>
              <a:rPr lang="en-US" sz="1200" b="1" dirty="0"/>
              <a:t>}</a:t>
            </a:r>
          </a:p>
          <a:p>
            <a:pPr algn="l">
              <a:defRPr/>
            </a:pPr>
            <a:r>
              <a:rPr lang="en-US" sz="1200" b="1" dirty="0"/>
              <a:t>pool src-nat-pool2 {</a:t>
            </a:r>
          </a:p>
          <a:p>
            <a:pPr algn="l">
              <a:defRPr/>
            </a:pPr>
            <a:r>
              <a:rPr lang="en-US" sz="1200" b="1" dirty="0"/>
              <a:t>    address {</a:t>
            </a:r>
          </a:p>
          <a:p>
            <a:pPr algn="l">
              <a:defRPr/>
            </a:pPr>
            <a:r>
              <a:rPr lang="en-US" sz="1200" b="1" dirty="0"/>
              <a:t>        192.0.0.100/32 to 192.0.0.249/32;</a:t>
            </a:r>
          </a:p>
          <a:p>
            <a:pPr algn="l">
              <a:defRPr/>
            </a:pPr>
            <a:r>
              <a:rPr lang="en-US" sz="1200" b="1" dirty="0"/>
              <a:t>    }</a:t>
            </a:r>
          </a:p>
          <a:p>
            <a:pPr algn="l">
              <a:defRPr/>
            </a:pPr>
            <a:r>
              <a:rPr lang="en-US" sz="1200" b="1" dirty="0"/>
              <a:t>    port no-translation;</a:t>
            </a:r>
          </a:p>
          <a:p>
            <a:pPr algn="l">
              <a:defRPr/>
            </a:pPr>
            <a:r>
              <a:rPr lang="en-US" sz="1200" b="1" dirty="0"/>
              <a:t>    overflow-pool interface;</a:t>
            </a:r>
          </a:p>
          <a:p>
            <a:pPr algn="l">
              <a:defRPr/>
            </a:pPr>
            <a:r>
              <a:rPr lang="en-US" sz="1200" b="1" dirty="0"/>
              <a:t>}</a:t>
            </a:r>
          </a:p>
          <a:p>
            <a:pPr algn="l">
              <a:defRPr/>
            </a:pPr>
            <a:r>
              <a:rPr lang="en-US" sz="1200" b="1" dirty="0"/>
              <a:t>pool src-nat-pool3 {</a:t>
            </a:r>
          </a:p>
          <a:p>
            <a:pPr algn="l">
              <a:defRPr/>
            </a:pPr>
            <a:r>
              <a:rPr lang="en-US" sz="1200" b="1" dirty="0"/>
              <a:t>    address {</a:t>
            </a:r>
          </a:p>
          <a:p>
            <a:pPr algn="l">
              <a:defRPr/>
            </a:pPr>
            <a:r>
              <a:rPr lang="en-US" sz="1200" b="1" dirty="0"/>
              <a:t>        192.0.0.25/32;</a:t>
            </a:r>
          </a:p>
          <a:p>
            <a:pPr algn="l">
              <a:defRPr/>
            </a:pPr>
            <a:r>
              <a:rPr lang="en-US" sz="1200" b="1" dirty="0"/>
              <a:t>    }</a:t>
            </a:r>
          </a:p>
          <a:p>
            <a:pPr algn="l">
              <a:defRPr/>
            </a:pPr>
            <a:r>
              <a:rPr lang="en-US" sz="1200" b="1" dirty="0"/>
              <a:t>}</a:t>
            </a:r>
          </a:p>
          <a:p>
            <a:pPr algn="l">
              <a:defRPr/>
            </a:pPr>
            <a:r>
              <a:rPr lang="en-US" sz="1200" b="1" dirty="0"/>
              <a:t>pool src-nat-pool4 {</a:t>
            </a:r>
          </a:p>
          <a:p>
            <a:pPr algn="l">
              <a:defRPr/>
            </a:pPr>
            <a:r>
              <a:rPr lang="en-US" sz="1200" b="1" dirty="0"/>
              <a:t>    address {</a:t>
            </a:r>
          </a:p>
          <a:p>
            <a:pPr algn="l">
              <a:defRPr/>
            </a:pPr>
            <a:r>
              <a:rPr lang="en-US" sz="1200" b="1" dirty="0"/>
              <a:t>        192.0.0.50/32 to 192.0.0.59/32;</a:t>
            </a:r>
          </a:p>
          <a:p>
            <a:pPr algn="l">
              <a:defRPr/>
            </a:pPr>
            <a:r>
              <a:rPr lang="en-US" sz="1200" b="1" dirty="0"/>
              <a:t>    }</a:t>
            </a:r>
          </a:p>
          <a:p>
            <a:pPr algn="l">
              <a:defRPr/>
            </a:pPr>
            <a:r>
              <a:rPr lang="en-US" sz="1200" b="1" dirty="0"/>
              <a:t>    port range 5000 to 6000;</a:t>
            </a:r>
          </a:p>
        </p:txBody>
      </p:sp>
    </p:spTree>
    <p:extLst>
      <p:ext uri="{BB962C8B-B14F-4D97-AF65-F5344CB8AC3E}">
        <p14:creationId xmlns:p14="http://schemas.microsoft.com/office/powerpoint/2010/main" val="20064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7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11"/>
          <p:cNvSpPr>
            <a:spLocks/>
          </p:cNvSpPr>
          <p:nvPr/>
        </p:nvSpPr>
        <p:spPr bwMode="auto">
          <a:xfrm>
            <a:off x="2827908" y="2584451"/>
            <a:ext cx="1804988" cy="2466975"/>
          </a:xfrm>
          <a:prstGeom prst="rect">
            <a:avLst/>
          </a:prstGeom>
          <a:noFill/>
          <a:ln w="19050">
            <a:solidFill>
              <a:srgbClr val="B40023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4339" name="Rectangle 111"/>
          <p:cNvSpPr>
            <a:spLocks/>
          </p:cNvSpPr>
          <p:nvPr/>
        </p:nvSpPr>
        <p:spPr bwMode="auto">
          <a:xfrm>
            <a:off x="1034109" y="2574926"/>
            <a:ext cx="1560439" cy="2466975"/>
          </a:xfrm>
          <a:prstGeom prst="rect">
            <a:avLst/>
          </a:prstGeom>
          <a:noFill/>
          <a:ln w="19050">
            <a:solidFill>
              <a:srgbClr val="006E1E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4340" name="Line 16"/>
          <p:cNvSpPr>
            <a:spLocks noChangeShapeType="1"/>
          </p:cNvSpPr>
          <p:nvPr/>
        </p:nvSpPr>
        <p:spPr bwMode="auto">
          <a:xfrm flipV="1">
            <a:off x="1694435" y="3724276"/>
            <a:ext cx="828675" cy="447675"/>
          </a:xfrm>
          <a:prstGeom prst="line">
            <a:avLst/>
          </a:prstGeom>
          <a:noFill/>
          <a:ln w="19050">
            <a:solidFill>
              <a:srgbClr val="A2A4A3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14341" name="Line 15"/>
          <p:cNvSpPr>
            <a:spLocks noChangeShapeType="1"/>
          </p:cNvSpPr>
          <p:nvPr/>
        </p:nvSpPr>
        <p:spPr bwMode="auto">
          <a:xfrm>
            <a:off x="1970658" y="3352800"/>
            <a:ext cx="514350" cy="304800"/>
          </a:xfrm>
          <a:prstGeom prst="line">
            <a:avLst/>
          </a:prstGeom>
          <a:noFill/>
          <a:ln w="19050">
            <a:solidFill>
              <a:srgbClr val="A2A4A3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14342" name="Line 14"/>
          <p:cNvSpPr>
            <a:spLocks noChangeShapeType="1"/>
          </p:cNvSpPr>
          <p:nvPr/>
        </p:nvSpPr>
        <p:spPr bwMode="auto">
          <a:xfrm>
            <a:off x="2904108" y="3667125"/>
            <a:ext cx="666750" cy="0"/>
          </a:xfrm>
          <a:prstGeom prst="line">
            <a:avLst/>
          </a:prstGeom>
          <a:noFill/>
          <a:ln w="19050">
            <a:solidFill>
              <a:srgbClr val="A2A4A3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7" y="274639"/>
            <a:ext cx="7571184" cy="777875"/>
          </a:xfrm>
        </p:spPr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Source NAT - TWO examples</a:t>
            </a:r>
          </a:p>
        </p:txBody>
      </p:sp>
      <p:sp>
        <p:nvSpPr>
          <p:cNvPr id="14344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58790" y="1403351"/>
            <a:ext cx="8264525" cy="4525963"/>
          </a:xfrm>
          <a:prstGeom prst="rect">
            <a:avLst/>
          </a:prstGeom>
        </p:spPr>
        <p:txBody>
          <a:bodyPr/>
          <a:lstStyle/>
          <a:p>
            <a:endParaRPr lang="en-US" dirty="0" smtClean="0">
              <a:ea typeface="ＭＳ Ｐゴシック" pitchFamily="-112" charset="-128"/>
            </a:endParaRPr>
          </a:p>
          <a:p>
            <a:endParaRPr lang="en-US" dirty="0" smtClean="0">
              <a:ea typeface="ＭＳ Ｐゴシック" pitchFamily="-112" charset="-128"/>
            </a:endParaRPr>
          </a:p>
        </p:txBody>
      </p:sp>
      <p:pic>
        <p:nvPicPr>
          <p:cNvPr id="14345" name="Picture 22" descr="cloud1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860" y="3049588"/>
            <a:ext cx="13890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9" descr="cloud1.png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7119" y="3044826"/>
            <a:ext cx="5937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9" descr="cloud1.png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5835" y="3987801"/>
            <a:ext cx="5937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79" descr="Generic-Router-Blu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6908" y="3436939"/>
            <a:ext cx="4778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3285108" y="3413125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INTERNET</a:t>
            </a:r>
          </a:p>
        </p:txBody>
      </p:sp>
      <p:sp>
        <p:nvSpPr>
          <p:cNvPr id="14350" name="Rectangle 11"/>
          <p:cNvSpPr>
            <a:spLocks noChangeArrowheads="1"/>
          </p:cNvSpPr>
          <p:nvPr/>
        </p:nvSpPr>
        <p:spPr bwMode="auto">
          <a:xfrm>
            <a:off x="1122933" y="2936875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10.1.1.0/24</a:t>
            </a:r>
          </a:p>
        </p:txBody>
      </p:sp>
      <p:sp>
        <p:nvSpPr>
          <p:cNvPr id="14351" name="Rectangle 11"/>
          <p:cNvSpPr>
            <a:spLocks noChangeArrowheads="1"/>
          </p:cNvSpPr>
          <p:nvPr/>
        </p:nvSpPr>
        <p:spPr bwMode="auto">
          <a:xfrm>
            <a:off x="1027683" y="4451351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10.1.2.0/24</a:t>
            </a:r>
          </a:p>
        </p:txBody>
      </p:sp>
      <p:sp>
        <p:nvSpPr>
          <p:cNvPr id="14352" name="Rectangle 11"/>
          <p:cNvSpPr>
            <a:spLocks noChangeArrowheads="1"/>
          </p:cNvSpPr>
          <p:nvPr/>
        </p:nvSpPr>
        <p:spPr bwMode="auto">
          <a:xfrm>
            <a:off x="2078329" y="3298825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800" b="1" dirty="0">
                <a:solidFill>
                  <a:srgbClr val="000000"/>
                </a:solidFill>
              </a:rPr>
              <a:t>ge-0/0/0</a:t>
            </a:r>
          </a:p>
        </p:txBody>
      </p:sp>
      <p:sp>
        <p:nvSpPr>
          <p:cNvPr id="14353" name="Rectangle 11"/>
          <p:cNvSpPr>
            <a:spLocks noChangeArrowheads="1"/>
          </p:cNvSpPr>
          <p:nvPr/>
        </p:nvSpPr>
        <p:spPr bwMode="auto">
          <a:xfrm>
            <a:off x="2059279" y="3965575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800" b="1" dirty="0">
                <a:solidFill>
                  <a:srgbClr val="000000"/>
                </a:solidFill>
              </a:rPr>
              <a:t>ge-0/0/1</a:t>
            </a:r>
          </a:p>
        </p:txBody>
      </p:sp>
      <p:sp>
        <p:nvSpPr>
          <p:cNvPr id="14354" name="Rectangle 11"/>
          <p:cNvSpPr>
            <a:spLocks noChangeArrowheads="1"/>
          </p:cNvSpPr>
          <p:nvPr/>
        </p:nvSpPr>
        <p:spPr bwMode="auto">
          <a:xfrm>
            <a:off x="3104133" y="2622551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B40023"/>
                </a:solidFill>
              </a:rPr>
              <a:t>UNTRUST</a:t>
            </a:r>
          </a:p>
        </p:txBody>
      </p:sp>
      <p:sp>
        <p:nvSpPr>
          <p:cNvPr id="14355" name="Rectangle 11"/>
          <p:cNvSpPr>
            <a:spLocks noChangeArrowheads="1"/>
          </p:cNvSpPr>
          <p:nvPr/>
        </p:nvSpPr>
        <p:spPr bwMode="auto">
          <a:xfrm>
            <a:off x="1256283" y="2574925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6E1E"/>
                </a:solidFill>
              </a:rPr>
              <a:t>TRUST</a:t>
            </a:r>
          </a:p>
        </p:txBody>
      </p:sp>
      <p:pic>
        <p:nvPicPr>
          <p:cNvPr id="14356" name="Picture 19" descr="cloud1.png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0285" y="3330575"/>
            <a:ext cx="5937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Rectangle 11"/>
          <p:cNvSpPr>
            <a:spLocks noChangeArrowheads="1"/>
          </p:cNvSpPr>
          <p:nvPr/>
        </p:nvSpPr>
        <p:spPr bwMode="auto">
          <a:xfrm>
            <a:off x="1113408" y="3689351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192.1.1.0/24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5363" y="1001481"/>
            <a:ext cx="3676650" cy="2485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1200" b="1" dirty="0"/>
              <a:t>[edit security nat source]</a:t>
            </a:r>
          </a:p>
          <a:p>
            <a:pPr algn="l">
              <a:defRPr/>
            </a:pPr>
            <a:r>
              <a:rPr lang="en-US" sz="1200" b="1" dirty="0"/>
              <a:t>}</a:t>
            </a:r>
          </a:p>
          <a:p>
            <a:pPr algn="l">
              <a:defRPr/>
            </a:pPr>
            <a:r>
              <a:rPr lang="en-US" sz="1200" b="1" dirty="0"/>
              <a:t>rule-set nat-internet {</a:t>
            </a:r>
          </a:p>
          <a:p>
            <a:pPr algn="l">
              <a:defRPr/>
            </a:pPr>
            <a:r>
              <a:rPr lang="en-US" sz="1200" b="1" dirty="0"/>
              <a:t>    from zone trust;</a:t>
            </a:r>
          </a:p>
          <a:p>
            <a:pPr algn="l">
              <a:defRPr/>
            </a:pPr>
            <a:r>
              <a:rPr lang="en-US" sz="1200" b="1" dirty="0"/>
              <a:t>    to zone untrust;</a:t>
            </a:r>
          </a:p>
          <a:p>
            <a:pPr algn="l">
              <a:defRPr/>
            </a:pPr>
            <a:r>
              <a:rPr lang="en-US" sz="1200" b="1" dirty="0"/>
              <a:t>    rule rule1 {</a:t>
            </a:r>
          </a:p>
          <a:p>
            <a:pPr algn="l">
              <a:defRPr/>
            </a:pPr>
            <a:r>
              <a:rPr lang="en-US" sz="1200" b="1" dirty="0"/>
              <a:t>        match {</a:t>
            </a:r>
          </a:p>
          <a:p>
            <a:pPr algn="l">
              <a:defRPr/>
            </a:pPr>
            <a:r>
              <a:rPr lang="en-US" sz="1200" b="1" dirty="0"/>
              <a:t>            source-address 0.0.0.0/0;</a:t>
            </a:r>
          </a:p>
          <a:p>
            <a:pPr algn="l">
              <a:defRPr/>
            </a:pPr>
            <a:r>
              <a:rPr lang="en-US" sz="1200" b="1" dirty="0"/>
              <a:t>            destination-address 0.0.0.0/0;</a:t>
            </a:r>
          </a:p>
          <a:p>
            <a:pPr algn="l">
              <a:defRPr/>
            </a:pPr>
            <a:r>
              <a:rPr lang="en-US" sz="1200" b="1" dirty="0"/>
              <a:t>        }</a:t>
            </a:r>
          </a:p>
          <a:p>
            <a:pPr algn="l">
              <a:defRPr/>
            </a:pPr>
            <a:r>
              <a:rPr lang="en-US" sz="1200" b="1" dirty="0"/>
              <a:t>        then {</a:t>
            </a:r>
          </a:p>
          <a:p>
            <a:pPr algn="l">
              <a:defRPr/>
            </a:pPr>
            <a:r>
              <a:rPr lang="en-US" sz="1200" b="1" dirty="0"/>
              <a:t>            source-nat </a:t>
            </a:r>
            <a:r>
              <a:rPr lang="en-US" sz="1200" b="1" dirty="0" smtClean="0"/>
              <a:t>interface</a:t>
            </a:r>
          </a:p>
          <a:p>
            <a:pPr algn="l">
              <a:defRPr/>
            </a:pPr>
            <a:r>
              <a:rPr lang="en-US" sz="1200" b="1" dirty="0" smtClean="0"/>
              <a:t>        }</a:t>
            </a:r>
            <a:endParaRPr lang="en-US" sz="1200" b="1" dirty="0"/>
          </a:p>
        </p:txBody>
      </p:sp>
      <p:sp>
        <p:nvSpPr>
          <p:cNvPr id="2" name="TextBox 3"/>
          <p:cNvSpPr txBox="1"/>
          <p:nvPr/>
        </p:nvSpPr>
        <p:spPr>
          <a:xfrm>
            <a:off x="4813780" y="3631968"/>
            <a:ext cx="3676650" cy="24711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1200" b="1" dirty="0"/>
              <a:t>[edit security nat source]</a:t>
            </a:r>
          </a:p>
          <a:p>
            <a:pPr algn="l">
              <a:defRPr/>
            </a:pPr>
            <a:r>
              <a:rPr lang="en-US" sz="1200" b="1" dirty="0"/>
              <a:t>}</a:t>
            </a:r>
          </a:p>
          <a:p>
            <a:pPr algn="l">
              <a:defRPr/>
            </a:pPr>
            <a:r>
              <a:rPr lang="en-US" sz="1200" b="1" dirty="0"/>
              <a:t>rule-set nat-internet {</a:t>
            </a:r>
          </a:p>
          <a:p>
            <a:pPr algn="l">
              <a:defRPr/>
            </a:pPr>
            <a:r>
              <a:rPr lang="en-US" sz="1200" b="1" dirty="0"/>
              <a:t>    from zone trust;</a:t>
            </a:r>
          </a:p>
          <a:p>
            <a:pPr algn="l">
              <a:defRPr/>
            </a:pPr>
            <a:r>
              <a:rPr lang="en-US" sz="1200" b="1" dirty="0"/>
              <a:t>    to zone untrust;</a:t>
            </a:r>
          </a:p>
          <a:p>
            <a:pPr algn="l">
              <a:defRPr/>
            </a:pPr>
            <a:r>
              <a:rPr lang="en-US" sz="1200" b="1" dirty="0"/>
              <a:t>    rule rule1 {</a:t>
            </a:r>
          </a:p>
          <a:p>
            <a:pPr algn="l">
              <a:defRPr/>
            </a:pPr>
            <a:r>
              <a:rPr lang="en-US" sz="1200" b="1" dirty="0"/>
              <a:t>        match {</a:t>
            </a:r>
          </a:p>
          <a:p>
            <a:pPr algn="l">
              <a:defRPr/>
            </a:pPr>
            <a:r>
              <a:rPr lang="en-US" sz="1200" b="1" dirty="0"/>
              <a:t>            source-address 0.0.0.0/0;</a:t>
            </a:r>
          </a:p>
          <a:p>
            <a:pPr algn="l">
              <a:defRPr/>
            </a:pPr>
            <a:r>
              <a:rPr lang="en-US" sz="1200" b="1" dirty="0"/>
              <a:t>            destination-address 0.0.0.0/0;</a:t>
            </a:r>
          </a:p>
          <a:p>
            <a:pPr algn="l">
              <a:defRPr/>
            </a:pPr>
            <a:r>
              <a:rPr lang="en-US" sz="1200" b="1" dirty="0"/>
              <a:t>        }</a:t>
            </a:r>
          </a:p>
          <a:p>
            <a:pPr algn="l">
              <a:defRPr/>
            </a:pPr>
            <a:r>
              <a:rPr lang="en-US" sz="1200" b="1" dirty="0"/>
              <a:t>        then {</a:t>
            </a:r>
          </a:p>
          <a:p>
            <a:pPr algn="l">
              <a:defRPr/>
            </a:pPr>
            <a:r>
              <a:rPr lang="en-US" sz="1200" b="1" dirty="0"/>
              <a:t>            source-nat pool </a:t>
            </a:r>
            <a:r>
              <a:rPr lang="en-US" sz="1200" b="1" dirty="0" smtClean="0"/>
              <a:t>src-nat-pool1</a:t>
            </a:r>
          </a:p>
          <a:p>
            <a:pPr algn="l">
              <a:defRPr/>
            </a:pPr>
            <a:r>
              <a:rPr lang="en-US" sz="1200" b="1" dirty="0" smtClean="0"/>
              <a:t>        }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897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1"/>
          <p:cNvSpPr>
            <a:spLocks/>
          </p:cNvSpPr>
          <p:nvPr/>
        </p:nvSpPr>
        <p:spPr bwMode="auto">
          <a:xfrm>
            <a:off x="4438650" y="1250951"/>
            <a:ext cx="1804988" cy="1562100"/>
          </a:xfrm>
          <a:prstGeom prst="rect">
            <a:avLst/>
          </a:prstGeom>
          <a:noFill/>
          <a:ln w="19050">
            <a:solidFill>
              <a:srgbClr val="B40023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5363" name="Rectangle 111"/>
          <p:cNvSpPr>
            <a:spLocks/>
          </p:cNvSpPr>
          <p:nvPr/>
        </p:nvSpPr>
        <p:spPr bwMode="auto">
          <a:xfrm>
            <a:off x="2604979" y="1241426"/>
            <a:ext cx="1600311" cy="2466975"/>
          </a:xfrm>
          <a:prstGeom prst="rect">
            <a:avLst/>
          </a:prstGeom>
          <a:noFill/>
          <a:ln w="19050">
            <a:solidFill>
              <a:srgbClr val="006E1E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3305177" y="2390776"/>
            <a:ext cx="828675" cy="447675"/>
          </a:xfrm>
          <a:prstGeom prst="line">
            <a:avLst/>
          </a:prstGeom>
          <a:noFill/>
          <a:ln w="19050">
            <a:solidFill>
              <a:srgbClr val="A2A4A3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3581400" y="2019300"/>
            <a:ext cx="514350" cy="304800"/>
          </a:xfrm>
          <a:prstGeom prst="line">
            <a:avLst/>
          </a:prstGeom>
          <a:noFill/>
          <a:ln w="19050">
            <a:solidFill>
              <a:srgbClr val="A2A4A3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4514850" y="2333625"/>
            <a:ext cx="666750" cy="0"/>
          </a:xfrm>
          <a:prstGeom prst="line">
            <a:avLst/>
          </a:prstGeom>
          <a:noFill/>
          <a:ln w="19050">
            <a:solidFill>
              <a:srgbClr val="A2A4A3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-112" charset="-128"/>
              </a:rPr>
              <a:t>Source NAT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example WITH Multiple rules</a:t>
            </a:r>
          </a:p>
        </p:txBody>
      </p:sp>
      <p:sp>
        <p:nvSpPr>
          <p:cNvPr id="15368" name="AutoShape 8"/>
          <p:cNvSpPr>
            <a:spLocks noGrp="1" noChangeAspect="1" noChangeArrowheads="1"/>
          </p:cNvSpPr>
          <p:nvPr>
            <p:ph idx="1"/>
          </p:nvPr>
        </p:nvSpPr>
        <p:spPr>
          <a:xfrm>
            <a:off x="458790" y="1403351"/>
            <a:ext cx="8264525" cy="4525963"/>
          </a:xfrm>
          <a:prstGeom prst="rect">
            <a:avLst/>
          </a:prstGeom>
        </p:spPr>
        <p:txBody>
          <a:bodyPr/>
          <a:lstStyle/>
          <a:p>
            <a:endParaRPr lang="en-US" dirty="0" smtClean="0">
              <a:ea typeface="ＭＳ Ｐゴシック" pitchFamily="-112" charset="-128"/>
            </a:endParaRPr>
          </a:p>
          <a:p>
            <a:endParaRPr lang="en-US" dirty="0" smtClean="0">
              <a:ea typeface="ＭＳ Ｐゴシック" pitchFamily="-112" charset="-128"/>
            </a:endParaRPr>
          </a:p>
        </p:txBody>
      </p:sp>
      <p:pic>
        <p:nvPicPr>
          <p:cNvPr id="15369" name="Picture 22" descr="cloud1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2" y="1716088"/>
            <a:ext cx="13890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9" descr="cloud1.png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9127" y="1711326"/>
            <a:ext cx="5937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9" descr="cloud1.png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6577" y="2654301"/>
            <a:ext cx="5937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79" descr="Generic-Router-Blu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7650" y="2103439"/>
            <a:ext cx="4778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Rectangle 11"/>
          <p:cNvSpPr>
            <a:spLocks noChangeArrowheads="1"/>
          </p:cNvSpPr>
          <p:nvPr/>
        </p:nvSpPr>
        <p:spPr bwMode="auto">
          <a:xfrm>
            <a:off x="4895850" y="2079625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INTERNET</a:t>
            </a:r>
          </a:p>
        </p:txBody>
      </p:sp>
      <p:sp>
        <p:nvSpPr>
          <p:cNvPr id="15374" name="Rectangle 11"/>
          <p:cNvSpPr>
            <a:spLocks noChangeArrowheads="1"/>
          </p:cNvSpPr>
          <p:nvPr/>
        </p:nvSpPr>
        <p:spPr bwMode="auto">
          <a:xfrm>
            <a:off x="2733675" y="1603375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10.1.1.0/24</a:t>
            </a:r>
          </a:p>
        </p:txBody>
      </p:sp>
      <p:sp>
        <p:nvSpPr>
          <p:cNvPr id="15375" name="Rectangle 11"/>
          <p:cNvSpPr>
            <a:spLocks noChangeArrowheads="1"/>
          </p:cNvSpPr>
          <p:nvPr/>
        </p:nvSpPr>
        <p:spPr bwMode="auto">
          <a:xfrm>
            <a:off x="2657475" y="3013075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192.1.1.0/24</a:t>
            </a:r>
          </a:p>
        </p:txBody>
      </p:sp>
      <p:sp>
        <p:nvSpPr>
          <p:cNvPr id="15376" name="Rectangle 11"/>
          <p:cNvSpPr>
            <a:spLocks noChangeArrowheads="1"/>
          </p:cNvSpPr>
          <p:nvPr/>
        </p:nvSpPr>
        <p:spPr bwMode="auto">
          <a:xfrm>
            <a:off x="3295650" y="1965325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800" b="1" dirty="0">
                <a:solidFill>
                  <a:srgbClr val="000000"/>
                </a:solidFill>
              </a:rPr>
              <a:t>ge-0/0/0</a:t>
            </a:r>
          </a:p>
        </p:txBody>
      </p:sp>
      <p:sp>
        <p:nvSpPr>
          <p:cNvPr id="15377" name="Rectangle 11"/>
          <p:cNvSpPr>
            <a:spLocks noChangeArrowheads="1"/>
          </p:cNvSpPr>
          <p:nvPr/>
        </p:nvSpPr>
        <p:spPr bwMode="auto">
          <a:xfrm>
            <a:off x="3276600" y="2632075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800" b="1" dirty="0">
                <a:solidFill>
                  <a:srgbClr val="000000"/>
                </a:solidFill>
              </a:rPr>
              <a:t>ge-0/0/1</a:t>
            </a:r>
          </a:p>
        </p:txBody>
      </p:sp>
      <p:sp>
        <p:nvSpPr>
          <p:cNvPr id="15378" name="Rectangle 11"/>
          <p:cNvSpPr>
            <a:spLocks noChangeArrowheads="1"/>
          </p:cNvSpPr>
          <p:nvPr/>
        </p:nvSpPr>
        <p:spPr bwMode="auto">
          <a:xfrm>
            <a:off x="4714875" y="1289051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B40023"/>
                </a:solidFill>
              </a:rPr>
              <a:t>UNTRUST</a:t>
            </a:r>
          </a:p>
        </p:txBody>
      </p:sp>
      <p:sp>
        <p:nvSpPr>
          <p:cNvPr id="15379" name="Rectangle 11"/>
          <p:cNvSpPr>
            <a:spLocks noChangeArrowheads="1"/>
          </p:cNvSpPr>
          <p:nvPr/>
        </p:nvSpPr>
        <p:spPr bwMode="auto">
          <a:xfrm>
            <a:off x="2867025" y="1241425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6E1E"/>
                </a:solidFill>
              </a:rPr>
              <a:t>TRUST</a:t>
            </a:r>
          </a:p>
        </p:txBody>
      </p:sp>
      <p:pic>
        <p:nvPicPr>
          <p:cNvPr id="15380" name="Picture 19" descr="cloud1.png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1027" y="1997075"/>
            <a:ext cx="5937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1" name="Rectangle 11"/>
          <p:cNvSpPr>
            <a:spLocks noChangeArrowheads="1"/>
          </p:cNvSpPr>
          <p:nvPr/>
        </p:nvSpPr>
        <p:spPr bwMode="auto">
          <a:xfrm>
            <a:off x="2724150" y="2355851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10.1.2.0/24</a:t>
            </a:r>
          </a:p>
        </p:txBody>
      </p:sp>
      <p:sp>
        <p:nvSpPr>
          <p:cNvPr id="15382" name="Text Box 27"/>
          <p:cNvSpPr txBox="1">
            <a:spLocks noChangeArrowheads="1"/>
          </p:cNvSpPr>
          <p:nvPr/>
        </p:nvSpPr>
        <p:spPr bwMode="auto">
          <a:xfrm>
            <a:off x="3943351" y="3930650"/>
            <a:ext cx="65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pic>
        <p:nvPicPr>
          <p:cNvPr id="15383" name="Picture 19" descr="cloud1.png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8977" y="3149601"/>
            <a:ext cx="593725" cy="393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5384" name="Rectangle 11"/>
          <p:cNvSpPr>
            <a:spLocks noChangeArrowheads="1"/>
          </p:cNvSpPr>
          <p:nvPr/>
        </p:nvSpPr>
        <p:spPr bwMode="auto">
          <a:xfrm>
            <a:off x="2809875" y="3517900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172.1.1.0/24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313" y="3059114"/>
            <a:ext cx="4076700" cy="33480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1200" b="1" dirty="0"/>
              <a:t>rule rule2 {</a:t>
            </a:r>
          </a:p>
          <a:p>
            <a:pPr algn="l">
              <a:defRPr/>
            </a:pPr>
            <a:r>
              <a:rPr lang="en-US" sz="1200" b="1" dirty="0"/>
              <a:t>        match {</a:t>
            </a:r>
          </a:p>
          <a:p>
            <a:pPr algn="l">
              <a:defRPr/>
            </a:pPr>
            <a:r>
              <a:rPr lang="en-US" sz="1200" b="1" dirty="0"/>
              <a:t>            source-address 192.1.1.0/24;</a:t>
            </a:r>
          </a:p>
          <a:p>
            <a:pPr algn="l">
              <a:defRPr/>
            </a:pPr>
            <a:r>
              <a:rPr lang="en-US" sz="1200" b="1" dirty="0"/>
              <a:t>        }</a:t>
            </a:r>
          </a:p>
          <a:p>
            <a:pPr algn="l">
              <a:defRPr/>
            </a:pPr>
            <a:r>
              <a:rPr lang="en-US" sz="1200" b="1" dirty="0"/>
              <a:t>        then {</a:t>
            </a:r>
          </a:p>
          <a:p>
            <a:pPr algn="l">
              <a:defRPr/>
            </a:pPr>
            <a:r>
              <a:rPr lang="en-US" sz="1200" b="1" dirty="0"/>
              <a:t>            source-nat pool src-nat-pool2;</a:t>
            </a:r>
          </a:p>
          <a:p>
            <a:pPr algn="l">
              <a:defRPr/>
            </a:pPr>
            <a:r>
              <a:rPr lang="en-US" sz="1200" b="1" dirty="0"/>
              <a:t>        }</a:t>
            </a:r>
          </a:p>
          <a:p>
            <a:pPr algn="l">
              <a:defRPr/>
            </a:pPr>
            <a:r>
              <a:rPr lang="en-US" sz="1200" b="1" dirty="0"/>
              <a:t>    }</a:t>
            </a:r>
          </a:p>
          <a:p>
            <a:pPr algn="l">
              <a:defRPr/>
            </a:pPr>
            <a:r>
              <a:rPr lang="en-US" sz="1200" b="1" dirty="0"/>
              <a:t>    rule rule3 {</a:t>
            </a:r>
          </a:p>
          <a:p>
            <a:pPr algn="l">
              <a:defRPr/>
            </a:pPr>
            <a:r>
              <a:rPr lang="en-US" sz="1200" b="1" dirty="0"/>
              <a:t>        match {</a:t>
            </a:r>
          </a:p>
          <a:p>
            <a:pPr algn="l">
              <a:defRPr/>
            </a:pPr>
            <a:r>
              <a:rPr lang="en-US" sz="1200" b="1" dirty="0"/>
              <a:t>            source-address 172.1.1.0/24;</a:t>
            </a:r>
          </a:p>
          <a:p>
            <a:pPr algn="l">
              <a:defRPr/>
            </a:pPr>
            <a:r>
              <a:rPr lang="en-US" sz="1200" b="1" dirty="0"/>
              <a:t>        }           </a:t>
            </a:r>
          </a:p>
          <a:p>
            <a:pPr algn="l">
              <a:defRPr/>
            </a:pPr>
            <a:r>
              <a:rPr lang="en-US" sz="1200" b="1" dirty="0"/>
              <a:t>        then {</a:t>
            </a:r>
          </a:p>
          <a:p>
            <a:pPr algn="l">
              <a:defRPr/>
            </a:pPr>
            <a:r>
              <a:rPr lang="en-US" sz="1200" b="1" dirty="0"/>
              <a:t>            source-nat off;</a:t>
            </a:r>
          </a:p>
          <a:p>
            <a:pPr algn="l">
              <a:defRPr/>
            </a:pPr>
            <a:r>
              <a:rPr lang="en-US" sz="1200" b="1" dirty="0"/>
              <a:t>        }</a:t>
            </a:r>
          </a:p>
          <a:p>
            <a:pPr algn="l">
              <a:defRPr/>
            </a:pPr>
            <a:r>
              <a:rPr lang="en-US" sz="1200" b="1" dirty="0"/>
              <a:t>    }</a:t>
            </a:r>
          </a:p>
          <a:p>
            <a:pPr algn="l">
              <a:defRPr/>
            </a:pPr>
            <a:endParaRPr lang="en-US" sz="1200" b="1" dirty="0"/>
          </a:p>
        </p:txBody>
      </p:sp>
      <p:sp>
        <p:nvSpPr>
          <p:cNvPr id="2" name="TextBox 3"/>
          <p:cNvSpPr txBox="1"/>
          <p:nvPr/>
        </p:nvSpPr>
        <p:spPr>
          <a:xfrm>
            <a:off x="357188" y="3889375"/>
            <a:ext cx="4076700" cy="2641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1200" b="1" dirty="0"/>
              <a:t>[edit security nat source]</a:t>
            </a:r>
          </a:p>
          <a:p>
            <a:pPr algn="l">
              <a:defRPr/>
            </a:pPr>
            <a:r>
              <a:rPr lang="en-US" sz="1000" b="1" dirty="0"/>
              <a:t>}</a:t>
            </a:r>
          </a:p>
          <a:p>
            <a:pPr algn="l">
              <a:defRPr/>
            </a:pPr>
            <a:r>
              <a:rPr lang="en-US" sz="1200" b="1" dirty="0"/>
              <a:t>rule-set nat-internet {</a:t>
            </a:r>
          </a:p>
          <a:p>
            <a:pPr algn="l">
              <a:defRPr/>
            </a:pPr>
            <a:r>
              <a:rPr lang="en-US" sz="1200" b="1" dirty="0"/>
              <a:t>    from zone trust;</a:t>
            </a:r>
          </a:p>
          <a:p>
            <a:pPr algn="l">
              <a:defRPr/>
            </a:pPr>
            <a:r>
              <a:rPr lang="en-US" sz="1200" b="1" dirty="0"/>
              <a:t>    to zone untrust;</a:t>
            </a:r>
          </a:p>
          <a:p>
            <a:pPr algn="l">
              <a:defRPr/>
            </a:pPr>
            <a:r>
              <a:rPr lang="en-US" sz="1200" b="1" dirty="0"/>
              <a:t>    rule rule1 {</a:t>
            </a:r>
          </a:p>
          <a:p>
            <a:pPr algn="l">
              <a:defRPr/>
            </a:pPr>
            <a:r>
              <a:rPr lang="en-US" sz="1200" b="1" dirty="0"/>
              <a:t>        match {</a:t>
            </a:r>
          </a:p>
          <a:p>
            <a:pPr algn="l">
              <a:defRPr/>
            </a:pPr>
            <a:r>
              <a:rPr lang="en-US" sz="1200" b="1" dirty="0"/>
              <a:t>            source-address [ 10.1.1.0/24 10.1.2.0/24 ];</a:t>
            </a:r>
          </a:p>
          <a:p>
            <a:pPr algn="l">
              <a:defRPr/>
            </a:pPr>
            <a:r>
              <a:rPr lang="en-US" sz="1200" b="1" dirty="0"/>
              <a:t>            destination-address 0.0.0.0/0;</a:t>
            </a:r>
          </a:p>
          <a:p>
            <a:pPr algn="l">
              <a:defRPr/>
            </a:pPr>
            <a:r>
              <a:rPr lang="en-US" sz="1200" b="1" dirty="0"/>
              <a:t>        }</a:t>
            </a:r>
          </a:p>
          <a:p>
            <a:pPr algn="l">
              <a:defRPr/>
            </a:pPr>
            <a:r>
              <a:rPr lang="en-US" sz="1200" b="1" dirty="0"/>
              <a:t>        then {</a:t>
            </a:r>
          </a:p>
          <a:p>
            <a:pPr algn="l">
              <a:defRPr/>
            </a:pPr>
            <a:r>
              <a:rPr lang="en-US" sz="1200" b="1" dirty="0"/>
              <a:t>            source-nat pool src-nat-pool1;</a:t>
            </a:r>
          </a:p>
          <a:p>
            <a:pPr algn="l">
              <a:defRPr/>
            </a:pPr>
            <a:r>
              <a:rPr lang="en-US" sz="1200" b="1" dirty="0"/>
              <a:t>        }</a:t>
            </a:r>
          </a:p>
          <a:p>
            <a:pPr algn="l">
              <a:defRPr/>
            </a:pPr>
            <a:r>
              <a:rPr lang="en-US" sz="1200" b="1" dirty="0"/>
              <a:t>    }</a:t>
            </a:r>
          </a:p>
          <a:p>
            <a:pPr algn="l">
              <a:defRPr/>
            </a:pPr>
            <a:r>
              <a:rPr lang="en-US" sz="1200" b="1" dirty="0"/>
              <a:t>    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7453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1"/>
          <p:cNvSpPr>
            <a:spLocks/>
          </p:cNvSpPr>
          <p:nvPr/>
        </p:nvSpPr>
        <p:spPr bwMode="auto">
          <a:xfrm>
            <a:off x="2815937" y="1693317"/>
            <a:ext cx="1804988" cy="1562100"/>
          </a:xfrm>
          <a:prstGeom prst="rect">
            <a:avLst/>
          </a:prstGeom>
          <a:noFill/>
          <a:ln w="19050">
            <a:solidFill>
              <a:srgbClr val="B40023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6387" name="Rectangle 111"/>
          <p:cNvSpPr>
            <a:spLocks/>
          </p:cNvSpPr>
          <p:nvPr/>
        </p:nvSpPr>
        <p:spPr bwMode="auto">
          <a:xfrm>
            <a:off x="777588" y="1683792"/>
            <a:ext cx="1804988" cy="2676525"/>
          </a:xfrm>
          <a:prstGeom prst="rect">
            <a:avLst/>
          </a:prstGeom>
          <a:noFill/>
          <a:ln w="19050">
            <a:solidFill>
              <a:srgbClr val="006E1E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1682464" y="2833141"/>
            <a:ext cx="828675" cy="447675"/>
          </a:xfrm>
          <a:prstGeom prst="line">
            <a:avLst/>
          </a:prstGeom>
          <a:noFill/>
          <a:ln w="19050">
            <a:solidFill>
              <a:srgbClr val="A2A4A3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958687" y="2461667"/>
            <a:ext cx="514350" cy="304800"/>
          </a:xfrm>
          <a:prstGeom prst="line">
            <a:avLst/>
          </a:prstGeom>
          <a:noFill/>
          <a:ln w="19050">
            <a:solidFill>
              <a:srgbClr val="A2A4A3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2892137" y="2775991"/>
            <a:ext cx="666750" cy="0"/>
          </a:xfrm>
          <a:prstGeom prst="line">
            <a:avLst/>
          </a:prstGeom>
          <a:noFill/>
          <a:ln w="19050">
            <a:solidFill>
              <a:srgbClr val="A2A4A3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-112" charset="-128"/>
              </a:rPr>
              <a:t>Destination NAT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example FOR Many-to-many</a:t>
            </a:r>
          </a:p>
        </p:txBody>
      </p:sp>
      <p:sp>
        <p:nvSpPr>
          <p:cNvPr id="16392" name="AutoShape 8"/>
          <p:cNvSpPr>
            <a:spLocks noGrp="1" noChangeAspect="1" noChangeArrowheads="1"/>
          </p:cNvSpPr>
          <p:nvPr>
            <p:ph idx="1"/>
          </p:nvPr>
        </p:nvSpPr>
        <p:spPr>
          <a:xfrm>
            <a:off x="458790" y="1158792"/>
            <a:ext cx="8264525" cy="4525963"/>
          </a:xfrm>
          <a:prstGeom prst="rect">
            <a:avLst/>
          </a:prstGeom>
        </p:spPr>
        <p:txBody>
          <a:bodyPr/>
          <a:lstStyle/>
          <a:p>
            <a:endParaRPr lang="en-US" dirty="0" smtClean="0">
              <a:ea typeface="ＭＳ Ｐゴシック" pitchFamily="-112" charset="-128"/>
            </a:endParaRPr>
          </a:p>
          <a:p>
            <a:endParaRPr lang="en-US" dirty="0" smtClean="0">
              <a:ea typeface="ＭＳ Ｐゴシック" pitchFamily="-112" charset="-128"/>
            </a:endParaRPr>
          </a:p>
        </p:txBody>
      </p:sp>
      <p:pic>
        <p:nvPicPr>
          <p:cNvPr id="16393" name="Picture 22" descr="cloud1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7888" y="2158455"/>
            <a:ext cx="13890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9" descr="cloud1.png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6414" y="2153691"/>
            <a:ext cx="5937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9" descr="cloud1.png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3864" y="3096667"/>
            <a:ext cx="5937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79" descr="Generic-Router-Blu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4937" y="2545804"/>
            <a:ext cx="4778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Rectangle 11"/>
          <p:cNvSpPr>
            <a:spLocks noChangeArrowheads="1"/>
          </p:cNvSpPr>
          <p:nvPr/>
        </p:nvSpPr>
        <p:spPr bwMode="auto">
          <a:xfrm>
            <a:off x="3273137" y="2521991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INTERNET</a:t>
            </a:r>
          </a:p>
        </p:txBody>
      </p:sp>
      <p:sp>
        <p:nvSpPr>
          <p:cNvPr id="16398" name="Rectangle 11"/>
          <p:cNvSpPr>
            <a:spLocks noChangeArrowheads="1"/>
          </p:cNvSpPr>
          <p:nvPr/>
        </p:nvSpPr>
        <p:spPr bwMode="auto">
          <a:xfrm>
            <a:off x="1110962" y="2045741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10.1.1.0/24</a:t>
            </a:r>
          </a:p>
        </p:txBody>
      </p:sp>
      <p:sp>
        <p:nvSpPr>
          <p:cNvPr id="16399" name="Rectangle 11"/>
          <p:cNvSpPr>
            <a:spLocks noChangeArrowheads="1"/>
          </p:cNvSpPr>
          <p:nvPr/>
        </p:nvSpPr>
        <p:spPr bwMode="auto">
          <a:xfrm>
            <a:off x="777587" y="3741191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192.1.1.100/24</a:t>
            </a:r>
          </a:p>
        </p:txBody>
      </p:sp>
      <p:sp>
        <p:nvSpPr>
          <p:cNvPr id="16400" name="Rectangle 11"/>
          <p:cNvSpPr>
            <a:spLocks noChangeArrowheads="1"/>
          </p:cNvSpPr>
          <p:nvPr/>
        </p:nvSpPr>
        <p:spPr bwMode="auto">
          <a:xfrm>
            <a:off x="1672937" y="2407691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800" b="1" dirty="0">
                <a:solidFill>
                  <a:srgbClr val="000000"/>
                </a:solidFill>
              </a:rPr>
              <a:t>ge-0/0/0</a:t>
            </a:r>
          </a:p>
        </p:txBody>
      </p:sp>
      <p:sp>
        <p:nvSpPr>
          <p:cNvPr id="16401" name="Rectangle 11"/>
          <p:cNvSpPr>
            <a:spLocks noChangeArrowheads="1"/>
          </p:cNvSpPr>
          <p:nvPr/>
        </p:nvSpPr>
        <p:spPr bwMode="auto">
          <a:xfrm>
            <a:off x="1653887" y="3074441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800" b="1" dirty="0">
                <a:solidFill>
                  <a:srgbClr val="000000"/>
                </a:solidFill>
              </a:rPr>
              <a:t>ge-0/0/1</a:t>
            </a:r>
          </a:p>
        </p:txBody>
      </p:sp>
      <p:sp>
        <p:nvSpPr>
          <p:cNvPr id="16402" name="Rectangle 11"/>
          <p:cNvSpPr>
            <a:spLocks noChangeArrowheads="1"/>
          </p:cNvSpPr>
          <p:nvPr/>
        </p:nvSpPr>
        <p:spPr bwMode="auto">
          <a:xfrm>
            <a:off x="3092162" y="1731416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B40023"/>
                </a:solidFill>
              </a:rPr>
              <a:t>UNTRUST</a:t>
            </a:r>
          </a:p>
        </p:txBody>
      </p:sp>
      <p:sp>
        <p:nvSpPr>
          <p:cNvPr id="16403" name="Rectangle 11"/>
          <p:cNvSpPr>
            <a:spLocks noChangeArrowheads="1"/>
          </p:cNvSpPr>
          <p:nvPr/>
        </p:nvSpPr>
        <p:spPr bwMode="auto">
          <a:xfrm>
            <a:off x="1244312" y="1683791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6E1E"/>
                </a:solidFill>
              </a:rPr>
              <a:t>TRUST</a:t>
            </a:r>
          </a:p>
        </p:txBody>
      </p:sp>
      <p:pic>
        <p:nvPicPr>
          <p:cNvPr id="16404" name="Picture 19" descr="cloud1.png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8312" y="2439442"/>
            <a:ext cx="5937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5" name="Rectangle 11"/>
          <p:cNvSpPr>
            <a:spLocks noChangeArrowheads="1"/>
          </p:cNvSpPr>
          <p:nvPr/>
        </p:nvSpPr>
        <p:spPr bwMode="auto">
          <a:xfrm>
            <a:off x="1101437" y="2798216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10.1.2.0/24</a:t>
            </a:r>
          </a:p>
        </p:txBody>
      </p:sp>
      <p:sp>
        <p:nvSpPr>
          <p:cNvPr id="16406" name="Text Box 23"/>
          <p:cNvSpPr txBox="1">
            <a:spLocks noChangeArrowheads="1"/>
          </p:cNvSpPr>
          <p:nvPr/>
        </p:nvSpPr>
        <p:spPr bwMode="auto">
          <a:xfrm>
            <a:off x="4720938" y="4239666"/>
            <a:ext cx="6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pic>
        <p:nvPicPr>
          <p:cNvPr id="16407" name="Picture 100" descr="Server-CPU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62" y="3228429"/>
            <a:ext cx="279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8" name="Freeform 12"/>
          <p:cNvSpPr>
            <a:spLocks/>
          </p:cNvSpPr>
          <p:nvPr/>
        </p:nvSpPr>
        <p:spPr bwMode="invGray">
          <a:xfrm>
            <a:off x="1652302" y="2710905"/>
            <a:ext cx="2039937" cy="895351"/>
          </a:xfrm>
          <a:custGeom>
            <a:avLst/>
            <a:gdLst>
              <a:gd name="T0" fmla="*/ 0 w 1105"/>
              <a:gd name="T1" fmla="*/ 895350 h 582"/>
              <a:gd name="T2" fmla="*/ 2039937 w 1105"/>
              <a:gd name="T3" fmla="*/ 64613 h 582"/>
              <a:gd name="T4" fmla="*/ 0 60000 65536"/>
              <a:gd name="T5" fmla="*/ 0 60000 65536"/>
              <a:gd name="T6" fmla="*/ 0 w 1105"/>
              <a:gd name="T7" fmla="*/ 0 h 582"/>
              <a:gd name="T8" fmla="*/ 1105 w 1105"/>
              <a:gd name="T9" fmla="*/ 582 h 5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05" h="582">
                <a:moveTo>
                  <a:pt x="0" y="582"/>
                </a:moveTo>
                <a:cubicBezTo>
                  <a:pt x="149" y="256"/>
                  <a:pt x="434" y="0"/>
                  <a:pt x="1105" y="42"/>
                </a:cubicBezTo>
              </a:path>
            </a:pathLst>
          </a:custGeom>
          <a:noFill/>
          <a:ln w="34925">
            <a:solidFill>
              <a:srgbClr val="000080"/>
            </a:solidFill>
            <a:round/>
            <a:headEnd type="stealth" w="med" len="med"/>
            <a:tailEnd/>
          </a:ln>
        </p:spPr>
        <p:txBody>
          <a:bodyPr lIns="0" tIns="0" rIns="0" bIns="0" anchor="b"/>
          <a:lstStyle/>
          <a:p>
            <a:endParaRPr lang="en-US" dirty="0"/>
          </a:p>
        </p:txBody>
      </p:sp>
      <p:pic>
        <p:nvPicPr>
          <p:cNvPr id="16409" name="Picture 100" descr="Server-CPU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2812" y="3723729"/>
            <a:ext cx="279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0" name="Rectangle 11"/>
          <p:cNvSpPr>
            <a:spLocks noChangeArrowheads="1"/>
          </p:cNvSpPr>
          <p:nvPr/>
        </p:nvSpPr>
        <p:spPr bwMode="auto">
          <a:xfrm>
            <a:off x="882362" y="4150767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192.1.1.200/24</a:t>
            </a:r>
          </a:p>
        </p:txBody>
      </p:sp>
      <p:sp>
        <p:nvSpPr>
          <p:cNvPr id="16411" name="Freeform 12"/>
          <p:cNvSpPr>
            <a:spLocks/>
          </p:cNvSpPr>
          <p:nvPr/>
        </p:nvSpPr>
        <p:spPr bwMode="invGray">
          <a:xfrm>
            <a:off x="2128550" y="2710905"/>
            <a:ext cx="1535112" cy="1190625"/>
          </a:xfrm>
          <a:custGeom>
            <a:avLst/>
            <a:gdLst>
              <a:gd name="T0" fmla="*/ 0 w 1105"/>
              <a:gd name="T1" fmla="*/ 1190625 h 582"/>
              <a:gd name="T2" fmla="*/ 1535112 w 1105"/>
              <a:gd name="T3" fmla="*/ 85921 h 582"/>
              <a:gd name="T4" fmla="*/ 0 60000 65536"/>
              <a:gd name="T5" fmla="*/ 0 60000 65536"/>
              <a:gd name="T6" fmla="*/ 0 w 1105"/>
              <a:gd name="T7" fmla="*/ 0 h 582"/>
              <a:gd name="T8" fmla="*/ 1105 w 1105"/>
              <a:gd name="T9" fmla="*/ 582 h 5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05" h="582">
                <a:moveTo>
                  <a:pt x="0" y="582"/>
                </a:moveTo>
                <a:cubicBezTo>
                  <a:pt x="149" y="256"/>
                  <a:pt x="434" y="0"/>
                  <a:pt x="1105" y="42"/>
                </a:cubicBezTo>
              </a:path>
            </a:pathLst>
          </a:custGeom>
          <a:noFill/>
          <a:ln w="34925">
            <a:solidFill>
              <a:srgbClr val="000080"/>
            </a:solidFill>
            <a:round/>
            <a:headEnd type="stealth" w="med" len="med"/>
            <a:tailEnd/>
          </a:ln>
        </p:spPr>
        <p:txBody>
          <a:bodyPr lIns="0" tIns="0" rIns="0" bIns="0" anchor="b"/>
          <a:lstStyle/>
          <a:p>
            <a:endParaRPr lang="en-US" dirty="0"/>
          </a:p>
        </p:txBody>
      </p:sp>
      <p:sp>
        <p:nvSpPr>
          <p:cNvPr id="16412" name="Text Box 39"/>
          <p:cNvSpPr txBox="1">
            <a:spLocks noChangeArrowheads="1"/>
          </p:cNvSpPr>
          <p:nvPr/>
        </p:nvSpPr>
        <p:spPr bwMode="auto">
          <a:xfrm>
            <a:off x="755576" y="4815930"/>
            <a:ext cx="2524730" cy="4924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1" dirty="0"/>
              <a:t>dnat-pool-1:</a:t>
            </a:r>
          </a:p>
          <a:p>
            <a:pPr algn="l"/>
            <a:r>
              <a:rPr lang="en-US" sz="1600" dirty="0"/>
              <a:t>1:1.1.1.100/80-&gt;192.168.1.100/80</a:t>
            </a:r>
          </a:p>
        </p:txBody>
      </p:sp>
      <p:sp>
        <p:nvSpPr>
          <p:cNvPr id="16413" name="Text Box 40"/>
          <p:cNvSpPr txBox="1">
            <a:spLocks noChangeArrowheads="1"/>
          </p:cNvSpPr>
          <p:nvPr/>
        </p:nvSpPr>
        <p:spPr bwMode="auto">
          <a:xfrm>
            <a:off x="766690" y="5676354"/>
            <a:ext cx="2571217" cy="4924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1" dirty="0"/>
              <a:t>dnat-pool-2:</a:t>
            </a:r>
          </a:p>
          <a:p>
            <a:pPr algn="l"/>
            <a:r>
              <a:rPr lang="en-US" sz="1600" dirty="0"/>
              <a:t>1.1.1.101/80-&gt;192.168.1.200/8000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313" y="1564272"/>
            <a:ext cx="4076700" cy="5177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1200" b="1" dirty="0"/>
              <a:t>[edit security nat destination]</a:t>
            </a:r>
          </a:p>
          <a:p>
            <a:pPr algn="l">
              <a:defRPr/>
            </a:pPr>
            <a:endParaRPr lang="en-US" sz="1200" b="1" dirty="0"/>
          </a:p>
          <a:p>
            <a:pPr algn="l">
              <a:defRPr/>
            </a:pPr>
            <a:r>
              <a:rPr lang="en-US" sz="1200" b="1" dirty="0"/>
              <a:t>root# show   </a:t>
            </a:r>
          </a:p>
          <a:p>
            <a:pPr algn="l">
              <a:defRPr/>
            </a:pPr>
            <a:r>
              <a:rPr lang="en-US" sz="1200" b="1" dirty="0"/>
              <a:t>pool dnat-pool-1 {</a:t>
            </a:r>
          </a:p>
          <a:p>
            <a:pPr algn="l">
              <a:defRPr/>
            </a:pPr>
            <a:r>
              <a:rPr lang="en-US" sz="1200" b="1" dirty="0"/>
              <a:t>    address 192.168.1.100/32;</a:t>
            </a:r>
          </a:p>
          <a:p>
            <a:pPr algn="l">
              <a:defRPr/>
            </a:pPr>
            <a:r>
              <a:rPr lang="en-US" sz="1200" b="1" dirty="0"/>
              <a:t>}</a:t>
            </a:r>
          </a:p>
          <a:p>
            <a:pPr algn="l">
              <a:defRPr/>
            </a:pPr>
            <a:r>
              <a:rPr lang="en-US" sz="1200" b="1" dirty="0"/>
              <a:t>pool dnat-pool-2 {</a:t>
            </a:r>
          </a:p>
          <a:p>
            <a:pPr algn="l">
              <a:defRPr/>
            </a:pPr>
            <a:r>
              <a:rPr lang="en-US" sz="1200" b="1" dirty="0"/>
              <a:t>    address 192.168.1.200/32 port 8000;</a:t>
            </a:r>
          </a:p>
          <a:p>
            <a:pPr algn="l">
              <a:defRPr/>
            </a:pPr>
            <a:r>
              <a:rPr lang="en-US" sz="1200" b="1" dirty="0"/>
              <a:t>}</a:t>
            </a:r>
          </a:p>
          <a:p>
            <a:pPr algn="l">
              <a:defRPr/>
            </a:pPr>
            <a:r>
              <a:rPr lang="en-US" sz="1200" b="1" dirty="0"/>
              <a:t>rule-set dst-nat {</a:t>
            </a:r>
          </a:p>
          <a:p>
            <a:pPr algn="l">
              <a:defRPr/>
            </a:pPr>
            <a:r>
              <a:rPr lang="en-US" sz="1200" b="1" dirty="0"/>
              <a:t>    from zone untrust;</a:t>
            </a:r>
          </a:p>
          <a:p>
            <a:pPr algn="l">
              <a:defRPr/>
            </a:pPr>
            <a:r>
              <a:rPr lang="en-US" sz="1200" b="1" dirty="0"/>
              <a:t>    rule rule1 {</a:t>
            </a:r>
          </a:p>
          <a:p>
            <a:pPr algn="l">
              <a:defRPr/>
            </a:pPr>
            <a:r>
              <a:rPr lang="en-US" sz="1200" b="1" dirty="0"/>
              <a:t>        match {</a:t>
            </a:r>
          </a:p>
          <a:p>
            <a:pPr algn="l">
              <a:defRPr/>
            </a:pPr>
            <a:r>
              <a:rPr lang="en-US" sz="1200" b="1" dirty="0"/>
              <a:t>            destination-address 1.1.1.100/32;</a:t>
            </a:r>
          </a:p>
          <a:p>
            <a:pPr algn="l">
              <a:defRPr/>
            </a:pPr>
            <a:r>
              <a:rPr lang="en-US" sz="1200" b="1" dirty="0"/>
              <a:t>        }</a:t>
            </a:r>
          </a:p>
          <a:p>
            <a:pPr algn="l">
              <a:defRPr/>
            </a:pPr>
            <a:r>
              <a:rPr lang="en-US" sz="1200" b="1" dirty="0"/>
              <a:t>        then {</a:t>
            </a:r>
          </a:p>
          <a:p>
            <a:pPr algn="l">
              <a:defRPr/>
            </a:pPr>
            <a:r>
              <a:rPr lang="en-US" sz="1200" b="1" dirty="0"/>
              <a:t>            destination-nat pool dnat-pool-1;</a:t>
            </a:r>
          </a:p>
          <a:p>
            <a:pPr algn="l">
              <a:defRPr/>
            </a:pPr>
            <a:r>
              <a:rPr lang="en-US" sz="1200" b="1" dirty="0"/>
              <a:t>        }</a:t>
            </a:r>
          </a:p>
          <a:p>
            <a:pPr algn="l">
              <a:defRPr/>
            </a:pPr>
            <a:r>
              <a:rPr lang="en-US" sz="1200" b="1" dirty="0"/>
              <a:t>    }</a:t>
            </a:r>
          </a:p>
          <a:p>
            <a:pPr algn="l">
              <a:defRPr/>
            </a:pPr>
            <a:r>
              <a:rPr lang="en-US" sz="1200" b="1" dirty="0"/>
              <a:t>    rule rule2 {</a:t>
            </a:r>
          </a:p>
          <a:p>
            <a:pPr algn="l">
              <a:defRPr/>
            </a:pPr>
            <a:r>
              <a:rPr lang="en-US" sz="1200" b="1" dirty="0"/>
              <a:t>        match {</a:t>
            </a:r>
          </a:p>
          <a:p>
            <a:pPr algn="l">
              <a:defRPr/>
            </a:pPr>
            <a:r>
              <a:rPr lang="en-US" sz="1200" b="1" dirty="0"/>
              <a:t>            destination-address 1.1.1.101/32;</a:t>
            </a:r>
          </a:p>
          <a:p>
            <a:pPr algn="l">
              <a:defRPr/>
            </a:pPr>
            <a:r>
              <a:rPr lang="en-US" sz="1200" b="1" dirty="0"/>
              <a:t>        }</a:t>
            </a:r>
          </a:p>
          <a:p>
            <a:pPr algn="l">
              <a:defRPr/>
            </a:pPr>
            <a:r>
              <a:rPr lang="en-US" sz="1200" b="1" dirty="0"/>
              <a:t>        then {</a:t>
            </a:r>
          </a:p>
          <a:p>
            <a:pPr algn="l">
              <a:defRPr/>
            </a:pPr>
            <a:r>
              <a:rPr lang="en-US" sz="1200" b="1" dirty="0"/>
              <a:t>            destination-nat pool dnat-pool-2;</a:t>
            </a:r>
          </a:p>
          <a:p>
            <a:pPr algn="l">
              <a:defRPr/>
            </a:pPr>
            <a:r>
              <a:rPr lang="en-US" sz="1200" b="1" dirty="0"/>
              <a:t>        }</a:t>
            </a:r>
          </a:p>
          <a:p>
            <a:pPr algn="l">
              <a:defRPr/>
            </a:pPr>
            <a:r>
              <a:rPr lang="en-US" sz="1200" b="1" dirty="0"/>
              <a:t>    }               </a:t>
            </a:r>
          </a:p>
          <a:p>
            <a:pPr algn="l">
              <a:defRPr/>
            </a:pPr>
            <a:r>
              <a:rPr lang="en-US" sz="1200" b="1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1596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1"/>
          <p:cNvSpPr>
            <a:spLocks/>
          </p:cNvSpPr>
          <p:nvPr/>
        </p:nvSpPr>
        <p:spPr bwMode="auto">
          <a:xfrm>
            <a:off x="2730962" y="1589067"/>
            <a:ext cx="1804988" cy="1562100"/>
          </a:xfrm>
          <a:prstGeom prst="rect">
            <a:avLst/>
          </a:prstGeom>
          <a:noFill/>
          <a:ln w="19050">
            <a:solidFill>
              <a:srgbClr val="B40023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7411" name="Rectangle 111"/>
          <p:cNvSpPr>
            <a:spLocks/>
          </p:cNvSpPr>
          <p:nvPr/>
        </p:nvSpPr>
        <p:spPr bwMode="auto">
          <a:xfrm>
            <a:off x="692613" y="1579543"/>
            <a:ext cx="1804988" cy="2676525"/>
          </a:xfrm>
          <a:prstGeom prst="rect">
            <a:avLst/>
          </a:prstGeom>
          <a:noFill/>
          <a:ln w="19050">
            <a:solidFill>
              <a:srgbClr val="006E1E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1597488" y="2728893"/>
            <a:ext cx="828675" cy="447675"/>
          </a:xfrm>
          <a:prstGeom prst="line">
            <a:avLst/>
          </a:prstGeom>
          <a:noFill/>
          <a:ln w="19050">
            <a:solidFill>
              <a:srgbClr val="A2A4A3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873712" y="2357417"/>
            <a:ext cx="514350" cy="304800"/>
          </a:xfrm>
          <a:prstGeom prst="line">
            <a:avLst/>
          </a:prstGeom>
          <a:noFill/>
          <a:ln w="19050">
            <a:solidFill>
              <a:srgbClr val="A2A4A3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807162" y="2671743"/>
            <a:ext cx="666750" cy="0"/>
          </a:xfrm>
          <a:prstGeom prst="line">
            <a:avLst/>
          </a:prstGeom>
          <a:noFill/>
          <a:ln w="19050">
            <a:solidFill>
              <a:srgbClr val="A2A4A3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-112" charset="-128"/>
              </a:rPr>
              <a:t>Destination NAT 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example FOR One-to-many</a:t>
            </a:r>
          </a:p>
        </p:txBody>
      </p:sp>
      <p:sp>
        <p:nvSpPr>
          <p:cNvPr id="17416" name="AutoShape 8"/>
          <p:cNvSpPr>
            <a:spLocks noGrp="1" noChangeAspect="1" noChangeArrowheads="1"/>
          </p:cNvSpPr>
          <p:nvPr>
            <p:ph idx="1"/>
          </p:nvPr>
        </p:nvSpPr>
        <p:spPr>
          <a:xfrm>
            <a:off x="683570" y="1863299"/>
            <a:ext cx="8264525" cy="4525963"/>
          </a:xfrm>
          <a:prstGeom prst="rect">
            <a:avLst/>
          </a:prstGeom>
        </p:spPr>
        <p:txBody>
          <a:bodyPr/>
          <a:lstStyle/>
          <a:p>
            <a:endParaRPr lang="en-US" dirty="0" smtClean="0">
              <a:ea typeface="ＭＳ Ｐゴシック" pitchFamily="-112" charset="-128"/>
            </a:endParaRPr>
          </a:p>
          <a:p>
            <a:endParaRPr lang="en-US" dirty="0" smtClean="0">
              <a:ea typeface="ＭＳ Ｐゴシック" pitchFamily="-112" charset="-128"/>
            </a:endParaRPr>
          </a:p>
        </p:txBody>
      </p:sp>
      <p:pic>
        <p:nvPicPr>
          <p:cNvPr id="17417" name="Picture 22" descr="cloud1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2914" y="2054205"/>
            <a:ext cx="13890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9" descr="cloud1.png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1437" y="2049443"/>
            <a:ext cx="5937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9" descr="cloud1.png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8889" y="2992418"/>
            <a:ext cx="5937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79" descr="Generic-Router-Blu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9962" y="2441556"/>
            <a:ext cx="4778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3188162" y="2417741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INTERNET</a:t>
            </a:r>
          </a:p>
        </p:txBody>
      </p:sp>
      <p:sp>
        <p:nvSpPr>
          <p:cNvPr id="17422" name="Rectangle 11"/>
          <p:cNvSpPr>
            <a:spLocks noChangeArrowheads="1"/>
          </p:cNvSpPr>
          <p:nvPr/>
        </p:nvSpPr>
        <p:spPr bwMode="auto">
          <a:xfrm>
            <a:off x="1025987" y="1941492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10.1.1.0/24</a:t>
            </a:r>
          </a:p>
        </p:txBody>
      </p:sp>
      <p:sp>
        <p:nvSpPr>
          <p:cNvPr id="17423" name="Rectangle 11"/>
          <p:cNvSpPr>
            <a:spLocks noChangeArrowheads="1"/>
          </p:cNvSpPr>
          <p:nvPr/>
        </p:nvSpPr>
        <p:spPr bwMode="auto">
          <a:xfrm>
            <a:off x="692612" y="3636943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192.1.1.100/24</a:t>
            </a:r>
          </a:p>
        </p:txBody>
      </p:sp>
      <p:sp>
        <p:nvSpPr>
          <p:cNvPr id="17424" name="Rectangle 11"/>
          <p:cNvSpPr>
            <a:spLocks noChangeArrowheads="1"/>
          </p:cNvSpPr>
          <p:nvPr/>
        </p:nvSpPr>
        <p:spPr bwMode="auto">
          <a:xfrm>
            <a:off x="1587962" y="2303443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800" b="1" dirty="0">
                <a:solidFill>
                  <a:srgbClr val="000000"/>
                </a:solidFill>
              </a:rPr>
              <a:t>ge-0/0/0</a:t>
            </a:r>
          </a:p>
        </p:txBody>
      </p:sp>
      <p:sp>
        <p:nvSpPr>
          <p:cNvPr id="17425" name="Rectangle 11"/>
          <p:cNvSpPr>
            <a:spLocks noChangeArrowheads="1"/>
          </p:cNvSpPr>
          <p:nvPr/>
        </p:nvSpPr>
        <p:spPr bwMode="auto">
          <a:xfrm>
            <a:off x="1568912" y="2970192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800" b="1" dirty="0">
                <a:solidFill>
                  <a:srgbClr val="000000"/>
                </a:solidFill>
              </a:rPr>
              <a:t>ge-0/0/1</a:t>
            </a:r>
          </a:p>
        </p:txBody>
      </p:sp>
      <p:sp>
        <p:nvSpPr>
          <p:cNvPr id="17426" name="Rectangle 11"/>
          <p:cNvSpPr>
            <a:spLocks noChangeArrowheads="1"/>
          </p:cNvSpPr>
          <p:nvPr/>
        </p:nvSpPr>
        <p:spPr bwMode="auto">
          <a:xfrm>
            <a:off x="3007187" y="1627167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B40023"/>
                </a:solidFill>
              </a:rPr>
              <a:t>UNTRUST</a:t>
            </a:r>
          </a:p>
        </p:txBody>
      </p:sp>
      <p:sp>
        <p:nvSpPr>
          <p:cNvPr id="17427" name="Rectangle 11"/>
          <p:cNvSpPr>
            <a:spLocks noChangeArrowheads="1"/>
          </p:cNvSpPr>
          <p:nvPr/>
        </p:nvSpPr>
        <p:spPr bwMode="auto">
          <a:xfrm>
            <a:off x="1159337" y="1579543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6E1E"/>
                </a:solidFill>
              </a:rPr>
              <a:t>TRUST</a:t>
            </a:r>
          </a:p>
        </p:txBody>
      </p:sp>
      <p:pic>
        <p:nvPicPr>
          <p:cNvPr id="17428" name="Picture 19" descr="cloud1.png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3339" y="2335193"/>
            <a:ext cx="5937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9" name="Rectangle 11"/>
          <p:cNvSpPr>
            <a:spLocks noChangeArrowheads="1"/>
          </p:cNvSpPr>
          <p:nvPr/>
        </p:nvSpPr>
        <p:spPr bwMode="auto">
          <a:xfrm>
            <a:off x="1016462" y="2693967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10.1.2.0/24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4635963" y="4135418"/>
            <a:ext cx="6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pic>
        <p:nvPicPr>
          <p:cNvPr id="17431" name="Picture 100" descr="Server-CPU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3487" y="3124180"/>
            <a:ext cx="279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2" name="Freeform 12"/>
          <p:cNvSpPr>
            <a:spLocks/>
          </p:cNvSpPr>
          <p:nvPr/>
        </p:nvSpPr>
        <p:spPr bwMode="invGray">
          <a:xfrm>
            <a:off x="1567327" y="2606655"/>
            <a:ext cx="2039937" cy="895351"/>
          </a:xfrm>
          <a:custGeom>
            <a:avLst/>
            <a:gdLst>
              <a:gd name="T0" fmla="*/ 0 w 1105"/>
              <a:gd name="T1" fmla="*/ 895350 h 582"/>
              <a:gd name="T2" fmla="*/ 2039937 w 1105"/>
              <a:gd name="T3" fmla="*/ 64613 h 582"/>
              <a:gd name="T4" fmla="*/ 0 60000 65536"/>
              <a:gd name="T5" fmla="*/ 0 60000 65536"/>
              <a:gd name="T6" fmla="*/ 0 w 1105"/>
              <a:gd name="T7" fmla="*/ 0 h 582"/>
              <a:gd name="T8" fmla="*/ 1105 w 1105"/>
              <a:gd name="T9" fmla="*/ 582 h 5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05" h="582">
                <a:moveTo>
                  <a:pt x="0" y="582"/>
                </a:moveTo>
                <a:cubicBezTo>
                  <a:pt x="149" y="256"/>
                  <a:pt x="434" y="0"/>
                  <a:pt x="1105" y="42"/>
                </a:cubicBezTo>
              </a:path>
            </a:pathLst>
          </a:custGeom>
          <a:noFill/>
          <a:ln w="34925">
            <a:solidFill>
              <a:srgbClr val="000080"/>
            </a:solidFill>
            <a:round/>
            <a:headEnd type="stealth" w="med" len="med"/>
            <a:tailEnd/>
          </a:ln>
        </p:spPr>
        <p:txBody>
          <a:bodyPr lIns="0" tIns="0" rIns="0" bIns="0" anchor="b"/>
          <a:lstStyle/>
          <a:p>
            <a:endParaRPr lang="en-US" dirty="0"/>
          </a:p>
        </p:txBody>
      </p:sp>
      <p:pic>
        <p:nvPicPr>
          <p:cNvPr id="17433" name="Picture 100" descr="Server-CPU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837" y="3619480"/>
            <a:ext cx="279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4" name="Rectangle 11"/>
          <p:cNvSpPr>
            <a:spLocks noChangeArrowheads="1"/>
          </p:cNvSpPr>
          <p:nvPr/>
        </p:nvSpPr>
        <p:spPr bwMode="auto">
          <a:xfrm>
            <a:off x="797387" y="4046517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192.1.1.200/24</a:t>
            </a:r>
          </a:p>
        </p:txBody>
      </p:sp>
      <p:sp>
        <p:nvSpPr>
          <p:cNvPr id="17435" name="Freeform 12"/>
          <p:cNvSpPr>
            <a:spLocks/>
          </p:cNvSpPr>
          <p:nvPr/>
        </p:nvSpPr>
        <p:spPr bwMode="invGray">
          <a:xfrm>
            <a:off x="2043575" y="2606657"/>
            <a:ext cx="1535112" cy="1190625"/>
          </a:xfrm>
          <a:custGeom>
            <a:avLst/>
            <a:gdLst>
              <a:gd name="T0" fmla="*/ 0 w 1105"/>
              <a:gd name="T1" fmla="*/ 1190625 h 582"/>
              <a:gd name="T2" fmla="*/ 1535112 w 1105"/>
              <a:gd name="T3" fmla="*/ 85921 h 582"/>
              <a:gd name="T4" fmla="*/ 0 60000 65536"/>
              <a:gd name="T5" fmla="*/ 0 60000 65536"/>
              <a:gd name="T6" fmla="*/ 0 w 1105"/>
              <a:gd name="T7" fmla="*/ 0 h 582"/>
              <a:gd name="T8" fmla="*/ 1105 w 1105"/>
              <a:gd name="T9" fmla="*/ 582 h 5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05" h="582">
                <a:moveTo>
                  <a:pt x="0" y="582"/>
                </a:moveTo>
                <a:cubicBezTo>
                  <a:pt x="149" y="256"/>
                  <a:pt x="434" y="0"/>
                  <a:pt x="1105" y="42"/>
                </a:cubicBezTo>
              </a:path>
            </a:pathLst>
          </a:custGeom>
          <a:noFill/>
          <a:ln w="34925">
            <a:solidFill>
              <a:srgbClr val="000080"/>
            </a:solidFill>
            <a:round/>
            <a:headEnd type="stealth" w="med" len="med"/>
            <a:tailEnd/>
          </a:ln>
        </p:spPr>
        <p:txBody>
          <a:bodyPr lIns="0" tIns="0" rIns="0" bIns="0" anchor="b"/>
          <a:lstStyle/>
          <a:p>
            <a:endParaRPr lang="en-US" dirty="0"/>
          </a:p>
        </p:txBody>
      </p:sp>
      <p:sp>
        <p:nvSpPr>
          <p:cNvPr id="17436" name="Text Box 30"/>
          <p:cNvSpPr txBox="1">
            <a:spLocks noChangeArrowheads="1"/>
          </p:cNvSpPr>
          <p:nvPr/>
        </p:nvSpPr>
        <p:spPr bwMode="auto">
          <a:xfrm>
            <a:off x="709182" y="4711681"/>
            <a:ext cx="2385268" cy="4924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1" dirty="0"/>
              <a:t>dnat-pool-1</a:t>
            </a:r>
          </a:p>
          <a:p>
            <a:pPr algn="l"/>
            <a:r>
              <a:rPr lang="en-US" sz="1600" dirty="0"/>
              <a:t>1.1.1.100/80-&gt;192.168.1.100/80</a:t>
            </a:r>
          </a:p>
        </p:txBody>
      </p:sp>
      <p:sp>
        <p:nvSpPr>
          <p:cNvPr id="17437" name="Text Box 31"/>
          <p:cNvSpPr txBox="1">
            <a:spLocks noChangeArrowheads="1"/>
          </p:cNvSpPr>
          <p:nvPr/>
        </p:nvSpPr>
        <p:spPr bwMode="auto">
          <a:xfrm>
            <a:off x="710770" y="5411767"/>
            <a:ext cx="2757165" cy="4924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1" dirty="0"/>
              <a:t>dnat-pool-2</a:t>
            </a:r>
          </a:p>
          <a:p>
            <a:pPr algn="l"/>
            <a:r>
              <a:rPr lang="en-US" sz="1600" dirty="0"/>
              <a:t>1.1.1.100/8000-&gt;192.168.1.200/8000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11093" y="1481618"/>
            <a:ext cx="4076700" cy="51877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1200" b="1" dirty="0"/>
              <a:t>[edit security nat destination]</a:t>
            </a:r>
          </a:p>
          <a:p>
            <a:pPr algn="l">
              <a:defRPr/>
            </a:pPr>
            <a:endParaRPr lang="en-US" sz="1200" b="1" dirty="0"/>
          </a:p>
          <a:p>
            <a:pPr algn="l">
              <a:defRPr/>
            </a:pPr>
            <a:r>
              <a:rPr lang="en-US" sz="1200" b="1" dirty="0"/>
              <a:t>root# show </a:t>
            </a:r>
          </a:p>
          <a:p>
            <a:pPr algn="l">
              <a:defRPr/>
            </a:pPr>
            <a:r>
              <a:rPr lang="en-US" sz="1200" b="1" dirty="0"/>
              <a:t>pool dnat-pool-1 {</a:t>
            </a:r>
          </a:p>
          <a:p>
            <a:pPr algn="l">
              <a:defRPr/>
            </a:pPr>
            <a:r>
              <a:rPr lang="en-US" sz="1200" b="1" dirty="0"/>
              <a:t>    address 192.168.1.100/32;</a:t>
            </a:r>
          </a:p>
          <a:p>
            <a:pPr algn="l">
              <a:defRPr/>
            </a:pPr>
            <a:r>
              <a:rPr lang="en-US" sz="1200" b="1" dirty="0"/>
              <a:t>}</a:t>
            </a:r>
          </a:p>
          <a:p>
            <a:pPr algn="l">
              <a:defRPr/>
            </a:pPr>
            <a:r>
              <a:rPr lang="en-US" sz="1200" b="1" dirty="0"/>
              <a:t>pool dnat-pool-2 {</a:t>
            </a:r>
          </a:p>
          <a:p>
            <a:pPr algn="l">
              <a:defRPr/>
            </a:pPr>
            <a:r>
              <a:rPr lang="en-US" sz="1200" b="1" dirty="0"/>
              <a:t>    address 192.168.1.200/32 port 8000;</a:t>
            </a:r>
          </a:p>
          <a:p>
            <a:pPr algn="l">
              <a:defRPr/>
            </a:pPr>
            <a:r>
              <a:rPr lang="en-US" sz="1200" b="1" dirty="0"/>
              <a:t>}</a:t>
            </a:r>
          </a:p>
          <a:p>
            <a:pPr algn="l">
              <a:defRPr/>
            </a:pPr>
            <a:r>
              <a:rPr lang="en-US" sz="1200" b="1" dirty="0"/>
              <a:t>rule-set dst-nat {</a:t>
            </a:r>
          </a:p>
          <a:p>
            <a:pPr algn="l">
              <a:defRPr/>
            </a:pPr>
            <a:r>
              <a:rPr lang="en-US" sz="1200" b="1" dirty="0"/>
              <a:t>    from zone untrust;</a:t>
            </a:r>
          </a:p>
          <a:p>
            <a:pPr algn="l">
              <a:defRPr/>
            </a:pPr>
            <a:r>
              <a:rPr lang="en-US" sz="1200" b="1" dirty="0"/>
              <a:t>    rule rule1 {</a:t>
            </a:r>
          </a:p>
          <a:p>
            <a:pPr algn="l">
              <a:defRPr/>
            </a:pPr>
            <a:r>
              <a:rPr lang="en-US" sz="1200" b="1" dirty="0"/>
              <a:t>        match {</a:t>
            </a:r>
          </a:p>
          <a:p>
            <a:pPr algn="l">
              <a:defRPr/>
            </a:pPr>
            <a:r>
              <a:rPr lang="en-US" sz="1200" b="1" dirty="0"/>
              <a:t>            destination-address 1.1.1.100/32;</a:t>
            </a:r>
          </a:p>
          <a:p>
            <a:pPr algn="l">
              <a:defRPr/>
            </a:pPr>
            <a:r>
              <a:rPr lang="en-US" sz="1200" b="1" dirty="0"/>
              <a:t>            destination-port 80;</a:t>
            </a:r>
          </a:p>
          <a:p>
            <a:pPr algn="l">
              <a:defRPr/>
            </a:pPr>
            <a:r>
              <a:rPr lang="en-US" sz="1200" b="1" dirty="0"/>
              <a:t>        }</a:t>
            </a:r>
          </a:p>
          <a:p>
            <a:pPr algn="l">
              <a:defRPr/>
            </a:pPr>
            <a:r>
              <a:rPr lang="en-US" sz="1200" b="1" dirty="0"/>
              <a:t>        then {</a:t>
            </a:r>
          </a:p>
          <a:p>
            <a:pPr algn="l">
              <a:defRPr/>
            </a:pPr>
            <a:r>
              <a:rPr lang="en-US" sz="1200" b="1" dirty="0"/>
              <a:t>            destination-nat pool dnat-pool-1;</a:t>
            </a:r>
          </a:p>
          <a:p>
            <a:pPr algn="l">
              <a:defRPr/>
            </a:pPr>
            <a:r>
              <a:rPr lang="en-US" sz="1200" b="1" dirty="0"/>
              <a:t>        }</a:t>
            </a:r>
          </a:p>
          <a:p>
            <a:pPr algn="l">
              <a:defRPr/>
            </a:pPr>
            <a:r>
              <a:rPr lang="en-US" sz="1200" b="1" dirty="0"/>
              <a:t>    }</a:t>
            </a:r>
          </a:p>
          <a:p>
            <a:pPr algn="l">
              <a:defRPr/>
            </a:pPr>
            <a:r>
              <a:rPr lang="en-US" sz="1200" b="1" dirty="0"/>
              <a:t>    rule rule2 {</a:t>
            </a:r>
          </a:p>
          <a:p>
            <a:pPr algn="l">
              <a:defRPr/>
            </a:pPr>
            <a:r>
              <a:rPr lang="en-US" sz="1200" b="1" dirty="0"/>
              <a:t>        match {</a:t>
            </a:r>
          </a:p>
          <a:p>
            <a:pPr algn="l">
              <a:defRPr/>
            </a:pPr>
            <a:r>
              <a:rPr lang="en-US" sz="1200" b="1" dirty="0"/>
              <a:t>            destination-address 1.1.1.100/32;</a:t>
            </a:r>
          </a:p>
          <a:p>
            <a:pPr algn="l">
              <a:defRPr/>
            </a:pPr>
            <a:r>
              <a:rPr lang="en-US" sz="1200" b="1" dirty="0"/>
              <a:t>            destination-port 8000;</a:t>
            </a:r>
          </a:p>
          <a:p>
            <a:pPr algn="l">
              <a:defRPr/>
            </a:pPr>
            <a:r>
              <a:rPr lang="en-US" sz="1200" b="1" dirty="0"/>
              <a:t>        }</a:t>
            </a:r>
          </a:p>
          <a:p>
            <a:pPr algn="l">
              <a:defRPr/>
            </a:pPr>
            <a:r>
              <a:rPr lang="en-US" sz="1200" b="1" dirty="0"/>
              <a:t>        then {</a:t>
            </a:r>
          </a:p>
          <a:p>
            <a:pPr algn="l">
              <a:defRPr/>
            </a:pPr>
            <a:r>
              <a:rPr lang="en-US" sz="1200" b="1" dirty="0"/>
              <a:t>            destination-nat pool dnat-pool-2;</a:t>
            </a:r>
          </a:p>
          <a:p>
            <a:pPr algn="l">
              <a:defRPr/>
            </a:pPr>
            <a:r>
              <a:rPr lang="en-US" sz="1200" b="1" dirty="0"/>
              <a:t>        }</a:t>
            </a:r>
          </a:p>
          <a:p>
            <a:pPr algn="l">
              <a:defRPr/>
            </a:pPr>
            <a:r>
              <a:rPr lang="en-US" sz="1200" b="1" dirty="0"/>
              <a:t>    </a:t>
            </a:r>
          </a:p>
          <a:p>
            <a:pPr algn="l">
              <a:defRPr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Static NAT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43981" y="1268761"/>
            <a:ext cx="8264525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ea typeface="ＭＳ Ｐゴシック" pitchFamily="-112" charset="-128"/>
              </a:rPr>
              <a:t>Provides one-to-one mapping of hosts or subnets</a:t>
            </a:r>
          </a:p>
          <a:p>
            <a:r>
              <a:rPr lang="en-US" dirty="0" smtClean="0">
                <a:ea typeface="ＭＳ Ｐゴシック" pitchFamily="-112" charset="-128"/>
              </a:rPr>
              <a:t>Bi-directional NAT</a:t>
            </a:r>
          </a:p>
          <a:p>
            <a:pPr lvl="1"/>
            <a:r>
              <a:rPr lang="en-US" dirty="0" smtClean="0"/>
              <a:t>dst-xlate for packets to the host </a:t>
            </a:r>
          </a:p>
          <a:p>
            <a:pPr lvl="1"/>
            <a:r>
              <a:rPr lang="en-US" dirty="0" smtClean="0"/>
              <a:t>src-xlate for packets initiated from the host</a:t>
            </a:r>
          </a:p>
        </p:txBody>
      </p:sp>
      <p:sp>
        <p:nvSpPr>
          <p:cNvPr id="18436" name="Rectangle 111"/>
          <p:cNvSpPr>
            <a:spLocks/>
          </p:cNvSpPr>
          <p:nvPr/>
        </p:nvSpPr>
        <p:spPr bwMode="auto">
          <a:xfrm>
            <a:off x="2779374" y="3805834"/>
            <a:ext cx="1804988" cy="1562100"/>
          </a:xfrm>
          <a:prstGeom prst="rect">
            <a:avLst/>
          </a:prstGeom>
          <a:noFill/>
          <a:ln w="19050">
            <a:solidFill>
              <a:srgbClr val="B40023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8437" name="Rectangle 111"/>
          <p:cNvSpPr>
            <a:spLocks/>
          </p:cNvSpPr>
          <p:nvPr/>
        </p:nvSpPr>
        <p:spPr bwMode="auto">
          <a:xfrm>
            <a:off x="960101" y="3796308"/>
            <a:ext cx="1585913" cy="2676525"/>
          </a:xfrm>
          <a:prstGeom prst="rect">
            <a:avLst/>
          </a:prstGeom>
          <a:noFill/>
          <a:ln w="19050">
            <a:solidFill>
              <a:srgbClr val="006E1E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 flipV="1">
            <a:off x="1645901" y="4945659"/>
            <a:ext cx="828675" cy="447675"/>
          </a:xfrm>
          <a:prstGeom prst="line">
            <a:avLst/>
          </a:prstGeom>
          <a:noFill/>
          <a:ln w="19050">
            <a:solidFill>
              <a:srgbClr val="A2A4A3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>
            <a:off x="1922124" y="4574183"/>
            <a:ext cx="514350" cy="304800"/>
          </a:xfrm>
          <a:prstGeom prst="line">
            <a:avLst/>
          </a:prstGeom>
          <a:noFill/>
          <a:ln w="19050">
            <a:solidFill>
              <a:srgbClr val="A2A4A3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18440" name="Line 9"/>
          <p:cNvSpPr>
            <a:spLocks noChangeShapeType="1"/>
          </p:cNvSpPr>
          <p:nvPr/>
        </p:nvSpPr>
        <p:spPr bwMode="auto">
          <a:xfrm>
            <a:off x="2855574" y="4888508"/>
            <a:ext cx="666750" cy="0"/>
          </a:xfrm>
          <a:prstGeom prst="line">
            <a:avLst/>
          </a:prstGeom>
          <a:noFill/>
          <a:ln w="19050">
            <a:solidFill>
              <a:srgbClr val="A2A4A3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pic>
        <p:nvPicPr>
          <p:cNvPr id="18441" name="Picture 22" descr="cloud1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1326" y="4270972"/>
            <a:ext cx="13890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9" descr="cloud1.png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851" y="4266209"/>
            <a:ext cx="5937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9" descr="cloud1.png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7301" y="5209183"/>
            <a:ext cx="5937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79" descr="Generic-Router-Blu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8374" y="4658322"/>
            <a:ext cx="4778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Rectangle 11"/>
          <p:cNvSpPr>
            <a:spLocks noChangeArrowheads="1"/>
          </p:cNvSpPr>
          <p:nvPr/>
        </p:nvSpPr>
        <p:spPr bwMode="auto">
          <a:xfrm>
            <a:off x="3236574" y="4634508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INTERNET</a:t>
            </a:r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1074399" y="4158259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10.1.1.0/24</a:t>
            </a:r>
          </a:p>
        </p:txBody>
      </p:sp>
      <p:sp>
        <p:nvSpPr>
          <p:cNvPr id="18447" name="Rectangle 11"/>
          <p:cNvSpPr>
            <a:spLocks noChangeArrowheads="1"/>
          </p:cNvSpPr>
          <p:nvPr/>
        </p:nvSpPr>
        <p:spPr bwMode="auto">
          <a:xfrm>
            <a:off x="1636374" y="4520208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800" b="1" dirty="0">
                <a:solidFill>
                  <a:srgbClr val="000000"/>
                </a:solidFill>
              </a:rPr>
              <a:t>ge-0/0/0</a:t>
            </a:r>
          </a:p>
        </p:txBody>
      </p:sp>
      <p:sp>
        <p:nvSpPr>
          <p:cNvPr id="18448" name="Rectangle 11"/>
          <p:cNvSpPr>
            <a:spLocks noChangeArrowheads="1"/>
          </p:cNvSpPr>
          <p:nvPr/>
        </p:nvSpPr>
        <p:spPr bwMode="auto">
          <a:xfrm>
            <a:off x="1617324" y="5186959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800" b="1" dirty="0">
                <a:solidFill>
                  <a:srgbClr val="000000"/>
                </a:solidFill>
              </a:rPr>
              <a:t>ge-0/0/1</a:t>
            </a:r>
          </a:p>
        </p:txBody>
      </p:sp>
      <p:sp>
        <p:nvSpPr>
          <p:cNvPr id="18449" name="Rectangle 11"/>
          <p:cNvSpPr>
            <a:spLocks noChangeArrowheads="1"/>
          </p:cNvSpPr>
          <p:nvPr/>
        </p:nvSpPr>
        <p:spPr bwMode="auto">
          <a:xfrm>
            <a:off x="3055599" y="3843933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B40023"/>
                </a:solidFill>
              </a:rPr>
              <a:t>UNTRUST</a:t>
            </a:r>
          </a:p>
        </p:txBody>
      </p:sp>
      <p:sp>
        <p:nvSpPr>
          <p:cNvPr id="18450" name="Rectangle 11"/>
          <p:cNvSpPr>
            <a:spLocks noChangeArrowheads="1"/>
          </p:cNvSpPr>
          <p:nvPr/>
        </p:nvSpPr>
        <p:spPr bwMode="auto">
          <a:xfrm>
            <a:off x="1207749" y="3796308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6E1E"/>
                </a:solidFill>
              </a:rPr>
              <a:t>TRUST</a:t>
            </a:r>
          </a:p>
        </p:txBody>
      </p:sp>
      <p:pic>
        <p:nvPicPr>
          <p:cNvPr id="18451" name="Picture 19" descr="cloud1.png"/>
          <p:cNvPicPr preferRelativeResize="0"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1751" y="4551959"/>
            <a:ext cx="5937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Rectangle 11"/>
          <p:cNvSpPr>
            <a:spLocks noChangeArrowheads="1"/>
          </p:cNvSpPr>
          <p:nvPr/>
        </p:nvSpPr>
        <p:spPr bwMode="auto">
          <a:xfrm>
            <a:off x="1064874" y="4910733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10.1.2.0/24</a:t>
            </a:r>
          </a:p>
        </p:txBody>
      </p:sp>
      <p:pic>
        <p:nvPicPr>
          <p:cNvPr id="18453" name="Picture 100" descr="Server-CPU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91899" y="5340947"/>
            <a:ext cx="279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4" name="Freeform 12"/>
          <p:cNvSpPr>
            <a:spLocks/>
          </p:cNvSpPr>
          <p:nvPr/>
        </p:nvSpPr>
        <p:spPr bwMode="invGray">
          <a:xfrm>
            <a:off x="1615739" y="4823422"/>
            <a:ext cx="2039937" cy="895351"/>
          </a:xfrm>
          <a:custGeom>
            <a:avLst/>
            <a:gdLst>
              <a:gd name="T0" fmla="*/ 0 w 1105"/>
              <a:gd name="T1" fmla="*/ 895350 h 582"/>
              <a:gd name="T2" fmla="*/ 2039937 w 1105"/>
              <a:gd name="T3" fmla="*/ 64613 h 582"/>
              <a:gd name="T4" fmla="*/ 0 60000 65536"/>
              <a:gd name="T5" fmla="*/ 0 60000 65536"/>
              <a:gd name="T6" fmla="*/ 0 w 1105"/>
              <a:gd name="T7" fmla="*/ 0 h 582"/>
              <a:gd name="T8" fmla="*/ 1105 w 1105"/>
              <a:gd name="T9" fmla="*/ 582 h 5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05" h="582">
                <a:moveTo>
                  <a:pt x="0" y="582"/>
                </a:moveTo>
                <a:cubicBezTo>
                  <a:pt x="149" y="256"/>
                  <a:pt x="434" y="0"/>
                  <a:pt x="1105" y="42"/>
                </a:cubicBezTo>
              </a:path>
            </a:pathLst>
          </a:custGeom>
          <a:noFill/>
          <a:ln w="34925">
            <a:solidFill>
              <a:srgbClr val="000080"/>
            </a:solidFill>
            <a:round/>
            <a:headEnd type="stealth" w="med" len="med"/>
            <a:tailEnd/>
          </a:ln>
        </p:spPr>
        <p:txBody>
          <a:bodyPr lIns="0" tIns="0" rIns="0" bIns="0" anchor="b"/>
          <a:lstStyle/>
          <a:p>
            <a:endParaRPr lang="en-US" dirty="0"/>
          </a:p>
        </p:txBody>
      </p:sp>
      <p:sp>
        <p:nvSpPr>
          <p:cNvPr id="18455" name="Rectangle 11"/>
          <p:cNvSpPr>
            <a:spLocks noChangeArrowheads="1"/>
          </p:cNvSpPr>
          <p:nvPr/>
        </p:nvSpPr>
        <p:spPr bwMode="auto">
          <a:xfrm>
            <a:off x="921999" y="5844183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192.1.1.200/24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1804" y="3656940"/>
            <a:ext cx="4076700" cy="2903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1400" b="1" dirty="0"/>
              <a:t>[edit security nat]</a:t>
            </a:r>
          </a:p>
          <a:p>
            <a:pPr algn="l">
              <a:defRPr/>
            </a:pPr>
            <a:endParaRPr lang="en-US" sz="1400" b="1" dirty="0"/>
          </a:p>
          <a:p>
            <a:pPr algn="l">
              <a:defRPr/>
            </a:pPr>
            <a:r>
              <a:rPr lang="en-US" sz="1400" b="1" dirty="0"/>
              <a:t>root# show static </a:t>
            </a:r>
          </a:p>
          <a:p>
            <a:pPr algn="l">
              <a:defRPr/>
            </a:pPr>
            <a:r>
              <a:rPr lang="en-US" sz="1400" b="1" dirty="0"/>
              <a:t>rule-set static-nat {</a:t>
            </a:r>
          </a:p>
          <a:p>
            <a:pPr algn="l">
              <a:defRPr/>
            </a:pPr>
            <a:r>
              <a:rPr lang="en-US" sz="1400" b="1" dirty="0"/>
              <a:t>    from zone untrust;</a:t>
            </a:r>
          </a:p>
          <a:p>
            <a:pPr algn="l">
              <a:defRPr/>
            </a:pPr>
            <a:r>
              <a:rPr lang="en-US" sz="1400" b="1" dirty="0"/>
              <a:t>    rule rule1 {</a:t>
            </a:r>
          </a:p>
          <a:p>
            <a:pPr algn="l">
              <a:defRPr/>
            </a:pPr>
            <a:r>
              <a:rPr lang="en-US" sz="1400" b="1" dirty="0"/>
              <a:t>        match {</a:t>
            </a:r>
          </a:p>
          <a:p>
            <a:pPr algn="l">
              <a:defRPr/>
            </a:pPr>
            <a:r>
              <a:rPr lang="en-US" sz="1400" b="1" dirty="0"/>
              <a:t>            destination-address 1.1.1.200/32;</a:t>
            </a:r>
          </a:p>
          <a:p>
            <a:pPr algn="l">
              <a:defRPr/>
            </a:pPr>
            <a:r>
              <a:rPr lang="en-US" sz="1400" b="1" dirty="0"/>
              <a:t>        }</a:t>
            </a:r>
          </a:p>
          <a:p>
            <a:pPr algn="l">
              <a:defRPr/>
            </a:pPr>
            <a:r>
              <a:rPr lang="en-US" sz="1400" b="1" dirty="0"/>
              <a:t>        then {</a:t>
            </a:r>
          </a:p>
          <a:p>
            <a:pPr algn="l">
              <a:defRPr/>
            </a:pPr>
            <a:r>
              <a:rPr lang="en-US" sz="1400" b="1" dirty="0"/>
              <a:t>            static-nat prefix 192.168.1.200/32</a:t>
            </a:r>
            <a:r>
              <a:rPr lang="en-US" sz="1400" b="1" dirty="0" smtClean="0"/>
              <a:t>;</a:t>
            </a:r>
          </a:p>
          <a:p>
            <a:pPr algn="l">
              <a:defRPr/>
            </a:pPr>
            <a:r>
              <a:rPr lang="en-US" sz="1400" b="1" dirty="0" smtClean="0"/>
              <a:t>        }</a:t>
            </a:r>
          </a:p>
          <a:p>
            <a:pPr algn="l">
              <a:defRPr/>
            </a:pPr>
            <a:r>
              <a:rPr lang="en-US" sz="1400" b="1" dirty="0" smtClean="0"/>
              <a:t>}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9837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Proxy-ARP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843981" y="2299743"/>
            <a:ext cx="8264525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5000"/>
              </a:lnSpc>
            </a:pPr>
            <a:endParaRPr lang="en-US" sz="1800" dirty="0" smtClean="0">
              <a:ea typeface="ＭＳ Ｐゴシック" pitchFamily="34" charset="-128"/>
            </a:endParaRPr>
          </a:p>
          <a:p>
            <a:pPr>
              <a:lnSpc>
                <a:spcPct val="75000"/>
              </a:lnSpc>
            </a:pPr>
            <a:endParaRPr lang="en-US" sz="1800" dirty="0" smtClean="0">
              <a:ea typeface="ＭＳ Ｐゴシック" pitchFamily="34" charset="-128"/>
            </a:endParaRPr>
          </a:p>
          <a:p>
            <a:pPr>
              <a:lnSpc>
                <a:spcPct val="75000"/>
              </a:lnSpc>
            </a:pPr>
            <a:endParaRPr lang="en-US" sz="1800" dirty="0" smtClean="0">
              <a:ea typeface="ＭＳ Ｐゴシック" pitchFamily="34" charset="-128"/>
            </a:endParaRPr>
          </a:p>
          <a:p>
            <a:pPr>
              <a:lnSpc>
                <a:spcPct val="75000"/>
              </a:lnSpc>
            </a:pPr>
            <a:r>
              <a:rPr lang="en-US" sz="1800" dirty="0" smtClean="0">
                <a:ea typeface="ＭＳ Ｐゴシック" pitchFamily="34" charset="-128"/>
              </a:rPr>
              <a:t>Source NAT</a:t>
            </a:r>
          </a:p>
          <a:p>
            <a:pPr lvl="1">
              <a:lnSpc>
                <a:spcPct val="75000"/>
              </a:lnSpc>
            </a:pPr>
            <a:r>
              <a:rPr lang="en-US" sz="1600" dirty="0" smtClean="0">
                <a:ea typeface="ＭＳ Ｐゴシック" pitchFamily="34" charset="-128"/>
              </a:rPr>
              <a:t>Proxy-ARP required for all source IP pool addresses in the same subnet as egress interface –ge-0/0/0</a:t>
            </a:r>
          </a:p>
          <a:p>
            <a:pPr lvl="1">
              <a:lnSpc>
                <a:spcPct val="75000"/>
              </a:lnSpc>
            </a:pPr>
            <a:r>
              <a:rPr lang="en-US" sz="1600" dirty="0" smtClean="0">
                <a:ea typeface="ＭＳ Ｐゴシック" pitchFamily="34" charset="-128"/>
              </a:rPr>
              <a:t>For source pools not in the same subnet as egress interface IP, route to the IP pool subnet with the SRX device as next-hop is required on the upstream router</a:t>
            </a:r>
          </a:p>
          <a:p>
            <a:pPr>
              <a:lnSpc>
                <a:spcPct val="75000"/>
              </a:lnSpc>
            </a:pPr>
            <a:r>
              <a:rPr lang="en-US" sz="1800" dirty="0" smtClean="0">
                <a:ea typeface="ＭＳ Ｐゴシック" pitchFamily="34" charset="-128"/>
              </a:rPr>
              <a:t>Destination/Static NAT</a:t>
            </a:r>
          </a:p>
          <a:p>
            <a:pPr lvl="1">
              <a:lnSpc>
                <a:spcPct val="75000"/>
              </a:lnSpc>
            </a:pPr>
            <a:r>
              <a:rPr lang="en-US" sz="1600" dirty="0" smtClean="0">
                <a:ea typeface="ＭＳ Ｐゴシック" pitchFamily="34" charset="-128"/>
              </a:rPr>
              <a:t>Proxy-ARP required for all IP pool addresses in the same subnet as ingress interface –ge-0/0/0</a:t>
            </a:r>
          </a:p>
          <a:p>
            <a:pPr lvl="1">
              <a:lnSpc>
                <a:spcPct val="75000"/>
              </a:lnSpc>
            </a:pPr>
            <a:r>
              <a:rPr lang="en-US" sz="1600" dirty="0" smtClean="0">
                <a:ea typeface="ＭＳ Ｐゴシック" pitchFamily="34" charset="-128"/>
              </a:rPr>
              <a:t>For static and destination NAT pools not in the same subnet as egress interface IP, route to the IP pool subnet with the SRX device as next-hop is required on the upstream router</a:t>
            </a:r>
          </a:p>
          <a:p>
            <a:pPr>
              <a:lnSpc>
                <a:spcPct val="75000"/>
              </a:lnSpc>
            </a:pPr>
            <a:r>
              <a:rPr lang="en-US" sz="1800" dirty="0" smtClean="0">
                <a:ea typeface="ＭＳ Ｐゴシック" pitchFamily="34" charset="-128"/>
              </a:rPr>
              <a:t>Configuration command</a:t>
            </a:r>
          </a:p>
          <a:p>
            <a:pPr lvl="1">
              <a:lnSpc>
                <a:spcPct val="75000"/>
              </a:lnSpc>
            </a:pPr>
            <a:r>
              <a:rPr lang="en-US" sz="1600" dirty="0" smtClean="0">
                <a:ea typeface="ＭＳ Ｐゴシック" pitchFamily="34" charset="-128"/>
              </a:rPr>
              <a:t>set security nat proxy-arp interface &lt;if_name&gt; address &lt;ip_prefix&gt;</a:t>
            </a:r>
          </a:p>
          <a:p>
            <a:pPr lvl="1">
              <a:lnSpc>
                <a:spcPct val="75000"/>
              </a:lnSpc>
            </a:pPr>
            <a:endParaRPr lang="en-US" sz="1600" dirty="0" smtClean="0">
              <a:ea typeface="ＭＳ Ｐゴシック" pitchFamily="34" charset="-128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213991" y="1196753"/>
            <a:ext cx="4865688" cy="1666875"/>
            <a:chOff x="1152" y="782"/>
            <a:chExt cx="3065" cy="1050"/>
          </a:xfrm>
        </p:grpSpPr>
        <p:sp>
          <p:nvSpPr>
            <p:cNvPr id="23557" name="Line 6"/>
            <p:cNvSpPr>
              <a:spLocks noChangeShapeType="1"/>
            </p:cNvSpPr>
            <p:nvPr/>
          </p:nvSpPr>
          <p:spPr bwMode="auto">
            <a:xfrm flipV="1">
              <a:off x="1572" y="1278"/>
              <a:ext cx="522" cy="282"/>
            </a:xfrm>
            <a:prstGeom prst="line">
              <a:avLst/>
            </a:prstGeom>
            <a:noFill/>
            <a:ln w="19050">
              <a:solidFill>
                <a:srgbClr val="A2A4A3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3558" name="Line 7"/>
            <p:cNvSpPr>
              <a:spLocks noChangeShapeType="1"/>
            </p:cNvSpPr>
            <p:nvPr/>
          </p:nvSpPr>
          <p:spPr bwMode="auto">
            <a:xfrm>
              <a:off x="1566" y="984"/>
              <a:ext cx="504" cy="252"/>
            </a:xfrm>
            <a:prstGeom prst="line">
              <a:avLst/>
            </a:prstGeom>
            <a:noFill/>
            <a:ln w="19050">
              <a:solidFill>
                <a:srgbClr val="A2A4A3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3559" name="Line 8"/>
            <p:cNvSpPr>
              <a:spLocks noChangeShapeType="1"/>
            </p:cNvSpPr>
            <p:nvPr/>
          </p:nvSpPr>
          <p:spPr bwMode="auto">
            <a:xfrm flipV="1">
              <a:off x="2334" y="1218"/>
              <a:ext cx="1089" cy="24"/>
            </a:xfrm>
            <a:prstGeom prst="line">
              <a:avLst/>
            </a:prstGeom>
            <a:noFill/>
            <a:ln w="19050">
              <a:solidFill>
                <a:srgbClr val="A2A4A3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 dirty="0"/>
            </a:p>
          </p:txBody>
        </p:sp>
        <p:pic>
          <p:nvPicPr>
            <p:cNvPr id="23560" name="Picture 22" descr="cloud1b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2" y="913"/>
              <a:ext cx="875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Picture 19" descr="cloud1.png"/>
            <p:cNvPicPr preferRelativeResize="0"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" y="1444"/>
              <a:ext cx="374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79" descr="Generic-Router-Blue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39" y="1091"/>
              <a:ext cx="301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3" name="Rectangle 11"/>
            <p:cNvSpPr>
              <a:spLocks noChangeArrowheads="1"/>
            </p:cNvSpPr>
            <p:nvPr/>
          </p:nvSpPr>
          <p:spPr bwMode="auto">
            <a:xfrm>
              <a:off x="3336" y="1184"/>
              <a:ext cx="856" cy="9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000" b="1" dirty="0" smtClean="0">
                  <a:solidFill>
                    <a:srgbClr val="000000"/>
                  </a:solidFill>
                </a:rPr>
                <a:t>           INTERNET</a:t>
              </a:r>
              <a:endParaRPr lang="en-US" sz="1000" b="1" dirty="0">
                <a:solidFill>
                  <a:srgbClr val="000000"/>
                </a:solidFill>
              </a:endParaRPr>
            </a:p>
          </p:txBody>
        </p:sp>
        <p:sp>
          <p:nvSpPr>
            <p:cNvPr id="23564" name="Rectangle 11"/>
            <p:cNvSpPr>
              <a:spLocks noChangeArrowheads="1"/>
            </p:cNvSpPr>
            <p:nvPr/>
          </p:nvSpPr>
          <p:spPr bwMode="auto">
            <a:xfrm>
              <a:off x="1212" y="782"/>
              <a:ext cx="856" cy="9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10.1.1.0/24</a:t>
              </a:r>
            </a:p>
          </p:txBody>
        </p:sp>
        <p:sp>
          <p:nvSpPr>
            <p:cNvPr id="23565" name="Rectangle 11"/>
            <p:cNvSpPr>
              <a:spLocks noChangeArrowheads="1"/>
            </p:cNvSpPr>
            <p:nvPr/>
          </p:nvSpPr>
          <p:spPr bwMode="auto">
            <a:xfrm>
              <a:off x="1152" y="1736"/>
              <a:ext cx="856" cy="9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10.1.2.0/24</a:t>
              </a:r>
            </a:p>
          </p:txBody>
        </p:sp>
        <p:sp>
          <p:nvSpPr>
            <p:cNvPr id="23566" name="Rectangle 11"/>
            <p:cNvSpPr>
              <a:spLocks noChangeArrowheads="1"/>
            </p:cNvSpPr>
            <p:nvPr/>
          </p:nvSpPr>
          <p:spPr bwMode="auto">
            <a:xfrm>
              <a:off x="2107" y="1298"/>
              <a:ext cx="856" cy="9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 b="1" dirty="0">
                  <a:solidFill>
                    <a:srgbClr val="000000"/>
                  </a:solidFill>
                </a:rPr>
                <a:t>ge-0/0/0</a:t>
              </a:r>
            </a:p>
          </p:txBody>
        </p:sp>
        <p:sp>
          <p:nvSpPr>
            <p:cNvPr id="23567" name="Rectangle 11"/>
            <p:cNvSpPr>
              <a:spLocks noChangeArrowheads="1"/>
            </p:cNvSpPr>
            <p:nvPr/>
          </p:nvSpPr>
          <p:spPr bwMode="auto">
            <a:xfrm>
              <a:off x="1554" y="1430"/>
              <a:ext cx="856" cy="9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800" b="1" dirty="0">
                  <a:solidFill>
                    <a:srgbClr val="000000"/>
                  </a:solidFill>
                </a:rPr>
                <a:t>ge-0/0/1</a:t>
              </a:r>
            </a:p>
          </p:txBody>
        </p:sp>
        <p:pic>
          <p:nvPicPr>
            <p:cNvPr id="23568" name="Picture 19" descr="cloud1.png"/>
            <p:cNvPicPr preferRelativeResize="0"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12" y="862"/>
              <a:ext cx="374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9" name="Picture 22" descr="srx500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51" y="1107"/>
              <a:ext cx="432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0" name="Rectangle 11"/>
            <p:cNvSpPr>
              <a:spLocks noChangeArrowheads="1"/>
            </p:cNvSpPr>
            <p:nvPr/>
          </p:nvSpPr>
          <p:spPr bwMode="auto">
            <a:xfrm>
              <a:off x="2131" y="1370"/>
              <a:ext cx="856" cy="96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1.1.1.1/24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96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1"/>
          <p:cNvSpPr>
            <a:spLocks/>
          </p:cNvSpPr>
          <p:nvPr/>
        </p:nvSpPr>
        <p:spPr bwMode="auto">
          <a:xfrm>
            <a:off x="4265043" y="1535477"/>
            <a:ext cx="1852613" cy="1800455"/>
          </a:xfrm>
          <a:prstGeom prst="rect">
            <a:avLst/>
          </a:prstGeom>
          <a:noFill/>
          <a:ln w="19050">
            <a:solidFill>
              <a:srgbClr val="B40023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9459" name="Rectangle 111"/>
          <p:cNvSpPr>
            <a:spLocks/>
          </p:cNvSpPr>
          <p:nvPr/>
        </p:nvSpPr>
        <p:spPr bwMode="auto">
          <a:xfrm>
            <a:off x="2340993" y="1545001"/>
            <a:ext cx="1776413" cy="1793875"/>
          </a:xfrm>
          <a:prstGeom prst="rect">
            <a:avLst/>
          </a:prstGeom>
          <a:noFill/>
          <a:ln w="19050">
            <a:solidFill>
              <a:srgbClr val="006E1E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 flipV="1">
            <a:off x="3417316" y="2773725"/>
            <a:ext cx="552450" cy="19051"/>
          </a:xfrm>
          <a:prstGeom prst="line">
            <a:avLst/>
          </a:prstGeom>
          <a:noFill/>
          <a:ln w="19050">
            <a:solidFill>
              <a:srgbClr val="A2A4A3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4388866" y="2783251"/>
            <a:ext cx="666750" cy="0"/>
          </a:xfrm>
          <a:prstGeom prst="line">
            <a:avLst/>
          </a:prstGeom>
          <a:noFill/>
          <a:ln w="19050">
            <a:solidFill>
              <a:srgbClr val="A2A4A3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19462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-112" charset="-128"/>
              </a:rPr>
              <a:t>Double NAT- Source and Destination NAT</a:t>
            </a:r>
          </a:p>
        </p:txBody>
      </p:sp>
      <p:pic>
        <p:nvPicPr>
          <p:cNvPr id="19463" name="Picture 22" descr="cloud1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618" y="2165715"/>
            <a:ext cx="13890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79" descr="Generic-Router-Blu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1666" y="2553064"/>
            <a:ext cx="4778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4769866" y="2529251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2607691" y="2967401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192.168.1.3/24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588891" y="1738676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B40023"/>
                </a:solidFill>
              </a:rPr>
              <a:t>UNTRUST</a:t>
            </a:r>
          </a:p>
        </p:txBody>
      </p:sp>
      <p:sp>
        <p:nvSpPr>
          <p:cNvPr id="19468" name="Rectangle 11"/>
          <p:cNvSpPr>
            <a:spLocks noChangeArrowheads="1"/>
          </p:cNvSpPr>
          <p:nvPr/>
        </p:nvSpPr>
        <p:spPr bwMode="auto">
          <a:xfrm>
            <a:off x="2741041" y="1691051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6E1E"/>
                </a:solidFill>
              </a:rPr>
              <a:t>TRUST</a:t>
            </a:r>
          </a:p>
        </p:txBody>
      </p:sp>
      <p:sp>
        <p:nvSpPr>
          <p:cNvPr id="19469" name="Text Box 23"/>
          <p:cNvSpPr txBox="1">
            <a:spLocks noChangeArrowheads="1"/>
          </p:cNvSpPr>
          <p:nvPr/>
        </p:nvSpPr>
        <p:spPr bwMode="auto">
          <a:xfrm>
            <a:off x="4245992" y="4246926"/>
            <a:ext cx="6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19470" name="Rectangle 11"/>
          <p:cNvSpPr>
            <a:spLocks noChangeArrowheads="1"/>
          </p:cNvSpPr>
          <p:nvPr/>
        </p:nvSpPr>
        <p:spPr bwMode="auto">
          <a:xfrm>
            <a:off x="4607941" y="3081701"/>
            <a:ext cx="1358900" cy="1524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000" b="1" dirty="0">
                <a:solidFill>
                  <a:srgbClr val="000000"/>
                </a:solidFill>
              </a:rPr>
              <a:t>10.1.1.100/24</a:t>
            </a:r>
          </a:p>
        </p:txBody>
      </p:sp>
      <p:pic>
        <p:nvPicPr>
          <p:cNvPr id="19471" name="Picture 22" descr="cloud1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1018" y="2032365"/>
            <a:ext cx="13890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00" descr="Server-CPU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1666" y="2330815"/>
            <a:ext cx="279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93" descr="Laptop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8531" y="2362564"/>
            <a:ext cx="612775" cy="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1704" y="3383807"/>
            <a:ext cx="4076700" cy="33480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1200" b="1" dirty="0"/>
              <a:t>[edit security nat source]</a:t>
            </a:r>
          </a:p>
          <a:p>
            <a:pPr algn="l">
              <a:defRPr/>
            </a:pPr>
            <a:r>
              <a:rPr lang="en-US" sz="1200" b="1" dirty="0"/>
              <a:t>root# show </a:t>
            </a:r>
          </a:p>
          <a:p>
            <a:pPr algn="l">
              <a:defRPr/>
            </a:pPr>
            <a:r>
              <a:rPr lang="en-US" sz="1200" b="1" dirty="0"/>
              <a:t>pool src-pool-1 {</a:t>
            </a:r>
          </a:p>
          <a:p>
            <a:pPr algn="l">
              <a:defRPr/>
            </a:pPr>
            <a:r>
              <a:rPr lang="en-US" sz="1200" b="1" dirty="0"/>
              <a:t>    address {</a:t>
            </a:r>
          </a:p>
          <a:p>
            <a:pPr algn="l">
              <a:defRPr/>
            </a:pPr>
            <a:r>
              <a:rPr lang="en-US" sz="1200" b="1" dirty="0"/>
              <a:t>        1.1.1.10/32 to 1.1.1.14/32;</a:t>
            </a:r>
          </a:p>
          <a:p>
            <a:pPr algn="l">
              <a:defRPr/>
            </a:pPr>
            <a:r>
              <a:rPr lang="en-US" sz="1200" b="1" dirty="0"/>
              <a:t>    }</a:t>
            </a:r>
          </a:p>
          <a:p>
            <a:pPr algn="l">
              <a:defRPr/>
            </a:pPr>
            <a:r>
              <a:rPr lang="en-US" sz="1200" b="1" dirty="0"/>
              <a:t>}</a:t>
            </a:r>
          </a:p>
          <a:p>
            <a:pPr algn="l">
              <a:defRPr/>
            </a:pPr>
            <a:r>
              <a:rPr lang="en-US" sz="1200" b="1" dirty="0"/>
              <a:t>rule-set src-rs1 {</a:t>
            </a:r>
          </a:p>
          <a:p>
            <a:pPr algn="l">
              <a:defRPr/>
            </a:pPr>
            <a:r>
              <a:rPr lang="en-US" sz="1200" b="1" dirty="0"/>
              <a:t>    from zone trust;</a:t>
            </a:r>
          </a:p>
          <a:p>
            <a:pPr algn="l">
              <a:defRPr/>
            </a:pPr>
            <a:r>
              <a:rPr lang="en-US" sz="1200" b="1" dirty="0"/>
              <a:t>    to zone untrust;</a:t>
            </a:r>
          </a:p>
          <a:p>
            <a:pPr algn="l">
              <a:defRPr/>
            </a:pPr>
            <a:r>
              <a:rPr lang="en-US" sz="1200" b="1" dirty="0"/>
              <a:t>    rule r1 {</a:t>
            </a:r>
          </a:p>
          <a:p>
            <a:pPr algn="l">
              <a:defRPr/>
            </a:pPr>
            <a:r>
              <a:rPr lang="en-US" sz="1200" b="1" dirty="0"/>
              <a:t>        match {</a:t>
            </a:r>
          </a:p>
          <a:p>
            <a:pPr algn="l">
              <a:defRPr/>
            </a:pPr>
            <a:r>
              <a:rPr lang="en-US" sz="1200" b="1" dirty="0"/>
              <a:t>            source-address 0.0.0.0/0;</a:t>
            </a:r>
          </a:p>
          <a:p>
            <a:pPr algn="l">
              <a:defRPr/>
            </a:pPr>
            <a:r>
              <a:rPr lang="en-US" sz="1200" b="1" dirty="0"/>
              <a:t>        }</a:t>
            </a:r>
          </a:p>
          <a:p>
            <a:pPr algn="l">
              <a:defRPr/>
            </a:pPr>
            <a:r>
              <a:rPr lang="en-US" sz="1200" b="1" dirty="0"/>
              <a:t>        then {</a:t>
            </a:r>
          </a:p>
          <a:p>
            <a:pPr algn="l">
              <a:defRPr/>
            </a:pPr>
            <a:r>
              <a:rPr lang="en-US" sz="1200" b="1" dirty="0"/>
              <a:t>            source-nat pool src-pool-1;</a:t>
            </a:r>
          </a:p>
          <a:p>
            <a:pPr algn="l">
              <a:defRPr/>
            </a:pPr>
            <a:r>
              <a:rPr lang="en-US" sz="1200" b="1" dirty="0"/>
              <a:t>        }</a:t>
            </a:r>
          </a:p>
          <a:p>
            <a:pPr algn="l">
              <a:defRPr/>
            </a:pPr>
            <a:r>
              <a:rPr lang="en-US" sz="1200" b="1" dirty="0"/>
              <a:t>    }</a:t>
            </a:r>
          </a:p>
          <a:p>
            <a:pPr algn="l">
              <a:defRPr/>
            </a:pPr>
            <a:endParaRPr lang="en-US" sz="1200" b="1" dirty="0"/>
          </a:p>
          <a:p>
            <a:pPr algn="l">
              <a:defRPr/>
            </a:pPr>
            <a:endParaRPr lang="en-US" sz="1200" b="1" dirty="0"/>
          </a:p>
        </p:txBody>
      </p:sp>
      <p:sp>
        <p:nvSpPr>
          <p:cNvPr id="2" name="TextBox 3"/>
          <p:cNvSpPr txBox="1"/>
          <p:nvPr/>
        </p:nvSpPr>
        <p:spPr>
          <a:xfrm>
            <a:off x="5031804" y="3393332"/>
            <a:ext cx="4076700" cy="33480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1200" b="1" dirty="0"/>
              <a:t>[edit security nat destination]</a:t>
            </a:r>
          </a:p>
          <a:p>
            <a:pPr algn="l">
              <a:defRPr/>
            </a:pPr>
            <a:r>
              <a:rPr lang="en-US" sz="1200" b="1" dirty="0"/>
              <a:t>root# show </a:t>
            </a:r>
          </a:p>
          <a:p>
            <a:pPr algn="l">
              <a:defRPr/>
            </a:pPr>
            <a:r>
              <a:rPr lang="en-US" sz="1200" b="1" dirty="0"/>
              <a:t>pool dst-src-pool-1 {</a:t>
            </a:r>
          </a:p>
          <a:p>
            <a:pPr algn="l">
              <a:defRPr/>
            </a:pPr>
            <a:r>
              <a:rPr lang="en-US" sz="1200" b="1" dirty="0"/>
              <a:t>    address 10.1.1.100/32;</a:t>
            </a:r>
          </a:p>
          <a:p>
            <a:pPr algn="l">
              <a:defRPr/>
            </a:pPr>
            <a:r>
              <a:rPr lang="en-US" sz="1200" b="1" dirty="0"/>
              <a:t>}</a:t>
            </a:r>
          </a:p>
          <a:p>
            <a:pPr algn="l">
              <a:defRPr/>
            </a:pPr>
            <a:r>
              <a:rPr lang="en-US" sz="1200" b="1" dirty="0"/>
              <a:t>rule-set dst-rs1 {</a:t>
            </a:r>
          </a:p>
          <a:p>
            <a:pPr algn="l">
              <a:defRPr/>
            </a:pPr>
            <a:r>
              <a:rPr lang="en-US" sz="1200" b="1" dirty="0"/>
              <a:t>    from zone trust;</a:t>
            </a:r>
          </a:p>
          <a:p>
            <a:pPr algn="l">
              <a:defRPr/>
            </a:pPr>
            <a:r>
              <a:rPr lang="en-US" sz="1200" b="1" dirty="0"/>
              <a:t>    rule rule1 {</a:t>
            </a:r>
          </a:p>
          <a:p>
            <a:pPr algn="l">
              <a:defRPr/>
            </a:pPr>
            <a:r>
              <a:rPr lang="en-US" sz="1200" b="1" dirty="0"/>
              <a:t>        match {</a:t>
            </a:r>
          </a:p>
          <a:p>
            <a:pPr algn="l">
              <a:defRPr/>
            </a:pPr>
            <a:r>
              <a:rPr lang="en-US" sz="1200" b="1" dirty="0"/>
              <a:t>            destination-address 1.1.1.100/32;</a:t>
            </a:r>
          </a:p>
          <a:p>
            <a:pPr algn="l">
              <a:defRPr/>
            </a:pPr>
            <a:r>
              <a:rPr lang="en-US" sz="1200" b="1" dirty="0"/>
              <a:t>        }</a:t>
            </a:r>
          </a:p>
          <a:p>
            <a:pPr algn="l">
              <a:defRPr/>
            </a:pPr>
            <a:r>
              <a:rPr lang="en-US" sz="1200" b="1" dirty="0"/>
              <a:t>        then {</a:t>
            </a:r>
          </a:p>
          <a:p>
            <a:pPr algn="l">
              <a:defRPr/>
            </a:pPr>
            <a:r>
              <a:rPr lang="en-US" sz="1200" b="1" dirty="0"/>
              <a:t>            destination-nat pool dst-src-pool-1;</a:t>
            </a:r>
          </a:p>
          <a:p>
            <a:pPr algn="l">
              <a:defRPr/>
            </a:pPr>
            <a:r>
              <a:rPr lang="en-US" sz="1200" b="1" dirty="0"/>
              <a:t>        }</a:t>
            </a:r>
          </a:p>
          <a:p>
            <a:pPr algn="l">
              <a:defRPr/>
            </a:pPr>
            <a:r>
              <a:rPr lang="en-US" sz="1200" b="1" dirty="0"/>
              <a:t>    }</a:t>
            </a:r>
          </a:p>
          <a:p>
            <a:pPr algn="l">
              <a:defRPr/>
            </a:pPr>
            <a:r>
              <a:rPr lang="en-US" sz="1200" b="1" dirty="0"/>
              <a:t>}</a:t>
            </a:r>
          </a:p>
          <a:p>
            <a:pPr algn="l">
              <a:defRPr/>
            </a:pPr>
            <a:endParaRPr lang="en-US" sz="1200" b="1" dirty="0"/>
          </a:p>
          <a:p>
            <a:pPr algn="l">
              <a:defRPr/>
            </a:pPr>
            <a:endParaRPr lang="en-US" sz="1200" b="1" dirty="0"/>
          </a:p>
        </p:txBody>
      </p:sp>
      <p:sp>
        <p:nvSpPr>
          <p:cNvPr id="19476" name="Text Box 43"/>
          <p:cNvSpPr txBox="1">
            <a:spLocks noChangeArrowheads="1"/>
          </p:cNvSpPr>
          <p:nvPr/>
        </p:nvSpPr>
        <p:spPr bwMode="auto">
          <a:xfrm>
            <a:off x="6452616" y="1710101"/>
            <a:ext cx="1530868" cy="2154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/>
              <a:t>192.168.1.3-&gt;1.1.1.100</a:t>
            </a:r>
          </a:p>
        </p:txBody>
      </p:sp>
      <p:sp>
        <p:nvSpPr>
          <p:cNvPr id="19477" name="Text Box 44"/>
          <p:cNvSpPr txBox="1">
            <a:spLocks noChangeArrowheads="1"/>
          </p:cNvSpPr>
          <p:nvPr/>
        </p:nvSpPr>
        <p:spPr bwMode="auto">
          <a:xfrm>
            <a:off x="6478017" y="2002201"/>
            <a:ext cx="1409040" cy="21544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dirty="0"/>
              <a:t>1.1.1.10-&gt; 10.1.1.100</a:t>
            </a:r>
          </a:p>
        </p:txBody>
      </p:sp>
    </p:spTree>
    <p:extLst>
      <p:ext uri="{BB962C8B-B14F-4D97-AF65-F5344CB8AC3E}">
        <p14:creationId xmlns:p14="http://schemas.microsoft.com/office/powerpoint/2010/main" val="24406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Terminology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bg-BG" dirty="0"/>
              <a:t>“NAT” is spoken/written instead of “NAPT”</a:t>
            </a:r>
          </a:p>
          <a:p>
            <a:pPr lvl="1"/>
            <a:r>
              <a:rPr lang="en-US" altLang="bg-BG" dirty="0"/>
              <a:t>Even though NAPT is often more accurate</a:t>
            </a:r>
          </a:p>
          <a:p>
            <a:pPr lvl="1"/>
            <a:r>
              <a:rPr lang="en-US" altLang="bg-BG" dirty="0"/>
              <a:t>The more accurate “PAT” never caught on</a:t>
            </a:r>
          </a:p>
          <a:p>
            <a:pPr lvl="1"/>
            <a:endParaRPr lang="en-US" altLang="bg-BG" dirty="0"/>
          </a:p>
          <a:p>
            <a:r>
              <a:rPr lang="en-US" altLang="bg-BG" dirty="0"/>
              <a:t>So, it’s “NAT”</a:t>
            </a:r>
          </a:p>
          <a:p>
            <a:pPr marL="0" indent="0">
              <a:buNone/>
            </a:pPr>
            <a:endParaRPr lang="en-US" altLang="bg-BG" dirty="0"/>
          </a:p>
          <a:p>
            <a:r>
              <a:rPr lang="en-US" altLang="bg-BG" dirty="0"/>
              <a:t>Now, often called “NAT44” to differentiate from NAT64 and NAT46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AD892-9A2D-4BBA-982F-E28CF065D8B0}" type="slidenum">
              <a:rPr lang="en-US" altLang="bg-BG"/>
              <a:pPr/>
              <a:t>11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05504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mtClean="0"/>
              <a:t>Basic Operation of NAT</a:t>
            </a:r>
          </a:p>
        </p:txBody>
      </p:sp>
      <p:sp>
        <p:nvSpPr>
          <p:cNvPr id="2053" name="Rectangle 7"/>
          <p:cNvSpPr>
            <a:spLocks noGrp="1" noChangeArrowheads="1"/>
          </p:cNvSpPr>
          <p:nvPr>
            <p:ph idx="1"/>
          </p:nvPr>
        </p:nvSpPr>
        <p:spPr>
          <a:xfrm>
            <a:off x="111125" y="5281613"/>
            <a:ext cx="8915400" cy="1285875"/>
          </a:xfrm>
        </p:spPr>
        <p:txBody>
          <a:bodyPr/>
          <a:lstStyle/>
          <a:p>
            <a:r>
              <a:rPr lang="en-US" altLang="bg-BG" smtClean="0"/>
              <a:t>NAT device has address translation table</a:t>
            </a:r>
          </a:p>
          <a:p>
            <a:r>
              <a:rPr lang="en-US" altLang="bg-BG" smtClean="0"/>
              <a:t>One to one address translation</a:t>
            </a:r>
          </a:p>
        </p:txBody>
      </p:sp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0815FFD2-F316-46FE-918E-0FE1F7BE5E00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12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endParaRPr lang="bg-BG" altLang="bg-BG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04813" y="1417638"/>
          <a:ext cx="8372475" cy="399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Visio" r:id="rId3" imgW="10111154" imgH="5574323" progId="Visio.Drawing.6">
                  <p:embed/>
                </p:oleObj>
              </mc:Choice>
              <mc:Fallback>
                <p:oleObj name="Visio" r:id="rId3" imgW="10111154" imgH="557432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1417638"/>
                        <a:ext cx="8372475" cy="3992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432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mtClean="0"/>
              <a:t>Pooling of IP Addresses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bg-BG" b="1" smtClean="0"/>
              <a:t>Scenario:</a:t>
            </a:r>
            <a:r>
              <a:rPr lang="en-US" altLang="bg-BG" smtClean="0"/>
              <a:t> Corporate network has many hosts but only a small number of public IP addresses</a:t>
            </a:r>
          </a:p>
          <a:p>
            <a:r>
              <a:rPr lang="en-US" altLang="bg-BG" b="1" smtClean="0"/>
              <a:t>NAT solution:</a:t>
            </a:r>
          </a:p>
          <a:p>
            <a:pPr lvl="1"/>
            <a:r>
              <a:rPr lang="en-US" altLang="bg-BG" smtClean="0"/>
              <a:t>Corporate network is managed with a private address space</a:t>
            </a:r>
          </a:p>
          <a:p>
            <a:pPr lvl="1"/>
            <a:r>
              <a:rPr lang="en-US" altLang="bg-BG" smtClean="0"/>
              <a:t>NAT device, located at the boundary between the corporate network and the public Internet, manages a pool of public IP addresses </a:t>
            </a:r>
          </a:p>
          <a:p>
            <a:pPr lvl="1"/>
            <a:r>
              <a:rPr lang="en-US" altLang="bg-BG" smtClean="0"/>
              <a:t>When a host from the corporate network sends an IP datagram to a host in the public Internet, the NAT device picks a public IP address from the address pool, and binds this address to the private address of the host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8EA0B991-9FFB-4518-B4D0-FDF82EEEA9C1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13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521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mtClean="0"/>
              <a:t>Pooling of IP Addresses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79400" y="1169988"/>
          <a:ext cx="828675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Visio" r:id="rId3" imgW="10950321" imgH="6035853" progId="Visio.Drawing.6">
                  <p:embed/>
                </p:oleObj>
              </mc:Choice>
              <mc:Fallback>
                <p:oleObj name="Visio" r:id="rId3" imgW="10950321" imgH="603585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1169988"/>
                        <a:ext cx="828675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4C048366-2025-4B02-AB3D-1FD693A5A4F2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14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15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z="2800" smtClean="0"/>
              <a:t>Supporting Migration between network service Providers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39FF447E-F6A1-4DCA-803F-0822718C2517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15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0" y="2262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endParaRPr lang="bg-BG" altLang="bg-BG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-33338" y="2008188"/>
          <a:ext cx="9144001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Visio" r:id="rId3" imgW="10111154" imgH="4844562" progId="Visio.Drawing.6">
                  <p:embed/>
                </p:oleObj>
              </mc:Choice>
              <mc:Fallback>
                <p:oleObj name="Visio" r:id="rId3" imgW="10111154" imgH="484456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338" y="2008188"/>
                        <a:ext cx="9144001" cy="379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7930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/>
            <a:r>
              <a:rPr lang="en-US" altLang="bg-BG" smtClean="0"/>
              <a:t>IP Masquerading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00808"/>
            <a:ext cx="7772400" cy="4318992"/>
          </a:xfrm>
        </p:spPr>
        <p:txBody>
          <a:bodyPr>
            <a:normAutofit fontScale="92500" lnSpcReduction="20000"/>
          </a:bodyPr>
          <a:lstStyle/>
          <a:p>
            <a:r>
              <a:rPr lang="en-US" altLang="bg-BG" b="1" dirty="0" smtClean="0"/>
              <a:t>Also called: Network address and port translation (NAPT), port address translation (PAT).</a:t>
            </a:r>
            <a:r>
              <a:rPr lang="en-US" altLang="bg-BG" dirty="0" smtClean="0"/>
              <a:t> </a:t>
            </a:r>
            <a:endParaRPr lang="en-US" altLang="bg-BG" b="1" dirty="0" smtClean="0"/>
          </a:p>
          <a:p>
            <a:r>
              <a:rPr lang="en-US" altLang="bg-BG" b="1" dirty="0" smtClean="0"/>
              <a:t>Scenario:</a:t>
            </a:r>
            <a:r>
              <a:rPr lang="en-US" altLang="bg-BG" dirty="0" smtClean="0"/>
              <a:t> Single public IP address is mapped to multiple hosts in a private network. </a:t>
            </a:r>
          </a:p>
          <a:p>
            <a:r>
              <a:rPr lang="en-US" altLang="bg-BG" b="1" dirty="0" smtClean="0"/>
              <a:t>NAT solution:</a:t>
            </a:r>
          </a:p>
          <a:p>
            <a:pPr lvl="1"/>
            <a:r>
              <a:rPr lang="en-US" altLang="bg-BG" dirty="0" smtClean="0"/>
              <a:t>Assign private addresses to the hosts of the corporate network</a:t>
            </a:r>
          </a:p>
          <a:p>
            <a:pPr lvl="1"/>
            <a:r>
              <a:rPr lang="en-US" altLang="bg-BG" dirty="0" smtClean="0"/>
              <a:t>NAT device modifies the port numbers for outgoing traffic</a:t>
            </a:r>
          </a:p>
          <a:p>
            <a:pPr lvl="1"/>
            <a:endParaRPr lang="en-US" altLang="bg-BG" dirty="0" smtClean="0"/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975A1EC2-DEDE-4776-A82C-8489405F0F67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16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36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/>
            <a:r>
              <a:rPr lang="en-US" altLang="bg-BG" sz="2800" smtClean="0"/>
              <a:t>IP Masquerading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491F8D76-E4A3-4A3F-B905-3D9218255329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17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2262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endParaRPr lang="bg-BG" altLang="bg-BG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endParaRPr lang="bg-BG" altLang="bg-BG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0" y="1668463"/>
          <a:ext cx="8929688" cy="426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Visio" r:id="rId3" imgW="10345204" imgH="5346934" progId="Visio.Drawing.6">
                  <p:embed/>
                </p:oleObj>
              </mc:Choice>
              <mc:Fallback>
                <p:oleObj name="Visio" r:id="rId3" imgW="10345204" imgH="534693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68463"/>
                        <a:ext cx="8929688" cy="426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074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/>
            <a:r>
              <a:rPr lang="en-US" altLang="bg-BG" smtClean="0"/>
              <a:t>Load Balancing of Servers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bg-BG" b="1" smtClean="0"/>
              <a:t>Scenario:</a:t>
            </a:r>
            <a:r>
              <a:rPr lang="en-US" altLang="bg-BG" smtClean="0"/>
              <a:t> Balance the load on a set of identical servers, which are accessible from a single IP address</a:t>
            </a:r>
          </a:p>
          <a:p>
            <a:pPr>
              <a:lnSpc>
                <a:spcPct val="90000"/>
              </a:lnSpc>
            </a:pPr>
            <a:endParaRPr lang="en-US" altLang="bg-BG" smtClean="0"/>
          </a:p>
          <a:p>
            <a:pPr>
              <a:lnSpc>
                <a:spcPct val="90000"/>
              </a:lnSpc>
            </a:pPr>
            <a:r>
              <a:rPr lang="en-US" altLang="bg-BG" b="1" smtClean="0"/>
              <a:t>NAT solution:</a:t>
            </a:r>
          </a:p>
          <a:p>
            <a:pPr lvl="1">
              <a:lnSpc>
                <a:spcPct val="90000"/>
              </a:lnSpc>
            </a:pPr>
            <a:r>
              <a:rPr lang="en-US" altLang="bg-BG" smtClean="0"/>
              <a:t>Here, the servers are assigned private addresses </a:t>
            </a:r>
          </a:p>
          <a:p>
            <a:pPr lvl="1">
              <a:lnSpc>
                <a:spcPct val="90000"/>
              </a:lnSpc>
            </a:pPr>
            <a:r>
              <a:rPr lang="en-US" altLang="bg-BG" smtClean="0"/>
              <a:t>NAT device acts as a proxy for requests to the server from the public network</a:t>
            </a:r>
          </a:p>
          <a:p>
            <a:pPr lvl="1">
              <a:lnSpc>
                <a:spcPct val="90000"/>
              </a:lnSpc>
            </a:pPr>
            <a:r>
              <a:rPr lang="en-US" altLang="bg-BG" smtClean="0"/>
              <a:t>The NAT device changes the destination IP address of arriving packets to one of the private addresses for a server</a:t>
            </a:r>
          </a:p>
          <a:p>
            <a:pPr lvl="1">
              <a:lnSpc>
                <a:spcPct val="90000"/>
              </a:lnSpc>
            </a:pPr>
            <a:r>
              <a:rPr lang="en-US" altLang="bg-BG" smtClean="0"/>
              <a:t>A sensible strategy for balancing the load of the servers is to assign the addresses of the servers in a round-robin fashion. </a:t>
            </a:r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2B0CCDA1-C141-4DF1-AD95-49E5A86665E6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18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12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/>
            <a:r>
              <a:rPr lang="en-US" altLang="bg-BG" sz="2800" smtClean="0"/>
              <a:t>Load Balancing of Servers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47F3507B-AC94-4D09-A248-87BEBEDDB922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19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0" y="2262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endParaRPr lang="bg-BG" altLang="bg-BG"/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endParaRPr lang="bg-BG" altLang="bg-BG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endParaRPr lang="bg-BG" altLang="bg-BG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0" y="1738313"/>
          <a:ext cx="8788400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Visio" r:id="rId3" imgW="11788224" imgH="6036390" progId="Visio.Drawing.6">
                  <p:embed/>
                </p:oleObj>
              </mc:Choice>
              <mc:Fallback>
                <p:oleObj name="Visio" r:id="rId3" imgW="11788224" imgH="603639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38313"/>
                        <a:ext cx="8788400" cy="415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773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Agenda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bg-BG"/>
              <a:t>NAT and NAPT</a:t>
            </a:r>
          </a:p>
          <a:p>
            <a:pPr lvl="1"/>
            <a:r>
              <a:rPr lang="en-US" altLang="bg-BG"/>
              <a:t>Types of NATs</a:t>
            </a:r>
          </a:p>
          <a:p>
            <a:r>
              <a:rPr lang="en-US" altLang="bg-BG"/>
              <a:t>Application Impact</a:t>
            </a:r>
          </a:p>
          <a:p>
            <a:pPr lvl="1"/>
            <a:r>
              <a:rPr lang="en-US" altLang="bg-BG"/>
              <a:t>Application Layer Gateway (ALG)</a:t>
            </a:r>
          </a:p>
          <a:p>
            <a:pPr lvl="1"/>
            <a:r>
              <a:rPr lang="en-US" altLang="bg-BG"/>
              <a:t>STUN, ICE, TURN</a:t>
            </a:r>
          </a:p>
          <a:p>
            <a:r>
              <a:rPr lang="en-US" altLang="bg-BG"/>
              <a:t>Large-Scale NATs (LSN, CGN, SP NAT)</a:t>
            </a:r>
          </a:p>
          <a:p>
            <a:r>
              <a:rPr lang="en-US" altLang="bg-BG"/>
              <a:t>IPv6/IPv4 Translation (“NAT64”)</a:t>
            </a:r>
          </a:p>
          <a:p>
            <a:r>
              <a:rPr lang="en-US" altLang="bg-BG"/>
              <a:t>NAT66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E2779-08A1-46BF-A1C0-7A66FEBC0696}" type="slidenum">
              <a:rPr lang="en-US" altLang="bg-BG"/>
              <a:pPr/>
              <a:t>2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644914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NAT Philosophy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bg-BG"/>
              <a:t>“Be transparent”</a:t>
            </a:r>
          </a:p>
          <a:p>
            <a:r>
              <a:rPr lang="en-US" altLang="bg-BG"/>
              <a:t>This means it isn’t a proxy</a:t>
            </a:r>
          </a:p>
          <a:p>
            <a:pPr lvl="1"/>
            <a:r>
              <a:rPr lang="en-US" altLang="bg-BG"/>
              <a:t>Applications are generally unaware of a NAT</a:t>
            </a:r>
          </a:p>
          <a:p>
            <a:r>
              <a:rPr lang="en-US" altLang="bg-BG"/>
              <a:t>Problem with IP addresses inside the application</a:t>
            </a:r>
          </a:p>
          <a:p>
            <a:pPr lvl="1"/>
            <a:r>
              <a:rPr lang="en-US" altLang="bg-BG"/>
              <a:t>Generally called a “referral”</a:t>
            </a:r>
          </a:p>
          <a:p>
            <a:pPr lvl="1"/>
            <a:r>
              <a:rPr lang="en-US" altLang="bg-BG"/>
              <a:t>Example: SIP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9E5C-4371-423D-B922-29D8A71E14E6}" type="slidenum">
              <a:rPr lang="en-US" altLang="bg-BG"/>
              <a:pPr/>
              <a:t>20</a:t>
            </a:fld>
            <a:endParaRPr lang="en-US" altLang="bg-BG"/>
          </a:p>
        </p:txBody>
      </p:sp>
      <p:pic>
        <p:nvPicPr>
          <p:cNvPr id="36879" name="Picture 1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486400"/>
            <a:ext cx="16764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15000"/>
            <a:ext cx="6143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2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0" y="5638800"/>
            <a:ext cx="8064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676400" y="62484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/>
              <a:t>“my address is 10.1.1.1”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105400" y="565308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/>
              <a:t>Internet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029200" y="62484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/>
              <a:t>Internet sees 161.44.1.1</a:t>
            </a:r>
          </a:p>
        </p:txBody>
      </p:sp>
      <p:cxnSp>
        <p:nvCxnSpPr>
          <p:cNvPr id="36882" name="AutoShape 18"/>
          <p:cNvCxnSpPr>
            <a:cxnSpLocks noChangeShapeType="1"/>
            <a:stCxn id="36879" idx="1"/>
            <a:endCxn id="36872" idx="1"/>
          </p:cNvCxnSpPr>
          <p:nvPr/>
        </p:nvCxnSpPr>
        <p:spPr bwMode="auto">
          <a:xfrm flipH="1">
            <a:off x="4616450" y="5843588"/>
            <a:ext cx="184150" cy="65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3" name="AutoShape 19"/>
          <p:cNvCxnSpPr>
            <a:cxnSpLocks noChangeShapeType="1"/>
            <a:stCxn id="36872" idx="3"/>
            <a:endCxn id="36869" idx="3"/>
          </p:cNvCxnSpPr>
          <p:nvPr/>
        </p:nvCxnSpPr>
        <p:spPr bwMode="auto">
          <a:xfrm flipH="1">
            <a:off x="3662363" y="5908675"/>
            <a:ext cx="147637" cy="42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66660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NAPT and servers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bg-BG"/>
              <a:t>NAPT: connection initiated from inside</a:t>
            </a:r>
          </a:p>
          <a:p>
            <a:r>
              <a:rPr lang="en-US" altLang="bg-BG"/>
              <a:t>Incoming connections are difficult</a:t>
            </a:r>
          </a:p>
          <a:p>
            <a:r>
              <a:rPr lang="en-US" altLang="bg-BG"/>
              <a:t>Significant problem for servers</a:t>
            </a:r>
          </a:p>
          <a:p>
            <a:pPr lvl="1"/>
            <a:r>
              <a:rPr lang="en-US" altLang="bg-BG"/>
              <a:t>Webcam, VoIP, RTSP receivers, etc.</a:t>
            </a:r>
          </a:p>
          <a:p>
            <a:r>
              <a:rPr lang="en-US" altLang="bg-BG"/>
              <a:t>Port forwarding (“pinholing”, etc.) </a:t>
            </a:r>
          </a:p>
          <a:p>
            <a:pPr lvl="1"/>
            <a:r>
              <a:rPr lang="en-US" altLang="bg-BG"/>
              <a:t>web or CLI configuration</a:t>
            </a:r>
          </a:p>
          <a:p>
            <a:pPr lvl="1"/>
            <a:r>
              <a:rPr lang="en-US" altLang="bg-BG"/>
              <a:t>UPnP IGD, NAT-PMP</a:t>
            </a:r>
          </a:p>
          <a:p>
            <a:pPr lvl="1"/>
            <a:r>
              <a:rPr lang="en-US" altLang="bg-BG"/>
              <a:t>All have drawbacks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8AFE-CDBB-4CFC-938E-396611772CE4}" type="slidenum">
              <a:rPr lang="en-US" altLang="bg-BG"/>
              <a:pPr/>
              <a:t>21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659007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mtClean="0"/>
              <a:t>Concerns about NAT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bg-BG" b="1" smtClean="0"/>
              <a:t>Performance:</a:t>
            </a:r>
          </a:p>
          <a:p>
            <a:pPr lvl="1"/>
            <a:r>
              <a:rPr lang="en-US" altLang="bg-BG" smtClean="0"/>
              <a:t>Modifying the IP header by changing the IP address requires that NAT boxes recalculate the IP header checksum</a:t>
            </a:r>
          </a:p>
          <a:p>
            <a:pPr lvl="1"/>
            <a:r>
              <a:rPr lang="en-US" altLang="bg-BG" smtClean="0"/>
              <a:t>Modifying port number requires that NAT boxes recalculate TCP checksum</a:t>
            </a:r>
          </a:p>
          <a:p>
            <a:r>
              <a:rPr lang="en-US" altLang="bg-BG" b="1" smtClean="0"/>
              <a:t>Fragmentation</a:t>
            </a:r>
          </a:p>
          <a:p>
            <a:pPr lvl="1"/>
            <a:r>
              <a:rPr lang="en-US" altLang="bg-BG" smtClean="0"/>
              <a:t>Care must be taken that a datagram that is fragmented before it reaches the NAT device, is not assigned a different IP address or different port numbers for each of the fragments. </a:t>
            </a: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85095BF1-1465-4FC5-AE75-4E163F778EB1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22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999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mtClean="0"/>
              <a:t>Concerns about NAT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bg-BG" sz="2800" b="1" smtClean="0"/>
              <a:t>End-to-end connectivity:</a:t>
            </a:r>
          </a:p>
          <a:p>
            <a:pPr lvl="1" algn="just"/>
            <a:r>
              <a:rPr lang="en-US" altLang="bg-BG" smtClean="0"/>
              <a:t>NAT destroys universal end-to-end reachability of hosts on the Internet. </a:t>
            </a:r>
          </a:p>
          <a:p>
            <a:pPr lvl="1" algn="just"/>
            <a:endParaRPr lang="en-US" altLang="bg-BG" smtClean="0"/>
          </a:p>
          <a:p>
            <a:pPr lvl="1" algn="just"/>
            <a:r>
              <a:rPr lang="en-US" altLang="bg-BG" smtClean="0"/>
              <a:t>A host in the public Internet often cannot initiate communication to a host in a private network. </a:t>
            </a:r>
          </a:p>
          <a:p>
            <a:pPr lvl="1" algn="just"/>
            <a:endParaRPr lang="en-US" altLang="bg-BG" smtClean="0"/>
          </a:p>
          <a:p>
            <a:pPr lvl="1" algn="just"/>
            <a:r>
              <a:rPr lang="en-US" altLang="bg-BG" smtClean="0"/>
              <a:t>The problem is worse, when two hosts that are in a private network need to communicate with each other.</a:t>
            </a: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54B3A155-8C0F-4EAF-B1AD-A2B0818C30CF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23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47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mtClean="0"/>
              <a:t>Concerns about NAT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bg-BG" sz="2800" b="1" smtClean="0"/>
              <a:t>IP address in application data:</a:t>
            </a:r>
            <a:endParaRPr lang="en-US" altLang="bg-BG" sz="2800" smtClean="0"/>
          </a:p>
          <a:p>
            <a:pPr lvl="1" algn="just"/>
            <a:r>
              <a:rPr lang="en-US" altLang="bg-BG" smtClean="0"/>
              <a:t>Applications that carry IP addresses in the payload of the application data generally do not work across a private-public network boundary. </a:t>
            </a:r>
          </a:p>
          <a:p>
            <a:pPr lvl="1" algn="just"/>
            <a:endParaRPr lang="en-US" altLang="bg-BG" smtClean="0"/>
          </a:p>
          <a:p>
            <a:pPr lvl="1" algn="just"/>
            <a:r>
              <a:rPr lang="en-US" altLang="bg-BG" smtClean="0"/>
              <a:t>Some NAT devices inspect the payload of widely used application layer protocols and, if an IP address is detected in the application-layer header or the application payload, translate the address according to the address translation table.</a:t>
            </a:r>
            <a:r>
              <a:rPr lang="en-US" altLang="bg-BG" sz="2800" smtClean="0"/>
              <a:t> </a:t>
            </a:r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0D4F9FF6-3213-4E1B-B304-21596E5CD310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24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72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mtClean="0"/>
              <a:t>Brief Overview of FTP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bg-BG" sz="2800" smtClean="0"/>
              <a:t>RFC 959</a:t>
            </a:r>
          </a:p>
          <a:p>
            <a:pPr>
              <a:lnSpc>
                <a:spcPct val="90000"/>
              </a:lnSpc>
            </a:pPr>
            <a:endParaRPr lang="en-US" altLang="bg-BG" sz="2800" smtClean="0"/>
          </a:p>
          <a:p>
            <a:pPr>
              <a:lnSpc>
                <a:spcPct val="90000"/>
              </a:lnSpc>
            </a:pPr>
            <a:r>
              <a:rPr lang="en-US" altLang="bg-BG" sz="2800" smtClean="0"/>
              <a:t>Uses two TCP Ports </a:t>
            </a:r>
          </a:p>
          <a:p>
            <a:pPr lvl="1">
              <a:lnSpc>
                <a:spcPct val="90000"/>
              </a:lnSpc>
            </a:pPr>
            <a:r>
              <a:rPr lang="en-US" altLang="bg-BG" smtClean="0"/>
              <a:t>One for control</a:t>
            </a:r>
          </a:p>
          <a:p>
            <a:pPr lvl="1">
              <a:lnSpc>
                <a:spcPct val="90000"/>
              </a:lnSpc>
            </a:pPr>
            <a:r>
              <a:rPr lang="en-US" altLang="bg-BG" smtClean="0"/>
              <a:t>One for data transfers</a:t>
            </a:r>
          </a:p>
          <a:p>
            <a:pPr>
              <a:lnSpc>
                <a:spcPct val="90000"/>
              </a:lnSpc>
            </a:pPr>
            <a:endParaRPr lang="en-US" altLang="bg-BG" sz="2800" smtClean="0"/>
          </a:p>
          <a:p>
            <a:pPr>
              <a:lnSpc>
                <a:spcPct val="90000"/>
              </a:lnSpc>
            </a:pPr>
            <a:r>
              <a:rPr lang="en-US" altLang="bg-BG" sz="2800" smtClean="0"/>
              <a:t>Command-response protocol</a:t>
            </a:r>
          </a:p>
          <a:p>
            <a:pPr>
              <a:lnSpc>
                <a:spcPct val="90000"/>
              </a:lnSpc>
            </a:pPr>
            <a:endParaRPr lang="en-US" altLang="bg-BG" sz="2800" smtClean="0"/>
          </a:p>
          <a:p>
            <a:pPr>
              <a:lnSpc>
                <a:spcPct val="90000"/>
              </a:lnSpc>
            </a:pPr>
            <a:r>
              <a:rPr lang="en-US" altLang="bg-BG" sz="2800" smtClean="0"/>
              <a:t>Control port uses telnet protocol to negotiate session</a:t>
            </a:r>
          </a:p>
          <a:p>
            <a:pPr lvl="1">
              <a:lnSpc>
                <a:spcPct val="90000"/>
              </a:lnSpc>
            </a:pPr>
            <a:r>
              <a:rPr lang="en-US" altLang="bg-BG" smtClean="0"/>
              <a:t>US-ASCII</a:t>
            </a:r>
          </a:p>
          <a:p>
            <a:pPr lvl="1">
              <a:lnSpc>
                <a:spcPct val="90000"/>
              </a:lnSpc>
            </a:pPr>
            <a:r>
              <a:rPr lang="en-US" altLang="bg-BG" smtClean="0"/>
              <a:t>&lt;crlf&gt; is end-of-line character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31873A84-01E2-4FA9-AB67-E737C4943DAA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25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65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mtClean="0"/>
              <a:t>Active Mode FTP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46075" y="1322388"/>
            <a:ext cx="8382000" cy="1684337"/>
          </a:xfrm>
        </p:spPr>
        <p:txBody>
          <a:bodyPr/>
          <a:lstStyle/>
          <a:p>
            <a:pPr algn="just"/>
            <a:r>
              <a:rPr lang="en-US" altLang="bg-BG" sz="1800" smtClean="0"/>
              <a:t>Client connect from a random unprivileged port (n &gt; 1023) to the servers command port (21) and sends port command to tell server to connect to n+1 then listens on the next higher unprivileged port (n+1) for server responses. The server connects from it’s data port (20) to the client data port (n+1).  </a:t>
            </a:r>
          </a:p>
        </p:txBody>
      </p:sp>
      <p:sp>
        <p:nvSpPr>
          <p:cNvPr id="286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858734EE-D8B7-48DE-8BF2-793D03D9B268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26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181600" y="327660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bg-BG" sz="1600" b="1"/>
              <a:t>Client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286000" y="327660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bg-BG" sz="1600" b="1"/>
              <a:t>Server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2133600" y="3733800"/>
            <a:ext cx="3810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bg-BG" sz="1400"/>
              <a:t>20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3124200" y="3733800"/>
            <a:ext cx="3810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bg-BG" sz="1400"/>
              <a:t>21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4953000" y="3733800"/>
            <a:ext cx="6858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bg-BG" sz="1400"/>
              <a:t>1026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6400800" y="3733800"/>
            <a:ext cx="6858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bg-BG" sz="1400"/>
              <a:t>1027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362200" y="41148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3276600" y="41148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5257800" y="411480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 flipH="1">
            <a:off x="6705600" y="4114800"/>
            <a:ext cx="7620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 flipH="1">
            <a:off x="3276600" y="4267200"/>
            <a:ext cx="1981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87" name="Line 16"/>
          <p:cNvSpPr>
            <a:spLocks noChangeShapeType="1"/>
          </p:cNvSpPr>
          <p:nvPr/>
        </p:nvSpPr>
        <p:spPr bwMode="auto">
          <a:xfrm>
            <a:off x="3276600" y="4648200"/>
            <a:ext cx="1981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88" name="Line 18"/>
          <p:cNvSpPr>
            <a:spLocks noChangeShapeType="1"/>
          </p:cNvSpPr>
          <p:nvPr/>
        </p:nvSpPr>
        <p:spPr bwMode="auto">
          <a:xfrm>
            <a:off x="2362200" y="4953000"/>
            <a:ext cx="43434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89" name="Line 19"/>
          <p:cNvSpPr>
            <a:spLocks noChangeShapeType="1"/>
          </p:cNvSpPr>
          <p:nvPr/>
        </p:nvSpPr>
        <p:spPr bwMode="auto">
          <a:xfrm flipH="1">
            <a:off x="2362200" y="5715000"/>
            <a:ext cx="434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90" name="Text Box 20"/>
          <p:cNvSpPr txBox="1">
            <a:spLocks noChangeArrowheads="1"/>
          </p:cNvSpPr>
          <p:nvPr/>
        </p:nvSpPr>
        <p:spPr bwMode="auto">
          <a:xfrm>
            <a:off x="4114800" y="4267200"/>
            <a:ext cx="304800" cy="3175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bg-BG" sz="1400"/>
              <a:t>1</a:t>
            </a:r>
          </a:p>
        </p:txBody>
      </p:sp>
      <p:sp>
        <p:nvSpPr>
          <p:cNvPr id="28691" name="Text Box 21"/>
          <p:cNvSpPr txBox="1">
            <a:spLocks noChangeArrowheads="1"/>
          </p:cNvSpPr>
          <p:nvPr/>
        </p:nvSpPr>
        <p:spPr bwMode="auto">
          <a:xfrm>
            <a:off x="4572000" y="4648200"/>
            <a:ext cx="304800" cy="3175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bg-BG" sz="1400"/>
              <a:t>2</a:t>
            </a:r>
          </a:p>
        </p:txBody>
      </p:sp>
      <p:sp>
        <p:nvSpPr>
          <p:cNvPr id="28692" name="Text Box 22"/>
          <p:cNvSpPr txBox="1">
            <a:spLocks noChangeArrowheads="1"/>
          </p:cNvSpPr>
          <p:nvPr/>
        </p:nvSpPr>
        <p:spPr bwMode="auto">
          <a:xfrm>
            <a:off x="3810000" y="5029200"/>
            <a:ext cx="304800" cy="3175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bg-BG" sz="1400"/>
              <a:t>3</a:t>
            </a:r>
          </a:p>
        </p:txBody>
      </p:sp>
      <p:sp>
        <p:nvSpPr>
          <p:cNvPr id="28693" name="Text Box 23"/>
          <p:cNvSpPr txBox="1">
            <a:spLocks noChangeArrowheads="1"/>
          </p:cNvSpPr>
          <p:nvPr/>
        </p:nvSpPr>
        <p:spPr bwMode="auto">
          <a:xfrm>
            <a:off x="4419600" y="5638800"/>
            <a:ext cx="304800" cy="3175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bg-BG" sz="14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45409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mtClean="0"/>
              <a:t>Passive Mode FTP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62088"/>
            <a:ext cx="8548688" cy="1219200"/>
          </a:xfrm>
        </p:spPr>
        <p:txBody>
          <a:bodyPr/>
          <a:lstStyle/>
          <a:p>
            <a:pPr algn="just"/>
            <a:r>
              <a:rPr lang="en-US" altLang="bg-BG" sz="1800" smtClean="0"/>
              <a:t>Client opens two random unprivileged ports ( n &gt; 1023 and n+1; for example 1026 and 1027) and connects the first port (n) to server command port  21 and issues a pasv command (server sends port to use for data); client connects to servers specified data port, server completes connection.  </a:t>
            </a:r>
          </a:p>
        </p:txBody>
      </p:sp>
      <p:sp>
        <p:nvSpPr>
          <p:cNvPr id="297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7557E9C0-7935-4991-9E29-6FACDAF28CCE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27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181600" y="327660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bg-BG" sz="1600" b="1"/>
              <a:t>Client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286000" y="327660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bg-BG" sz="1600" b="1"/>
              <a:t>Server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676400" y="3733800"/>
            <a:ext cx="3810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bg-BG" sz="1400"/>
              <a:t>20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124200" y="3733800"/>
            <a:ext cx="3810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bg-BG" sz="1400"/>
              <a:t>21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953000" y="3733800"/>
            <a:ext cx="6858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bg-BG" sz="1400"/>
              <a:t>1026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400800" y="3733800"/>
            <a:ext cx="6858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bg-BG" sz="1400"/>
              <a:t>1027</a:t>
            </a: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905000" y="4038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3276600" y="41148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5257800" y="411480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>
            <a:off x="6781800" y="41148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3276600" y="4267200"/>
            <a:ext cx="1981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3276600" y="4648200"/>
            <a:ext cx="1981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9712" name="Text Box 18"/>
          <p:cNvSpPr txBox="1">
            <a:spLocks noChangeArrowheads="1"/>
          </p:cNvSpPr>
          <p:nvPr/>
        </p:nvSpPr>
        <p:spPr bwMode="auto">
          <a:xfrm>
            <a:off x="4267200" y="4191000"/>
            <a:ext cx="304800" cy="3175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bg-BG" sz="1400"/>
              <a:t>1</a:t>
            </a:r>
          </a:p>
        </p:txBody>
      </p:sp>
      <p:sp>
        <p:nvSpPr>
          <p:cNvPr id="29713" name="Text Box 19"/>
          <p:cNvSpPr txBox="1">
            <a:spLocks noChangeArrowheads="1"/>
          </p:cNvSpPr>
          <p:nvPr/>
        </p:nvSpPr>
        <p:spPr bwMode="auto">
          <a:xfrm>
            <a:off x="4419600" y="4648200"/>
            <a:ext cx="304800" cy="3175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bg-BG" sz="1400"/>
              <a:t>2</a:t>
            </a:r>
          </a:p>
        </p:txBody>
      </p:sp>
      <p:sp>
        <p:nvSpPr>
          <p:cNvPr id="29714" name="Text Box 22"/>
          <p:cNvSpPr txBox="1">
            <a:spLocks noChangeArrowheads="1"/>
          </p:cNvSpPr>
          <p:nvPr/>
        </p:nvSpPr>
        <p:spPr bwMode="auto">
          <a:xfrm>
            <a:off x="2362200" y="3733800"/>
            <a:ext cx="609600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bg-BG" sz="1400"/>
              <a:t>2024</a:t>
            </a:r>
          </a:p>
        </p:txBody>
      </p:sp>
      <p:sp>
        <p:nvSpPr>
          <p:cNvPr id="29715" name="Line 23"/>
          <p:cNvSpPr>
            <a:spLocks noChangeShapeType="1"/>
          </p:cNvSpPr>
          <p:nvPr/>
        </p:nvSpPr>
        <p:spPr bwMode="auto">
          <a:xfrm>
            <a:off x="2667000" y="4038600"/>
            <a:ext cx="0" cy="251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9716" name="Line 24"/>
          <p:cNvSpPr>
            <a:spLocks noChangeShapeType="1"/>
          </p:cNvSpPr>
          <p:nvPr/>
        </p:nvSpPr>
        <p:spPr bwMode="auto">
          <a:xfrm flipH="1">
            <a:off x="2667000" y="5181600"/>
            <a:ext cx="403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9717" name="Line 25"/>
          <p:cNvSpPr>
            <a:spLocks noChangeShapeType="1"/>
          </p:cNvSpPr>
          <p:nvPr/>
        </p:nvSpPr>
        <p:spPr bwMode="auto">
          <a:xfrm>
            <a:off x="2667000" y="5638800"/>
            <a:ext cx="411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9718" name="Text Box 26"/>
          <p:cNvSpPr txBox="1">
            <a:spLocks noChangeArrowheads="1"/>
          </p:cNvSpPr>
          <p:nvPr/>
        </p:nvSpPr>
        <p:spPr bwMode="auto">
          <a:xfrm>
            <a:off x="4343400" y="5105400"/>
            <a:ext cx="304800" cy="3175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bg-BG" sz="1400"/>
              <a:t>3</a:t>
            </a:r>
          </a:p>
        </p:txBody>
      </p:sp>
      <p:sp>
        <p:nvSpPr>
          <p:cNvPr id="29719" name="Text Box 27"/>
          <p:cNvSpPr txBox="1">
            <a:spLocks noChangeArrowheads="1"/>
          </p:cNvSpPr>
          <p:nvPr/>
        </p:nvSpPr>
        <p:spPr bwMode="auto">
          <a:xfrm>
            <a:off x="4343400" y="5638800"/>
            <a:ext cx="304800" cy="3175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bg-BG" sz="14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54768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mtClean="0"/>
              <a:t>NAT and FTP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idx="1"/>
          </p:nvPr>
        </p:nvSpPr>
        <p:spPr>
          <a:xfrm>
            <a:off x="152400" y="5051425"/>
            <a:ext cx="8915400" cy="1196975"/>
          </a:xfrm>
        </p:spPr>
        <p:txBody>
          <a:bodyPr/>
          <a:lstStyle/>
          <a:p>
            <a:r>
              <a:rPr lang="en-US" altLang="bg-BG" smtClean="0"/>
              <a:t>Normal FTP operation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F5C70705-B796-46B4-A1A3-6434E92D0AC8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28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endParaRPr lang="bg-BG" altLang="bg-BG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617538" y="1387475"/>
          <a:ext cx="7905750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Visio" r:id="rId3" imgW="7697606" imgH="3466397" progId="Visio.Drawing.6">
                  <p:embed/>
                </p:oleObj>
              </mc:Choice>
              <mc:Fallback>
                <p:oleObj name="Visio" r:id="rId3" imgW="7697606" imgH="346639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1387475"/>
                        <a:ext cx="7905750" cy="326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5500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mtClean="0"/>
              <a:t>NAT and FTP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5495925"/>
            <a:ext cx="8915400" cy="1196975"/>
          </a:xfrm>
        </p:spPr>
        <p:txBody>
          <a:bodyPr/>
          <a:lstStyle/>
          <a:p>
            <a:r>
              <a:rPr lang="en-US" altLang="bg-BG" smtClean="0"/>
              <a:t>NAT device with FTP support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27797BE1-F4F8-4225-B449-54D543395447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29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endParaRPr lang="bg-BG" altLang="bg-BG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197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endParaRPr lang="bg-BG" altLang="bg-BG"/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319088" y="1258888"/>
          <a:ext cx="7907337" cy="390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Visio" r:id="rId3" imgW="7697606" imgH="4142356" progId="Visio.Drawing.6">
                  <p:embed/>
                </p:oleObj>
              </mc:Choice>
              <mc:Fallback>
                <p:oleObj name="Visio" r:id="rId3" imgW="7697606" imgH="41423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1258888"/>
                        <a:ext cx="7907337" cy="3903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97454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mtClean="0"/>
              <a:t>Private Network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bg-BG" i="1" smtClean="0"/>
              <a:t>Private IP </a:t>
            </a:r>
            <a:r>
              <a:rPr lang="en-US" altLang="bg-BG" smtClean="0"/>
              <a:t>network is an IP network that is not directly connected to the Internet</a:t>
            </a:r>
          </a:p>
          <a:p>
            <a:endParaRPr lang="en-US" altLang="bg-BG" smtClean="0"/>
          </a:p>
          <a:p>
            <a:r>
              <a:rPr lang="en-US" altLang="bg-BG" smtClean="0"/>
              <a:t>IP addresses in a private network can be assigned arbitrarily. </a:t>
            </a:r>
          </a:p>
          <a:p>
            <a:pPr lvl="1"/>
            <a:r>
              <a:rPr lang="en-US" altLang="bg-BG" smtClean="0"/>
              <a:t>Not registered and not guaranteed to be globally unique</a:t>
            </a:r>
          </a:p>
          <a:p>
            <a:endParaRPr lang="en-US" altLang="bg-BG" smtClean="0"/>
          </a:p>
          <a:p>
            <a:r>
              <a:rPr lang="en-US" altLang="bg-BG" smtClean="0"/>
              <a:t>Generally, private networks use addresses from the following experimental address ranges (</a:t>
            </a:r>
            <a:r>
              <a:rPr lang="en-US" altLang="bg-BG" i="1" smtClean="0"/>
              <a:t>non-routable addresses</a:t>
            </a:r>
            <a:r>
              <a:rPr lang="en-US" altLang="bg-BG" smtClean="0"/>
              <a:t>): </a:t>
            </a:r>
          </a:p>
          <a:p>
            <a:pPr lvl="1"/>
            <a:r>
              <a:rPr lang="en-US" altLang="bg-BG" sz="2000" smtClean="0"/>
              <a:t>10.0.0.0 – 10.255.255.255</a:t>
            </a:r>
          </a:p>
          <a:p>
            <a:pPr lvl="1"/>
            <a:r>
              <a:rPr lang="en-US" altLang="bg-BG" sz="2000" smtClean="0"/>
              <a:t>172.16.0.0 – 172.31.255.255</a:t>
            </a:r>
          </a:p>
          <a:p>
            <a:pPr lvl="1"/>
            <a:r>
              <a:rPr lang="en-US" altLang="bg-BG" sz="2000" smtClean="0"/>
              <a:t>192.168.0.0 – 192.168.255.255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72BADBE4-80F5-4C9A-A608-04C5E033EB2F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5223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mtClean="0"/>
              <a:t>NAT and FTP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5495925"/>
            <a:ext cx="8915400" cy="1196975"/>
          </a:xfrm>
        </p:spPr>
        <p:txBody>
          <a:bodyPr/>
          <a:lstStyle/>
          <a:p>
            <a:r>
              <a:rPr lang="en-US" altLang="bg-BG" smtClean="0"/>
              <a:t>FTP in passive mode and NAT.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0359010E-0CFF-4799-BAD4-A4010E2D018C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30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endParaRPr lang="bg-BG" altLang="bg-BG"/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197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endParaRPr lang="bg-BG" altLang="bg-BG"/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endParaRPr lang="bg-BG" altLang="bg-BG"/>
          </a:p>
        </p:txBody>
      </p:sp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506413" y="1554163"/>
          <a:ext cx="7897812" cy="337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Visio" r:id="rId3" imgW="7697606" imgH="3569872" progId="Visio.Drawing.6">
                  <p:embed/>
                </p:oleObj>
              </mc:Choice>
              <mc:Fallback>
                <p:oleObj name="Visio" r:id="rId3" imgW="7697606" imgH="356987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1554163"/>
                        <a:ext cx="7897812" cy="337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601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altLang="ko-KR" smtClean="0">
                <a:ea typeface="Gulim" pitchFamily="34" charset="-127"/>
              </a:rPr>
              <a:t>NAT Supported Traffic Types</a:t>
            </a:r>
          </a:p>
        </p:txBody>
      </p:sp>
      <p:sp>
        <p:nvSpPr>
          <p:cNvPr id="30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CC5F6177-A24E-4595-B218-85913FA9C84B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31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87400" y="1600200"/>
            <a:ext cx="3328988" cy="28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kumimoji="1" lang="en-US" altLang="ko-KR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Traffic Types/Applications Supported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800600" y="1600200"/>
            <a:ext cx="3652838" cy="28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kumimoji="1" lang="en-US" altLang="ko-KR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Traffic Types/Applications not Supported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87400" y="1890713"/>
            <a:ext cx="3992563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Any TCP/UDP Traffic that Does Not Carry Source and/or Destination IP Addresses in the Application Data Stream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800600" y="1901825"/>
            <a:ext cx="954088" cy="239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IP Multicast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87400" y="2259013"/>
            <a:ext cx="547688" cy="23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HTTP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4800600" y="2251075"/>
            <a:ext cx="1703388" cy="239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Routing Table Updates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787400" y="2486025"/>
            <a:ext cx="531813" cy="239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TFTP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4800600" y="2486025"/>
            <a:ext cx="1525588" cy="239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DNS Zone Transfers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787400" y="2714625"/>
            <a:ext cx="592138" cy="239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Telnet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800600" y="2714625"/>
            <a:ext cx="677863" cy="239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BOOTP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787400" y="2911475"/>
            <a:ext cx="592138" cy="239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archie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4800600" y="2911475"/>
            <a:ext cx="877888" cy="239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Talk, Ntalk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787400" y="3108325"/>
            <a:ext cx="568325" cy="239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finger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800600" y="3108325"/>
            <a:ext cx="554038" cy="239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H.323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787400" y="3351213"/>
            <a:ext cx="461963" cy="23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NTP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4800600" y="3351213"/>
            <a:ext cx="763588" cy="23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VDOLive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787400" y="3557588"/>
            <a:ext cx="461963" cy="23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NFS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4800600" y="3557588"/>
            <a:ext cx="779463" cy="23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NetShow</a:t>
            </a: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787400" y="3763963"/>
            <a:ext cx="1155700" cy="23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rlogin, rsh, rcp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4800600" y="3763963"/>
            <a:ext cx="747713" cy="23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VXtreme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787400" y="3997325"/>
            <a:ext cx="3987800" cy="541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Although the Following Traffic Types Carry IP </a:t>
            </a:r>
            <a:b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</a:b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Addresses in the Application Data Stream, they </a:t>
            </a:r>
            <a:b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</a:b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are Supported by Cisco IOS NAT:</a:t>
            </a: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4800600" y="4008438"/>
            <a:ext cx="585788" cy="23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SNMP</a:t>
            </a: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787400" y="4522788"/>
            <a:ext cx="530225" cy="23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ICMP</a:t>
            </a: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787400" y="4748213"/>
            <a:ext cx="569913" cy="23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SMTP</a:t>
            </a: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801688" y="4954588"/>
            <a:ext cx="3132137" cy="23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FTP (Including PORT and PASV Commands)</a:t>
            </a: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787400" y="5197475"/>
            <a:ext cx="1570038" cy="239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NetBIOS over TCP/IP</a:t>
            </a: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787400" y="5405438"/>
            <a:ext cx="2425700" cy="23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Progressive Networks?RealAudio</a:t>
            </a: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787400" y="5651500"/>
            <a:ext cx="1639888" cy="239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White Pines CuSeeMe</a:t>
            </a: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787400" y="6097588"/>
            <a:ext cx="2362200" cy="23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Xing Technologies StreamWorks</a:t>
            </a: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787400" y="5886450"/>
            <a:ext cx="2047875" cy="239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1" lang="en-US" altLang="ko-KR" sz="11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Gulim" pitchFamily="34" charset="-127"/>
              </a:rPr>
              <a:t>DNS "A" and "PTR" Queries</a:t>
            </a:r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693738" y="1892300"/>
            <a:ext cx="7732712" cy="4763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693738" y="2273300"/>
            <a:ext cx="773271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693738" y="2473325"/>
            <a:ext cx="773271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693738" y="2687638"/>
            <a:ext cx="773271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>
            <a:off x="693738" y="2930525"/>
            <a:ext cx="773271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693738" y="3130550"/>
            <a:ext cx="773271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693738" y="3344863"/>
            <a:ext cx="773271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>
            <a:off x="693738" y="3559175"/>
            <a:ext cx="773271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>
            <a:off x="693738" y="3773488"/>
            <a:ext cx="773271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>
            <a:off x="693738" y="3987800"/>
            <a:ext cx="773271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>
            <a:off x="693738" y="4529138"/>
            <a:ext cx="773271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88" name="Line 44"/>
          <p:cNvSpPr>
            <a:spLocks noChangeShapeType="1"/>
          </p:cNvSpPr>
          <p:nvPr/>
        </p:nvSpPr>
        <p:spPr bwMode="auto">
          <a:xfrm>
            <a:off x="693738" y="4743450"/>
            <a:ext cx="773271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>
            <a:off x="693738" y="4957763"/>
            <a:ext cx="773271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>
            <a:off x="693738" y="5186363"/>
            <a:ext cx="773271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91" name="Line 47"/>
          <p:cNvSpPr>
            <a:spLocks noChangeShapeType="1"/>
          </p:cNvSpPr>
          <p:nvPr/>
        </p:nvSpPr>
        <p:spPr bwMode="auto">
          <a:xfrm>
            <a:off x="693738" y="5414963"/>
            <a:ext cx="773271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>
            <a:off x="693738" y="5643563"/>
            <a:ext cx="773271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>
            <a:off x="693738" y="5872163"/>
            <a:ext cx="773271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94" name="Line 50"/>
          <p:cNvSpPr>
            <a:spLocks noChangeShapeType="1"/>
          </p:cNvSpPr>
          <p:nvPr/>
        </p:nvSpPr>
        <p:spPr bwMode="auto">
          <a:xfrm>
            <a:off x="693738" y="6100763"/>
            <a:ext cx="7732712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>
            <a:off x="4759325" y="1525588"/>
            <a:ext cx="0" cy="479583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80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z="4000"/>
              <a:t>Application Layer Gateway (ALG)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772400" cy="3402013"/>
          </a:xfrm>
        </p:spPr>
        <p:txBody>
          <a:bodyPr>
            <a:normAutofit fontScale="92500" lnSpcReduction="10000"/>
          </a:bodyPr>
          <a:lstStyle/>
          <a:p>
            <a:r>
              <a:rPr lang="en-US" altLang="bg-BG" dirty="0"/>
              <a:t>Application awareness inside the NAT</a:t>
            </a:r>
          </a:p>
          <a:p>
            <a:r>
              <a:rPr lang="en-US" altLang="bg-BG" dirty="0"/>
              <a:t>ALG modifies IP addresses and ports in application payload, and creates NAT mapping</a:t>
            </a:r>
          </a:p>
          <a:p>
            <a:r>
              <a:rPr lang="en-US" altLang="bg-BG" dirty="0"/>
              <a:t>Each application requires a separate ALG</a:t>
            </a:r>
          </a:p>
          <a:p>
            <a:pPr lvl="1"/>
            <a:r>
              <a:rPr lang="en-US" altLang="bg-BG" dirty="0"/>
              <a:t>FTP, SIP, RTSP, RealAudio, …</a:t>
            </a:r>
          </a:p>
          <a:p>
            <a:pPr lvl="1"/>
            <a:endParaRPr lang="en-US" altLang="bg-BG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8608-0077-46C2-B8C2-2DEC4F539719}" type="slidenum">
              <a:rPr lang="en-US" altLang="bg-BG"/>
              <a:pPr/>
              <a:t>32</a:t>
            </a:fld>
            <a:endParaRPr lang="en-US" altLang="bg-BG"/>
          </a:p>
        </p:txBody>
      </p:sp>
      <p:pic>
        <p:nvPicPr>
          <p:cNvPr id="35852" name="Picture 1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07013"/>
            <a:ext cx="13716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00688"/>
            <a:ext cx="61436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0" y="5424488"/>
            <a:ext cx="8064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219200" y="60340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/>
              <a:t>m/c=10.1.1.1/1234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486400" y="550068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/>
              <a:t>Internet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410200" y="60340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/>
              <a:t>m/c=161.44.1.1/5678</a:t>
            </a:r>
          </a:p>
        </p:txBody>
      </p:sp>
      <p:cxnSp>
        <p:nvCxnSpPr>
          <p:cNvPr id="35850" name="AutoShape 10"/>
          <p:cNvCxnSpPr>
            <a:cxnSpLocks noChangeShapeType="1"/>
            <a:stCxn id="35852" idx="1"/>
            <a:endCxn id="35846" idx="1"/>
          </p:cNvCxnSpPr>
          <p:nvPr/>
        </p:nvCxnSpPr>
        <p:spPr bwMode="auto">
          <a:xfrm flipH="1">
            <a:off x="4616450" y="5664200"/>
            <a:ext cx="565150" cy="30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51" name="AutoShape 11"/>
          <p:cNvCxnSpPr>
            <a:cxnSpLocks noChangeShapeType="1"/>
            <a:stCxn id="35846" idx="3"/>
            <a:endCxn id="35845" idx="3"/>
          </p:cNvCxnSpPr>
          <p:nvPr/>
        </p:nvCxnSpPr>
        <p:spPr bwMode="auto">
          <a:xfrm flipH="1">
            <a:off x="3205163" y="5694363"/>
            <a:ext cx="604837" cy="42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3810000" y="58674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/>
              <a:t>NAT with</a:t>
            </a:r>
            <a:br>
              <a:rPr lang="en-US" altLang="bg-BG"/>
            </a:br>
            <a:r>
              <a:rPr lang="en-US" altLang="bg-BG"/>
              <a:t>SIP ALG</a:t>
            </a:r>
          </a:p>
        </p:txBody>
      </p:sp>
    </p:spTree>
    <p:extLst>
      <p:ext uri="{BB962C8B-B14F-4D97-AF65-F5344CB8AC3E}">
        <p14:creationId xmlns:p14="http://schemas.microsoft.com/office/powerpoint/2010/main" val="2131984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Problems with ALGs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/>
          </a:bodyPr>
          <a:lstStyle/>
          <a:p>
            <a:r>
              <a:rPr lang="en-US" altLang="bg-BG" dirty="0"/>
              <a:t>Requires ALG for each application</a:t>
            </a:r>
          </a:p>
          <a:p>
            <a:r>
              <a:rPr lang="en-US" altLang="bg-BG" dirty="0"/>
              <a:t>Requires ALG that understands </a:t>
            </a:r>
            <a:r>
              <a:rPr lang="en-US" altLang="bg-BG" i="1" dirty="0"/>
              <a:t>this particular</a:t>
            </a:r>
            <a:r>
              <a:rPr lang="en-US" altLang="bg-BG" dirty="0"/>
              <a:t> application’s nuance</a:t>
            </a:r>
          </a:p>
          <a:p>
            <a:pPr lvl="1"/>
            <a:r>
              <a:rPr lang="en-US" altLang="bg-BG" dirty="0"/>
              <a:t>Proprietary extensions / deviations</a:t>
            </a:r>
          </a:p>
          <a:p>
            <a:pPr lvl="1"/>
            <a:r>
              <a:rPr lang="en-US" altLang="bg-BG" dirty="0"/>
              <a:t>New standard extensions</a:t>
            </a:r>
          </a:p>
          <a:p>
            <a:r>
              <a:rPr lang="en-US" altLang="bg-BG" dirty="0"/>
              <a:t>ALG requires:</a:t>
            </a:r>
          </a:p>
          <a:p>
            <a:pPr lvl="1"/>
            <a:r>
              <a:rPr lang="en-US" altLang="bg-BG" dirty="0"/>
              <a:t>Un-encrypted signaling (!)</a:t>
            </a:r>
          </a:p>
          <a:p>
            <a:pPr lvl="1"/>
            <a:r>
              <a:rPr lang="en-US" altLang="bg-BG" dirty="0"/>
              <a:t>Seeing application’s signaling and media/data</a:t>
            </a:r>
          </a:p>
          <a:p>
            <a:pPr lvl="2"/>
            <a:r>
              <a:rPr lang="en-US" altLang="bg-BG" dirty="0"/>
              <a:t>easy with stub network; harder with mesh 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7257D-B8EE-4D1C-B507-936943DA682D}" type="slidenum">
              <a:rPr lang="en-US" altLang="bg-BG"/>
              <a:pPr/>
              <a:t>33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659681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Application Solutions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bg-BG" sz="2400"/>
              <a:t>Applications cannot successfully rely on ALGs</a:t>
            </a:r>
          </a:p>
          <a:p>
            <a:pPr>
              <a:lnSpc>
                <a:spcPct val="80000"/>
              </a:lnSpc>
            </a:pPr>
            <a:r>
              <a:rPr lang="en-US" altLang="bg-BG" sz="2400"/>
              <a:t>So, Applications have developed their own solutions</a:t>
            </a:r>
          </a:p>
          <a:p>
            <a:pPr>
              <a:lnSpc>
                <a:spcPct val="80000"/>
              </a:lnSpc>
            </a:pPr>
            <a:r>
              <a:rPr lang="en-US" altLang="bg-BG" sz="2400"/>
              <a:t>FTP PASV</a:t>
            </a:r>
          </a:p>
          <a:p>
            <a:pPr lvl="1">
              <a:lnSpc>
                <a:spcPct val="80000"/>
              </a:lnSpc>
            </a:pPr>
            <a:r>
              <a:rPr lang="en-US" altLang="bg-BG" sz="2000"/>
              <a:t>Data connection always to server.  Has security side-effects.</a:t>
            </a:r>
          </a:p>
          <a:p>
            <a:pPr>
              <a:lnSpc>
                <a:spcPct val="80000"/>
              </a:lnSpc>
            </a:pPr>
            <a:r>
              <a:rPr lang="en-US" altLang="bg-BG" sz="2400"/>
              <a:t>ICE, STUN, TURN</a:t>
            </a:r>
          </a:p>
          <a:p>
            <a:pPr lvl="1">
              <a:lnSpc>
                <a:spcPct val="80000"/>
              </a:lnSpc>
            </a:pPr>
            <a:r>
              <a:rPr lang="en-US" altLang="bg-BG" sz="2000"/>
              <a:t>Intelligence in endpoint</a:t>
            </a:r>
          </a:p>
          <a:p>
            <a:pPr lvl="1">
              <a:lnSpc>
                <a:spcPct val="80000"/>
              </a:lnSpc>
            </a:pPr>
            <a:r>
              <a:rPr lang="en-US" altLang="bg-BG" sz="2000"/>
              <a:t>Useful for offer/answer protocols (SIP, XMPP, probably more)</a:t>
            </a:r>
          </a:p>
          <a:p>
            <a:pPr lvl="1">
              <a:lnSpc>
                <a:spcPct val="80000"/>
              </a:lnSpc>
            </a:pPr>
            <a:r>
              <a:rPr lang="en-US" altLang="bg-BG" sz="2000"/>
              <a:t>Standardized in MMUSIC and BEHAVE</a:t>
            </a:r>
          </a:p>
          <a:p>
            <a:pPr lvl="1">
              <a:lnSpc>
                <a:spcPct val="80000"/>
              </a:lnSpc>
            </a:pPr>
            <a:r>
              <a:rPr lang="en-US" altLang="bg-BG" sz="2000"/>
              <a:t>(more on next slides)</a:t>
            </a:r>
          </a:p>
          <a:p>
            <a:pPr>
              <a:lnSpc>
                <a:spcPct val="80000"/>
              </a:lnSpc>
            </a:pPr>
            <a:r>
              <a:rPr lang="en-US" altLang="bg-BG" sz="2400"/>
              <a:t>RTSP supports ‘interleaved data’ (RFC2326)</a:t>
            </a:r>
          </a:p>
          <a:p>
            <a:pPr lvl="1">
              <a:lnSpc>
                <a:spcPct val="80000"/>
              </a:lnSpc>
            </a:pPr>
            <a:r>
              <a:rPr lang="en-US" altLang="bg-BG" sz="2000"/>
              <a:t>Streaming over RTSP’s TCP control channel</a:t>
            </a:r>
          </a:p>
          <a:p>
            <a:pPr>
              <a:lnSpc>
                <a:spcPct val="80000"/>
              </a:lnSpc>
            </a:pPr>
            <a:r>
              <a:rPr lang="en-US" altLang="bg-BG" sz="2400"/>
              <a:t>RTSPv2 with ICE-like NAT traversal</a:t>
            </a:r>
          </a:p>
          <a:p>
            <a:pPr>
              <a:lnSpc>
                <a:spcPct val="80000"/>
              </a:lnSpc>
            </a:pPr>
            <a:r>
              <a:rPr lang="en-US" altLang="bg-BG" sz="2400"/>
              <a:t>HTTP delivery</a:t>
            </a:r>
          </a:p>
          <a:p>
            <a:pPr lvl="1">
              <a:lnSpc>
                <a:spcPct val="80000"/>
              </a:lnSpc>
            </a:pPr>
            <a:r>
              <a:rPr lang="en-US" altLang="bg-BG" sz="2000"/>
              <a:t>Flash (e.g., YouTube)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6DD0-90F8-475A-8D90-FC5C52A17A40}" type="slidenum">
              <a:rPr lang="en-US" altLang="bg-BG"/>
              <a:pPr/>
              <a:t>34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674749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b="1"/>
              <a:t>STUN</a:t>
            </a:r>
            <a:r>
              <a:rPr lang="en-US" altLang="bg-BG"/>
              <a:t>, ICE, TURN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55638" y="1447800"/>
            <a:ext cx="7726362" cy="4916488"/>
          </a:xfrm>
        </p:spPr>
        <p:txBody>
          <a:bodyPr/>
          <a:lstStyle/>
          <a:p>
            <a:r>
              <a:rPr lang="en-US" altLang="bg-BG"/>
              <a:t>Request/response protocol, used by:</a:t>
            </a:r>
          </a:p>
          <a:p>
            <a:pPr lvl="1"/>
            <a:r>
              <a:rPr lang="en-US" altLang="bg-BG"/>
              <a:t>STUN itself (to learn IP address)</a:t>
            </a:r>
          </a:p>
          <a:p>
            <a:pPr lvl="1"/>
            <a:r>
              <a:rPr lang="en-US" altLang="bg-BG"/>
              <a:t>ICE (for connectivity checks)</a:t>
            </a:r>
          </a:p>
          <a:p>
            <a:pPr lvl="1"/>
            <a:r>
              <a:rPr lang="en-US" altLang="bg-BG"/>
              <a:t>TURN (to configure TURN server)</a:t>
            </a:r>
          </a:p>
          <a:p>
            <a:r>
              <a:rPr lang="en-US" altLang="bg-BG"/>
              <a:t>The response contains IP address and port of request</a:t>
            </a:r>
          </a:p>
          <a:p>
            <a:pPr lvl="1"/>
            <a:r>
              <a:rPr lang="en-US" altLang="bg-BG"/>
              <a:t>Runs over UDP (typical) or TCP, port 3478</a:t>
            </a:r>
          </a:p>
          <a:p>
            <a:pPr lvl="1"/>
            <a:endParaRPr lang="en-US" altLang="bg-BG"/>
          </a:p>
          <a:p>
            <a:r>
              <a:rPr lang="en-US" altLang="bg-BG"/>
              <a:t>Think http://whatismyip.com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DE3C-A2FD-4B29-8F3A-ABBC1E2005C8}" type="slidenum">
              <a:rPr lang="en-US" altLang="bg-BG"/>
              <a:pPr/>
              <a:t>35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317526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STUN, </a:t>
            </a:r>
            <a:r>
              <a:rPr lang="en-US" altLang="bg-BG" b="1"/>
              <a:t>ICE</a:t>
            </a:r>
            <a:r>
              <a:rPr lang="en-US" altLang="bg-BG"/>
              <a:t>, TURN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bg-BG" sz="2800" dirty="0"/>
              <a:t>Procedure for Optimizing Media Flows</a:t>
            </a:r>
          </a:p>
          <a:p>
            <a:r>
              <a:rPr lang="en-US" altLang="bg-BG" sz="2800" dirty="0"/>
              <a:t>Defines SDP syntax to indicate ‘candidate addresses’</a:t>
            </a:r>
          </a:p>
          <a:p>
            <a:r>
              <a:rPr lang="en-US" altLang="bg-BG" sz="2800" dirty="0"/>
              <a:t>Uses STUN messages for connectivity checks</a:t>
            </a:r>
          </a:p>
          <a:p>
            <a:pPr lvl="1"/>
            <a:r>
              <a:rPr lang="en-US" altLang="bg-BG" sz="2400" dirty="0"/>
              <a:t>Sent to RTP peer, using </a:t>
            </a:r>
            <a:r>
              <a:rPr lang="en-US" altLang="bg-BG" sz="2400" b="1" dirty="0"/>
              <a:t>same ports</a:t>
            </a:r>
            <a:r>
              <a:rPr lang="en-US" altLang="bg-BG" sz="2400" dirty="0"/>
              <a:t> as RTP</a:t>
            </a:r>
          </a:p>
          <a:p>
            <a:r>
              <a:rPr lang="en-US" altLang="bg-BG" sz="2800" dirty="0"/>
              <a:t>First best path wins</a:t>
            </a:r>
          </a:p>
          <a:p>
            <a:endParaRPr lang="en-US" altLang="bg-BG" sz="2800" dirty="0"/>
          </a:p>
          <a:p>
            <a:r>
              <a:rPr lang="en-US" altLang="bg-BG" sz="2800" dirty="0"/>
              <a:t>Think: gather all my IP addresses, send them to my peer, and do connectivity checks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5DAC0-2E55-4FA5-8A10-8DC287C2CFE0}" type="slidenum">
              <a:rPr lang="en-US" altLang="bg-BG"/>
              <a:pPr/>
              <a:t>36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88398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STUN, ICE, </a:t>
            </a:r>
            <a:r>
              <a:rPr lang="en-US" altLang="bg-BG" b="1"/>
              <a:t>TURN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bg-BG"/>
              <a:t>Media Relay Protocol and Media Relay Server</a:t>
            </a:r>
          </a:p>
          <a:p>
            <a:r>
              <a:rPr lang="en-US" altLang="bg-BG"/>
              <a:t>Only used when:</a:t>
            </a:r>
          </a:p>
          <a:p>
            <a:pPr lvl="1"/>
            <a:r>
              <a:rPr lang="en-US" altLang="bg-BG" b="1"/>
              <a:t>both</a:t>
            </a:r>
            <a:r>
              <a:rPr lang="en-US" altLang="bg-BG"/>
              <a:t> endpoints are behind ‘Address and Port-Dependent Filtering’ NATs (rare, about 25% of NATs), or</a:t>
            </a:r>
          </a:p>
          <a:p>
            <a:pPr lvl="1"/>
            <a:r>
              <a:rPr lang="en-US" altLang="bg-BG"/>
              <a:t>one endpoint doesn’t implement ICE, and is behind a ‘Address and Port-Dependent Filtering’ NAT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28C5-41F0-4B91-BC60-BAB3A496AE5B}" type="slidenum">
              <a:rPr lang="en-US" altLang="bg-BG"/>
              <a:pPr/>
              <a:t>37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374342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ICE Deployments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bg-BG"/>
              <a:t>Google chat (XMPP)</a:t>
            </a:r>
          </a:p>
          <a:p>
            <a:r>
              <a:rPr lang="en-US" altLang="bg-BG"/>
              <a:t>Microsoft MSN</a:t>
            </a:r>
          </a:p>
          <a:p>
            <a:r>
              <a:rPr lang="en-US" altLang="bg-BG"/>
              <a:t>Yahoo</a:t>
            </a:r>
          </a:p>
          <a:p>
            <a:r>
              <a:rPr lang="en-US" altLang="bg-BG"/>
              <a:t>Counterpath softphone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9A23-A168-41CC-A7AE-C06FDC08E4BB}" type="slidenum">
              <a:rPr lang="en-US" altLang="bg-BG"/>
              <a:pPr/>
              <a:t>38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49216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NAT444 = NAT44 + NAT44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0B50-B39F-4848-A5BC-B6BD2C93E24B}" type="slidenum">
              <a:rPr lang="en-US" altLang="bg-BG"/>
              <a:pPr/>
              <a:t>39</a:t>
            </a:fld>
            <a:endParaRPr lang="en-US" altLang="bg-BG"/>
          </a:p>
        </p:txBody>
      </p:sp>
      <p:pic>
        <p:nvPicPr>
          <p:cNvPr id="10547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362200"/>
            <a:ext cx="9779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7350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5477" name="AutoShape 5"/>
          <p:cNvCxnSpPr>
            <a:cxnSpLocks noChangeShapeType="1"/>
            <a:stCxn id="105475" idx="3"/>
            <a:endCxn id="105476" idx="1"/>
          </p:cNvCxnSpPr>
          <p:nvPr/>
        </p:nvCxnSpPr>
        <p:spPr bwMode="auto">
          <a:xfrm>
            <a:off x="1039813" y="2797175"/>
            <a:ext cx="1779587" cy="26988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5486400" y="2160588"/>
            <a:ext cx="19050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 sz="2400"/>
              <a:t>Large-Scale NAT</a:t>
            </a:r>
            <a:br>
              <a:rPr lang="en-US" altLang="bg-BG" sz="2400"/>
            </a:br>
            <a:r>
              <a:rPr lang="en-US" altLang="bg-BG" sz="2400"/>
              <a:t>(LSN)</a:t>
            </a:r>
          </a:p>
        </p:txBody>
      </p:sp>
      <p:cxnSp>
        <p:nvCxnSpPr>
          <p:cNvPr id="105479" name="AutoShape 7"/>
          <p:cNvCxnSpPr>
            <a:cxnSpLocks noChangeShapeType="1"/>
            <a:stCxn id="105476" idx="3"/>
            <a:endCxn id="105478" idx="1"/>
          </p:cNvCxnSpPr>
          <p:nvPr/>
        </p:nvCxnSpPr>
        <p:spPr bwMode="auto">
          <a:xfrm flipV="1">
            <a:off x="3554413" y="2759075"/>
            <a:ext cx="1931987" cy="6508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2133600" y="36576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sz="3200" b="1"/>
              <a:t>NAT44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5562600" y="3684588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sz="3200" b="1"/>
              <a:t>NAT44</a:t>
            </a:r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>
            <a:off x="3886200" y="1524000"/>
            <a:ext cx="0" cy="4419600"/>
          </a:xfrm>
          <a:prstGeom prst="line">
            <a:avLst/>
          </a:prstGeom>
          <a:noFill/>
          <a:ln w="762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533400" y="48768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sz="3200"/>
              <a:t>Home network</a:t>
            </a: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4572000" y="487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sz="3200"/>
              <a:t>ISP network</a:t>
            </a: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7620000" y="1524000"/>
            <a:ext cx="0" cy="4419600"/>
          </a:xfrm>
          <a:prstGeom prst="line">
            <a:avLst/>
          </a:prstGeom>
          <a:noFill/>
          <a:ln w="762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pic>
        <p:nvPicPr>
          <p:cNvPr id="105486" name="Picture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514600"/>
            <a:ext cx="9779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87" name="Picture 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667000"/>
            <a:ext cx="9779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3" descr="clou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51836" y="2152402"/>
            <a:ext cx="1700128" cy="124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9" name="Text Box 24"/>
          <p:cNvSpPr txBox="1">
            <a:spLocks noChangeArrowheads="1"/>
          </p:cNvSpPr>
          <p:nvPr/>
        </p:nvSpPr>
        <p:spPr bwMode="auto">
          <a:xfrm>
            <a:off x="1436688" y="2587625"/>
            <a:ext cx="11334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bg-BG" b="1"/>
              <a:t>IPv4</a:t>
            </a:r>
            <a:r>
              <a:rPr lang="en-US" altLang="bg-BG" b="1" baseline="-25000"/>
              <a:t>private</a:t>
            </a:r>
          </a:p>
        </p:txBody>
      </p:sp>
      <p:pic>
        <p:nvPicPr>
          <p:cNvPr id="2" name="Picture 83" descr="cloud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4061" y="2188915"/>
            <a:ext cx="1700128" cy="124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91" name="Text Box 24"/>
          <p:cNvSpPr txBox="1">
            <a:spLocks noChangeArrowheads="1"/>
          </p:cNvSpPr>
          <p:nvPr/>
        </p:nvSpPr>
        <p:spPr bwMode="auto">
          <a:xfrm>
            <a:off x="3998913" y="2624138"/>
            <a:ext cx="11334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>
            <a:spAutoFit/>
          </a:bodyPr>
          <a:lstStyle>
            <a:lvl1pPr defTabSz="8143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bg-BG" b="1"/>
              <a:t>IPv4</a:t>
            </a:r>
            <a:r>
              <a:rPr lang="en-US" altLang="bg-BG" b="1" baseline="-25000"/>
              <a:t>private</a:t>
            </a:r>
          </a:p>
        </p:txBody>
      </p:sp>
      <p:pic>
        <p:nvPicPr>
          <p:cNvPr id="105492" name="Picture 83" descr="cloud"/>
          <p:cNvPicPr>
            <a:picLocks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930400"/>
            <a:ext cx="1808163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93" name="TextBox 51"/>
          <p:cNvSpPr txBox="1">
            <a:spLocks noChangeArrowheads="1"/>
          </p:cNvSpPr>
          <p:nvPr/>
        </p:nvSpPr>
        <p:spPr bwMode="auto">
          <a:xfrm>
            <a:off x="8015288" y="2551113"/>
            <a:ext cx="1114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bg-BG" sz="2000" b="1">
                <a:cs typeface="Arial" charset="0"/>
              </a:rPr>
              <a:t>IPv4</a:t>
            </a:r>
            <a:br>
              <a:rPr lang="en-US" altLang="bg-BG" sz="2000" b="1">
                <a:cs typeface="Arial" charset="0"/>
              </a:rPr>
            </a:br>
            <a:r>
              <a:rPr lang="en-US" altLang="bg-BG" sz="2000" b="1">
                <a:cs typeface="Arial" charset="0"/>
              </a:rPr>
              <a:t>Internet</a:t>
            </a:r>
          </a:p>
        </p:txBody>
      </p:sp>
      <p:sp>
        <p:nvSpPr>
          <p:cNvPr id="105494" name="Line 22"/>
          <p:cNvSpPr>
            <a:spLocks noChangeShapeType="1"/>
          </p:cNvSpPr>
          <p:nvPr/>
        </p:nvSpPr>
        <p:spPr bwMode="auto">
          <a:xfrm flipV="1">
            <a:off x="7416800" y="2771775"/>
            <a:ext cx="347663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03240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mtClean="0"/>
              <a:t>Private Addresses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bg-BG" smtClean="0"/>
          </a:p>
          <a:p>
            <a:endParaRPr lang="en-US" altLang="bg-BG" smtClean="0"/>
          </a:p>
          <a:p>
            <a:endParaRPr lang="en-US" altLang="bg-BG" smtClean="0"/>
          </a:p>
          <a:p>
            <a:endParaRPr lang="en-US" altLang="bg-BG" smtClean="0"/>
          </a:p>
          <a:p>
            <a:endParaRPr lang="en-US" altLang="bg-BG" smtClean="0"/>
          </a:p>
          <a:p>
            <a:endParaRPr lang="en-US" altLang="bg-BG" smtClean="0"/>
          </a:p>
          <a:p>
            <a:pPr>
              <a:buFontTx/>
              <a:buNone/>
            </a:pPr>
            <a:endParaRPr lang="en-US" altLang="bg-BG" smtClean="0"/>
          </a:p>
          <a:p>
            <a:endParaRPr lang="en-US" altLang="bg-BG" smtClean="0"/>
          </a:p>
          <a:p>
            <a:endParaRPr lang="en-US" altLang="bg-BG" smtClean="0"/>
          </a:p>
        </p:txBody>
      </p:sp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D9D440EA-0F15-4AA6-B258-5D67739B340F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2262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endParaRPr lang="bg-BG" altLang="bg-BG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74650" y="2041525"/>
          <a:ext cx="7904163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Visio" r:id="rId3" imgW="10768584" imgH="5251094" progId="Visio.Drawing.6">
                  <p:embed/>
                </p:oleObj>
              </mc:Choice>
              <mc:Fallback>
                <p:oleObj name="Visio" r:id="rId3" imgW="10768584" imgH="525109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2041525"/>
                        <a:ext cx="7904163" cy="333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2301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Large Scale NAT (LSN)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bg-BG" dirty="0"/>
              <a:t>Essentially, just a big NAPT44</a:t>
            </a:r>
          </a:p>
          <a:p>
            <a:pPr>
              <a:lnSpc>
                <a:spcPct val="90000"/>
              </a:lnSpc>
            </a:pPr>
            <a:r>
              <a:rPr lang="en-US" altLang="bg-BG" dirty="0"/>
              <a:t>Needs per-subscriber TCP/UDP port limits</a:t>
            </a:r>
          </a:p>
          <a:p>
            <a:pPr lvl="1">
              <a:lnSpc>
                <a:spcPct val="90000"/>
              </a:lnSpc>
            </a:pPr>
            <a:r>
              <a:rPr lang="en-US" altLang="bg-BG" dirty="0"/>
              <a:t>Prevent </a:t>
            </a:r>
            <a:r>
              <a:rPr lang="en-US" altLang="bg-BG" dirty="0" err="1"/>
              <a:t>DoS</a:t>
            </a:r>
            <a:endParaRPr lang="en-US" altLang="bg-BG" dirty="0"/>
          </a:p>
          <a:p>
            <a:pPr lvl="1">
              <a:lnSpc>
                <a:spcPct val="90000"/>
              </a:lnSpc>
            </a:pPr>
            <a:r>
              <a:rPr lang="en-US" altLang="bg-BG" dirty="0"/>
              <a:t>If too low, can interfere with applications</a:t>
            </a:r>
          </a:p>
          <a:p>
            <a:pPr lvl="2">
              <a:lnSpc>
                <a:spcPct val="90000"/>
              </a:lnSpc>
            </a:pPr>
            <a:r>
              <a:rPr lang="en-US" altLang="bg-BG" dirty="0"/>
              <a:t>Classic example: Google maps</a:t>
            </a:r>
          </a:p>
          <a:p>
            <a:pPr>
              <a:lnSpc>
                <a:spcPct val="90000"/>
              </a:lnSpc>
            </a:pPr>
            <a:r>
              <a:rPr lang="en-US" altLang="bg-BG" dirty="0"/>
              <a:t>How to number network between subscriber and LSN?</a:t>
            </a:r>
          </a:p>
          <a:p>
            <a:pPr lvl="1">
              <a:lnSpc>
                <a:spcPct val="90000"/>
              </a:lnSpc>
            </a:pPr>
            <a:r>
              <a:rPr lang="en-US" altLang="bg-BG" dirty="0"/>
              <a:t>RFC1918 conflicts with user’s space, breaks some NATs</a:t>
            </a:r>
          </a:p>
          <a:p>
            <a:pPr lvl="1">
              <a:lnSpc>
                <a:spcPct val="90000"/>
              </a:lnSpc>
            </a:pPr>
            <a:r>
              <a:rPr lang="en-US" altLang="bg-BG" dirty="0"/>
              <a:t>Using routable IPv4 addresses is … wasteful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1ED9-D94F-45D9-991F-4B30EB3730E4}" type="slidenum">
              <a:rPr lang="en-US" altLang="bg-BG"/>
              <a:pPr/>
              <a:t>40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27790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LSN and ALG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altLang="bg-BG"/>
              <a:t>Operationally complex in a LSN</a:t>
            </a:r>
          </a:p>
          <a:p>
            <a:pPr lvl="2"/>
            <a:r>
              <a:rPr lang="en-US" altLang="bg-BG"/>
              <a:t>Application X works but Application Y breaks.  Upgrade ALG??</a:t>
            </a:r>
          </a:p>
          <a:p>
            <a:pPr lvl="2"/>
            <a:r>
              <a:rPr lang="en-US" altLang="bg-BG"/>
              <a:t>How long is vendor turn-around for patches?</a:t>
            </a:r>
          </a:p>
          <a:p>
            <a:r>
              <a:rPr lang="en-US" altLang="bg-BG"/>
              <a:t>Interfering with competitor’s over-the-top application (e.g., SIP, streaming video)</a:t>
            </a:r>
          </a:p>
          <a:p>
            <a:pPr>
              <a:buFontTx/>
              <a:buNone/>
            </a:pPr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8448-7386-4AC0-B795-EE43D4CDA076}" type="slidenum">
              <a:rPr lang="en-US" altLang="bg-BG"/>
              <a:pPr/>
              <a:t>41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81991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IPv4 Address Sharing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bg-BG" sz="2800"/>
              <a:t>Problem most noticed with LSN</a:t>
            </a:r>
          </a:p>
          <a:p>
            <a:pPr>
              <a:lnSpc>
                <a:spcPct val="90000"/>
              </a:lnSpc>
            </a:pPr>
            <a:r>
              <a:rPr lang="en-US" altLang="bg-BG" sz="2800"/>
              <a:t>Reputation and abuse reporting are based on IPv4 address</a:t>
            </a:r>
          </a:p>
          <a:p>
            <a:pPr lvl="1">
              <a:lnSpc>
                <a:spcPct val="90000"/>
              </a:lnSpc>
            </a:pPr>
            <a:r>
              <a:rPr lang="en-US" altLang="bg-BG" sz="2400"/>
              <a:t>Shared IP address = shared suffering</a:t>
            </a:r>
          </a:p>
          <a:p>
            <a:pPr lvl="1">
              <a:lnSpc>
                <a:spcPct val="90000"/>
              </a:lnSpc>
            </a:pPr>
            <a:r>
              <a:rPr lang="en-US" altLang="bg-BG" sz="2400"/>
              <a:t>Law Enforcement</a:t>
            </a:r>
          </a:p>
          <a:p>
            <a:pPr lvl="1">
              <a:lnSpc>
                <a:spcPct val="90000"/>
              </a:lnSpc>
            </a:pPr>
            <a:r>
              <a:rPr lang="en-US" altLang="bg-BG" sz="2400"/>
              <a:t>“Which subscriber posted on www.example.com at 8:23pm?”</a:t>
            </a:r>
          </a:p>
          <a:p>
            <a:pPr lvl="1">
              <a:lnSpc>
                <a:spcPct val="90000"/>
              </a:lnSpc>
            </a:pPr>
            <a:r>
              <a:rPr lang="en-US" altLang="bg-BG" sz="2400"/>
              <a:t>Requires LSN log source port numbers</a:t>
            </a:r>
          </a:p>
          <a:p>
            <a:pPr lvl="1">
              <a:lnSpc>
                <a:spcPct val="90000"/>
              </a:lnSpc>
            </a:pPr>
            <a:r>
              <a:rPr lang="en-US" altLang="bg-BG" sz="2400"/>
              <a:t>Requires web servers log source port numbers</a:t>
            </a:r>
          </a:p>
          <a:p>
            <a:pPr>
              <a:lnSpc>
                <a:spcPct val="90000"/>
              </a:lnSpc>
            </a:pPr>
            <a:r>
              <a:rPr lang="en-US" altLang="bg-BG" sz="2800"/>
              <a:t>Everybody can’t get port 80</a:t>
            </a:r>
          </a:p>
          <a:p>
            <a:pPr>
              <a:lnSpc>
                <a:spcPct val="90000"/>
              </a:lnSpc>
            </a:pPr>
            <a:r>
              <a:rPr lang="en-US" altLang="bg-BG" sz="2800"/>
              <a:t>Geo-location breaks</a:t>
            </a:r>
          </a:p>
          <a:p>
            <a:pPr>
              <a:lnSpc>
                <a:spcPct val="90000"/>
              </a:lnSpc>
            </a:pPr>
            <a:endParaRPr lang="en-US" altLang="bg-BG" sz="2800"/>
          </a:p>
          <a:p>
            <a:pPr>
              <a:lnSpc>
                <a:spcPct val="90000"/>
              </a:lnSpc>
            </a:pPr>
            <a:endParaRPr lang="en-US" altLang="bg-BG" sz="2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E958-EE8D-46F1-98F2-F98D1A7A56AF}" type="slidenum">
              <a:rPr lang="en-US" altLang="bg-BG"/>
              <a:pPr/>
              <a:t>42</a:t>
            </a:fld>
            <a:endParaRPr lang="en-US" altLang="bg-BG"/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304800" y="6491288"/>
            <a:ext cx="457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/>
              <a:t>draft-ford-shared-addressing-issues</a:t>
            </a:r>
          </a:p>
        </p:txBody>
      </p:sp>
    </p:spTree>
    <p:extLst>
      <p:ext uri="{BB962C8B-B14F-4D97-AF65-F5344CB8AC3E}">
        <p14:creationId xmlns:p14="http://schemas.microsoft.com/office/powerpoint/2010/main" val="1940309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The Ideal IPv6/IPv4 Translation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117C2-49B0-4704-98C0-9C1EDA6AA358}" type="slidenum">
              <a:rPr lang="en-US" altLang="bg-BG"/>
              <a:pPr/>
              <a:t>43</a:t>
            </a:fld>
            <a:endParaRPr lang="en-US" altLang="bg-BG"/>
          </a:p>
        </p:txBody>
      </p:sp>
      <p:pic>
        <p:nvPicPr>
          <p:cNvPr id="59397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19400"/>
            <a:ext cx="2057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7086600" y="2936875"/>
            <a:ext cx="167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 sz="3200"/>
              <a:t>IPv4 Internet</a:t>
            </a:r>
          </a:p>
        </p:txBody>
      </p:sp>
      <p:pic>
        <p:nvPicPr>
          <p:cNvPr id="59399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2057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28600" y="2936875"/>
            <a:ext cx="167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 sz="3200"/>
              <a:t>IPv6 Internet</a:t>
            </a:r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2057400" y="3581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pic>
        <p:nvPicPr>
          <p:cNvPr id="59396" name="Picture 4" descr="wrt54g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75285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2286000" y="61722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bg-BG" altLang="bg-BG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 flipV="1">
            <a:off x="2971800" y="5410200"/>
            <a:ext cx="3048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 flipV="1">
            <a:off x="2971800" y="5715000"/>
            <a:ext cx="3048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14861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Translation versus Tunneling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bg-BG"/>
              <a:t>If you have a choice, tunnel</a:t>
            </a:r>
          </a:p>
          <a:p>
            <a:pPr lvl="1"/>
            <a:r>
              <a:rPr lang="en-US" altLang="bg-BG"/>
              <a:t>6rd (IPv6 over IPv4)</a:t>
            </a:r>
          </a:p>
          <a:p>
            <a:pPr lvl="1"/>
            <a:r>
              <a:rPr lang="en-US" altLang="bg-BG"/>
              <a:t>Dual-Stack Lite (IPv4 over IPv6)</a:t>
            </a:r>
          </a:p>
          <a:p>
            <a:r>
              <a:rPr lang="en-US" altLang="bg-BG"/>
              <a:t>Translate only when crossing between address families</a:t>
            </a:r>
          </a:p>
          <a:p>
            <a:pPr lvl="1"/>
            <a:r>
              <a:rPr lang="en-US" altLang="bg-BG"/>
              <a:t>IPv4-only host to IPv6-only host</a:t>
            </a:r>
          </a:p>
          <a:p>
            <a:pPr lvl="1"/>
            <a:r>
              <a:rPr lang="en-US" altLang="bg-BG"/>
              <a:t>IPv6-only host to IPv4-only host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F53F3-7AF9-46EB-9D84-7825D07F53C6}" type="slidenum">
              <a:rPr lang="en-US" altLang="bg-BG"/>
              <a:pPr/>
              <a:t>44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73544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Then, Why Translate?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bg-BG" dirty="0" smtClean="0"/>
              <a:t>Exhaust </a:t>
            </a:r>
            <a:r>
              <a:rPr lang="en-US" altLang="bg-BG" dirty="0"/>
              <a:t>IPv4 addresses in 2011-2012</a:t>
            </a:r>
          </a:p>
          <a:p>
            <a:r>
              <a:rPr lang="en-US" altLang="bg-BG" dirty="0"/>
              <a:t>Need to access IPv4-only content from IPv6-only clients</a:t>
            </a:r>
          </a:p>
          <a:p>
            <a:r>
              <a:rPr lang="en-US" altLang="bg-BG" dirty="0"/>
              <a:t>Long tail of IPv4-only content</a:t>
            </a:r>
          </a:p>
          <a:p>
            <a:pPr lvl="1"/>
            <a:r>
              <a:rPr lang="en-US" altLang="bg-BG" dirty="0"/>
              <a:t>Children’s soccer practice schedule</a:t>
            </a:r>
          </a:p>
          <a:p>
            <a:pPr lvl="1"/>
            <a:endParaRPr lang="en-US" altLang="bg-BG" dirty="0"/>
          </a:p>
          <a:p>
            <a:r>
              <a:rPr lang="en-US" altLang="bg-BG" dirty="0"/>
              <a:t>Longer term: need to access IPv6-only servers from IPv4-only clients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D0ED-D864-4E4C-BC94-80698C55A529}" type="slidenum">
              <a:rPr lang="en-US" altLang="bg-BG"/>
              <a:pPr/>
              <a:t>45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872210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NAT-PT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bg-BG" sz="2800"/>
              <a:t>NAT-PT combined all scenarios</a:t>
            </a:r>
          </a:p>
          <a:p>
            <a:pPr lvl="1">
              <a:lnSpc>
                <a:spcPct val="80000"/>
              </a:lnSpc>
            </a:pPr>
            <a:r>
              <a:rPr lang="en-US" altLang="bg-BG" sz="2400"/>
              <a:t>IPv4 to IPv6 is problematic; IPv6 space is bigger</a:t>
            </a:r>
          </a:p>
          <a:p>
            <a:pPr lvl="1">
              <a:lnSpc>
                <a:spcPct val="80000"/>
              </a:lnSpc>
            </a:pPr>
            <a:r>
              <a:rPr lang="en-US" altLang="bg-BG" sz="2400"/>
              <a:t>Broke DNSSEC</a:t>
            </a:r>
          </a:p>
          <a:p>
            <a:pPr>
              <a:lnSpc>
                <a:spcPct val="80000"/>
              </a:lnSpc>
            </a:pPr>
            <a:r>
              <a:rPr lang="en-US" altLang="bg-BG" sz="2800"/>
              <a:t>RFC4966 said IPv6/IPv4 translation causes other side effects</a:t>
            </a:r>
          </a:p>
          <a:p>
            <a:pPr lvl="1">
              <a:lnSpc>
                <a:spcPct val="80000"/>
              </a:lnSpc>
            </a:pPr>
            <a:r>
              <a:rPr lang="en-US" altLang="bg-BG" sz="2400"/>
              <a:t>And some are not solvable</a:t>
            </a:r>
          </a:p>
          <a:p>
            <a:pPr lvl="1">
              <a:lnSpc>
                <a:spcPct val="80000"/>
              </a:lnSpc>
            </a:pPr>
            <a:endParaRPr lang="en-US" altLang="bg-BG" sz="2400"/>
          </a:p>
          <a:p>
            <a:pPr>
              <a:lnSpc>
                <a:spcPct val="80000"/>
              </a:lnSpc>
            </a:pPr>
            <a:r>
              <a:rPr lang="en-US" altLang="bg-BG" sz="2800"/>
              <a:t>But:</a:t>
            </a:r>
          </a:p>
          <a:p>
            <a:pPr>
              <a:lnSpc>
                <a:spcPct val="80000"/>
              </a:lnSpc>
            </a:pPr>
            <a:r>
              <a:rPr lang="en-US" altLang="bg-BG" sz="2800"/>
              <a:t>IPv4 addresses running out</a:t>
            </a:r>
          </a:p>
          <a:p>
            <a:pPr>
              <a:lnSpc>
                <a:spcPct val="80000"/>
              </a:lnSpc>
            </a:pPr>
            <a:r>
              <a:rPr lang="en-US" altLang="bg-BG" sz="2800"/>
              <a:t>Effectively no IPv6 Internet access and no IPv6 content anywhere in the world</a:t>
            </a:r>
          </a:p>
          <a:p>
            <a:pPr>
              <a:lnSpc>
                <a:spcPct val="80000"/>
              </a:lnSpc>
            </a:pPr>
            <a:r>
              <a:rPr lang="en-US" altLang="bg-BG" sz="2800"/>
              <a:t>We can’t tunnel everywhere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6ED85-C9B9-46D8-8147-8D7801B9043B}" type="slidenum">
              <a:rPr lang="en-US" altLang="bg-BG"/>
              <a:pPr/>
              <a:t>46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823251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Translation Evolution S-Curve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9B54-7812-41F9-83DA-98E90EC39C82}" type="slidenum">
              <a:rPr lang="en-US" altLang="bg-BG"/>
              <a:pPr/>
              <a:t>47</a:t>
            </a:fld>
            <a:endParaRPr lang="en-US" altLang="bg-BG"/>
          </a:p>
        </p:txBody>
      </p:sp>
      <p:sp>
        <p:nvSpPr>
          <p:cNvPr id="73732" name="Freeform 4"/>
          <p:cNvSpPr>
            <a:spLocks/>
          </p:cNvSpPr>
          <p:nvPr/>
        </p:nvSpPr>
        <p:spPr bwMode="auto">
          <a:xfrm>
            <a:off x="823913" y="2370138"/>
            <a:ext cx="8050212" cy="3700462"/>
          </a:xfrm>
          <a:custGeom>
            <a:avLst/>
            <a:gdLst>
              <a:gd name="T0" fmla="*/ 0 w 5071"/>
              <a:gd name="T1" fmla="*/ 2331 h 2331"/>
              <a:gd name="T2" fmla="*/ 718 w 5071"/>
              <a:gd name="T3" fmla="*/ 2256 h 2331"/>
              <a:gd name="T4" fmla="*/ 2843 w 5071"/>
              <a:gd name="T5" fmla="*/ 2020 h 2331"/>
              <a:gd name="T6" fmla="*/ 3532 w 5071"/>
              <a:gd name="T7" fmla="*/ 1614 h 2331"/>
              <a:gd name="T8" fmla="*/ 4504 w 5071"/>
              <a:gd name="T9" fmla="*/ 263 h 2331"/>
              <a:gd name="T10" fmla="*/ 5071 w 5071"/>
              <a:gd name="T11" fmla="*/ 37 h 2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71" h="2331">
                <a:moveTo>
                  <a:pt x="0" y="2331"/>
                </a:moveTo>
                <a:cubicBezTo>
                  <a:pt x="120" y="2319"/>
                  <a:pt x="244" y="2308"/>
                  <a:pt x="718" y="2256"/>
                </a:cubicBezTo>
                <a:cubicBezTo>
                  <a:pt x="1192" y="2204"/>
                  <a:pt x="2374" y="2127"/>
                  <a:pt x="2843" y="2020"/>
                </a:cubicBezTo>
                <a:cubicBezTo>
                  <a:pt x="3312" y="1913"/>
                  <a:pt x="3255" y="1907"/>
                  <a:pt x="3532" y="1614"/>
                </a:cubicBezTo>
                <a:cubicBezTo>
                  <a:pt x="3809" y="1321"/>
                  <a:pt x="4248" y="526"/>
                  <a:pt x="4504" y="263"/>
                </a:cubicBezTo>
                <a:cubicBezTo>
                  <a:pt x="4760" y="0"/>
                  <a:pt x="4953" y="84"/>
                  <a:pt x="5071" y="37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962400" y="5715000"/>
            <a:ext cx="4381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sz="2400">
                <a:solidFill>
                  <a:srgbClr val="669900"/>
                </a:solidFill>
              </a:rPr>
              <a:t>Dominant Scenario:</a:t>
            </a:r>
            <a:br>
              <a:rPr lang="en-US" altLang="bg-BG" sz="2400">
                <a:solidFill>
                  <a:srgbClr val="669900"/>
                </a:solidFill>
              </a:rPr>
            </a:br>
            <a:r>
              <a:rPr lang="en-US" altLang="bg-BG" sz="2400">
                <a:solidFill>
                  <a:srgbClr val="669900"/>
                </a:solidFill>
              </a:rPr>
              <a:t>IPv6 clients to IPv4 servers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514600" y="2133600"/>
            <a:ext cx="434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sz="2400"/>
              <a:t>Dominant Scenario:</a:t>
            </a:r>
            <a:br>
              <a:rPr lang="en-US" altLang="bg-BG" sz="2400"/>
            </a:br>
            <a:r>
              <a:rPr lang="en-US" altLang="bg-BG" sz="2400"/>
              <a:t>IPv4 clients to IPv6 servers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228600" y="60198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sz="3200">
                <a:solidFill>
                  <a:srgbClr val="009900"/>
                </a:solidFill>
              </a:rPr>
              <a:t>Mostly IPv4 content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4965700" y="1752600"/>
            <a:ext cx="4178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sz="3200">
                <a:solidFill>
                  <a:srgbClr val="009900"/>
                </a:solidFill>
              </a:rPr>
              <a:t>Mostly IPv6 content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762000" y="50292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/>
              <a:t>RIR IPv4 exhaustion</a:t>
            </a:r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2971800" y="5334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457200" y="64912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/>
              <a:t>2009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2895600" y="6491288"/>
            <a:ext cx="144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dirty="0"/>
              <a:t>2011-2012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7467600" y="649128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/>
              <a:t>20??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3505200" y="3886200"/>
            <a:ext cx="2438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/>
              <a:t>Content providers realize IPv6 avoids NAT64</a:t>
            </a:r>
          </a:p>
        </p:txBody>
      </p:sp>
      <p:sp>
        <p:nvSpPr>
          <p:cNvPr id="73745" name="Freeform 17"/>
          <p:cNvSpPr>
            <a:spLocks/>
          </p:cNvSpPr>
          <p:nvPr/>
        </p:nvSpPr>
        <p:spPr bwMode="auto">
          <a:xfrm>
            <a:off x="5486400" y="4572000"/>
            <a:ext cx="179388" cy="793750"/>
          </a:xfrm>
          <a:custGeom>
            <a:avLst/>
            <a:gdLst>
              <a:gd name="T0" fmla="*/ 0 w 113"/>
              <a:gd name="T1" fmla="*/ 0 h 500"/>
              <a:gd name="T2" fmla="*/ 113 w 113"/>
              <a:gd name="T3" fmla="*/ 500 h 5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3" h="500">
                <a:moveTo>
                  <a:pt x="0" y="0"/>
                </a:moveTo>
                <a:lnTo>
                  <a:pt x="113" y="50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152400" y="52578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/>
              <a:t>Google/Youtube</a:t>
            </a:r>
          </a:p>
        </p:txBody>
      </p:sp>
      <p:sp>
        <p:nvSpPr>
          <p:cNvPr id="73747" name="Line 19"/>
          <p:cNvSpPr>
            <a:spLocks noChangeShapeType="1"/>
          </p:cNvSpPr>
          <p:nvPr/>
        </p:nvSpPr>
        <p:spPr bwMode="auto">
          <a:xfrm flipH="1">
            <a:off x="1447800" y="56388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73748" name="Oval 20"/>
          <p:cNvSpPr>
            <a:spLocks noChangeArrowheads="1"/>
          </p:cNvSpPr>
          <p:nvPr/>
        </p:nvSpPr>
        <p:spPr bwMode="auto">
          <a:xfrm rot="1578232">
            <a:off x="6096000" y="3048000"/>
            <a:ext cx="1066800" cy="2743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6934200" y="4648200"/>
            <a:ext cx="1447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>
                <a:solidFill>
                  <a:srgbClr val="FF0000"/>
                </a:solidFill>
              </a:rPr>
              <a:t>“The (IPv4) Internet Is Full”</a:t>
            </a:r>
          </a:p>
        </p:txBody>
      </p:sp>
    </p:spTree>
    <p:extLst>
      <p:ext uri="{BB962C8B-B14F-4D97-AF65-F5344CB8AC3E}">
        <p14:creationId xmlns:p14="http://schemas.microsoft.com/office/powerpoint/2010/main" val="3897977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z="4000"/>
              <a:t>IPv6/IPv4 Translation: some detail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sz="2800" dirty="0">
                <a:ea typeface="宋体" charset="-122"/>
              </a:rPr>
              <a:t>Connecting an IPv6 network to the IPv4 Internet</a:t>
            </a:r>
          </a:p>
          <a:p>
            <a:pPr lvl="1"/>
            <a:r>
              <a:rPr lang="en-US" altLang="zh-CN" sz="2400" dirty="0">
                <a:ea typeface="宋体" charset="-122"/>
              </a:rPr>
              <a:t>You built an IPv6-only network, and want to access servers on the IPv4 Internet</a:t>
            </a:r>
          </a:p>
          <a:p>
            <a:r>
              <a:rPr lang="en-US" altLang="zh-CN" sz="2800" dirty="0">
                <a:ea typeface="宋体" charset="-122"/>
              </a:rPr>
              <a:t>Connecting the IPv6 Internet to an IPv4 network</a:t>
            </a:r>
          </a:p>
          <a:p>
            <a:pPr lvl="1"/>
            <a:r>
              <a:rPr lang="en-US" altLang="zh-CN" sz="2400" dirty="0">
                <a:ea typeface="宋体" charset="-122"/>
              </a:rPr>
              <a:t>You have IPv4 servers, and want them available to the IPv6 Internet</a:t>
            </a:r>
          </a:p>
          <a:p>
            <a:r>
              <a:rPr lang="en-US" altLang="zh-CN" sz="2800" dirty="0">
                <a:ea typeface="宋体" charset="-122"/>
              </a:rPr>
              <a:t>Connecting the IPv4 Internet to an IPv6 network</a:t>
            </a:r>
          </a:p>
          <a:p>
            <a:pPr lvl="1"/>
            <a:r>
              <a:rPr lang="en-US" altLang="zh-CN" sz="2400" dirty="0">
                <a:ea typeface="宋体" charset="-122"/>
              </a:rPr>
              <a:t>You built an IPv6-only network, and want its servers available to the IPv4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D86D7-D1A6-4162-8DFB-E3D092B51902}" type="slidenum">
              <a:rPr lang="en-US" altLang="bg-BG"/>
              <a:pPr/>
              <a:t>48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0261906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>
                <a:ea typeface="宋体" charset="-122"/>
              </a:rPr>
              <a:t>Connecting an IPv6 network</a:t>
            </a:r>
            <a:br>
              <a:rPr lang="en-US" altLang="zh-CN" sz="4000">
                <a:ea typeface="宋体" charset="-122"/>
              </a:rPr>
            </a:br>
            <a:r>
              <a:rPr lang="en-US" altLang="zh-CN" sz="4000">
                <a:ea typeface="宋体" charset="-122"/>
              </a:rPr>
              <a:t>to the IPv4 Internet</a:t>
            </a:r>
            <a:endParaRPr lang="en-US" altLang="bg-BG" sz="400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083E-048D-4022-8ED9-39CAF071C1CF}" type="slidenum">
              <a:rPr lang="en-US" altLang="bg-BG"/>
              <a:pPr/>
              <a:t>49</a:t>
            </a:fld>
            <a:endParaRPr lang="en-US" altLang="bg-BG"/>
          </a:p>
        </p:txBody>
      </p:sp>
      <p:pic>
        <p:nvPicPr>
          <p:cNvPr id="6144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609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9779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3962400" y="3505200"/>
            <a:ext cx="1905000" cy="137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 sz="2400"/>
              <a:t>IPv6/IPv4 Translator</a:t>
            </a:r>
          </a:p>
          <a:p>
            <a:pPr algn="ctr">
              <a:spcBef>
                <a:spcPct val="50000"/>
              </a:spcBef>
            </a:pPr>
            <a:r>
              <a:rPr lang="en-US" altLang="bg-BG" sz="2400"/>
              <a:t>(“NAT64”)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457200" y="4510088"/>
            <a:ext cx="312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sz="2800" b="1"/>
              <a:t>IPv6-only clients</a:t>
            </a:r>
          </a:p>
        </p:txBody>
      </p:sp>
      <p:pic>
        <p:nvPicPr>
          <p:cNvPr id="61452" name="Picture 1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54450"/>
            <a:ext cx="13716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453" name="AutoShape 13"/>
          <p:cNvCxnSpPr>
            <a:cxnSpLocks noChangeShapeType="1"/>
            <a:stCxn id="61448" idx="3"/>
            <a:endCxn id="61452" idx="1"/>
          </p:cNvCxnSpPr>
          <p:nvPr/>
        </p:nvCxnSpPr>
        <p:spPr bwMode="auto">
          <a:xfrm>
            <a:off x="5867400" y="4195763"/>
            <a:ext cx="1066800" cy="158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455" name="Picture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9779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6" name="Picture 1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9779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6858000" y="393065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 b="1"/>
              <a:t>IPv4</a:t>
            </a:r>
            <a:br>
              <a:rPr lang="en-US" altLang="bg-BG" b="1"/>
            </a:br>
            <a:r>
              <a:rPr lang="en-US" altLang="bg-BG" b="1"/>
              <a:t>Internet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3962400" y="2971800"/>
            <a:ext cx="1905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 sz="2400"/>
              <a:t>DNS64</a:t>
            </a:r>
          </a:p>
        </p:txBody>
      </p:sp>
      <p:pic>
        <p:nvPicPr>
          <p:cNvPr id="61464" name="Picture 2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41550"/>
            <a:ext cx="13716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7010400" y="22860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 b="1"/>
              <a:t>IPv6</a:t>
            </a:r>
            <a:br>
              <a:rPr lang="en-US" altLang="bg-BG" b="1"/>
            </a:br>
            <a:r>
              <a:rPr lang="en-US" altLang="bg-BG" b="1"/>
              <a:t>Internet</a:t>
            </a:r>
          </a:p>
        </p:txBody>
      </p:sp>
      <p:sp>
        <p:nvSpPr>
          <p:cNvPr id="61468" name="Line 28"/>
          <p:cNvSpPr>
            <a:spLocks noChangeShapeType="1"/>
          </p:cNvSpPr>
          <p:nvPr/>
        </p:nvSpPr>
        <p:spPr bwMode="auto">
          <a:xfrm>
            <a:off x="3810000" y="2590800"/>
            <a:ext cx="320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61469" name="Line 29"/>
          <p:cNvSpPr>
            <a:spLocks noChangeShapeType="1"/>
          </p:cNvSpPr>
          <p:nvPr/>
        </p:nvSpPr>
        <p:spPr bwMode="auto">
          <a:xfrm>
            <a:off x="2514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cxnSp>
        <p:nvCxnSpPr>
          <p:cNvPr id="61470" name="AutoShape 30"/>
          <p:cNvCxnSpPr>
            <a:cxnSpLocks noChangeShapeType="1"/>
            <a:stCxn id="61461" idx="3"/>
            <a:endCxn id="61452" idx="0"/>
          </p:cNvCxnSpPr>
          <p:nvPr/>
        </p:nvCxnSpPr>
        <p:spPr bwMode="auto">
          <a:xfrm>
            <a:off x="5867400" y="3205163"/>
            <a:ext cx="1752600" cy="6492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471" name="AutoShape 31"/>
          <p:cNvCxnSpPr>
            <a:cxnSpLocks noChangeShapeType="1"/>
            <a:stCxn id="61461" idx="3"/>
            <a:endCxn id="61465" idx="2"/>
          </p:cNvCxnSpPr>
          <p:nvPr/>
        </p:nvCxnSpPr>
        <p:spPr bwMode="auto">
          <a:xfrm flipV="1">
            <a:off x="5867400" y="2927350"/>
            <a:ext cx="1943100" cy="277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72" name="Line 32"/>
          <p:cNvSpPr>
            <a:spLocks noChangeShapeType="1"/>
          </p:cNvSpPr>
          <p:nvPr/>
        </p:nvSpPr>
        <p:spPr bwMode="auto">
          <a:xfrm>
            <a:off x="6477000" y="1905000"/>
            <a:ext cx="0" cy="4495800"/>
          </a:xfrm>
          <a:prstGeom prst="line">
            <a:avLst/>
          </a:prstGeom>
          <a:noFill/>
          <a:ln w="762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61473" name="Text Box 33"/>
          <p:cNvSpPr txBox="1">
            <a:spLocks noChangeArrowheads="1"/>
          </p:cNvSpPr>
          <p:nvPr/>
        </p:nvSpPr>
        <p:spPr bwMode="auto">
          <a:xfrm>
            <a:off x="1219200" y="5897563"/>
            <a:ext cx="3581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sz="3200"/>
              <a:t>An IPv6 network</a:t>
            </a:r>
          </a:p>
        </p:txBody>
      </p:sp>
      <p:sp>
        <p:nvSpPr>
          <p:cNvPr id="61474" name="Text Box 34"/>
          <p:cNvSpPr txBox="1">
            <a:spLocks noChangeArrowheads="1"/>
          </p:cNvSpPr>
          <p:nvPr/>
        </p:nvSpPr>
        <p:spPr bwMode="auto">
          <a:xfrm>
            <a:off x="6934200" y="58674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sz="3200"/>
              <a:t>Internet</a:t>
            </a:r>
          </a:p>
        </p:txBody>
      </p:sp>
      <p:sp>
        <p:nvSpPr>
          <p:cNvPr id="61475" name="Line 35"/>
          <p:cNvSpPr>
            <a:spLocks noChangeShapeType="1"/>
          </p:cNvSpPr>
          <p:nvPr/>
        </p:nvSpPr>
        <p:spPr bwMode="auto">
          <a:xfrm flipV="1">
            <a:off x="4800600" y="1752600"/>
            <a:ext cx="3048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45249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NAT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bg-BG"/>
              <a:t>First described in 1991</a:t>
            </a:r>
          </a:p>
          <a:p>
            <a:r>
              <a:rPr lang="en-US" altLang="bg-BG"/>
              <a:t>1:1 translation</a:t>
            </a:r>
          </a:p>
          <a:p>
            <a:pPr lvl="1"/>
            <a:r>
              <a:rPr lang="en-US" altLang="bg-BG"/>
              <a:t>Does not conserve IPv4 addresses</a:t>
            </a:r>
          </a:p>
          <a:p>
            <a:r>
              <a:rPr lang="en-US" altLang="bg-BG"/>
              <a:t>Per-flow stateless</a:t>
            </a:r>
          </a:p>
          <a:p>
            <a:r>
              <a:rPr lang="en-US" altLang="bg-BG"/>
              <a:t>Today’s primary use is inside of enterprise networks</a:t>
            </a:r>
          </a:p>
          <a:p>
            <a:pPr lvl="1"/>
            <a:r>
              <a:rPr lang="en-US" altLang="bg-BG"/>
              <a:t>Connect overlapping RFC1918 address space</a:t>
            </a:r>
          </a:p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458A-CA9B-43F1-9B73-E3D959B9AFA2}" type="slidenum">
              <a:rPr lang="en-US" altLang="bg-BG"/>
              <a:pPr/>
              <a:t>5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85399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DNS64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bg-BG"/>
              <a:t>Synthesizes AAAA records when not present</a:t>
            </a:r>
          </a:p>
          <a:p>
            <a:pPr lvl="1"/>
            <a:r>
              <a:rPr lang="en-US" altLang="bg-BG"/>
              <a:t>With IPv6 prefix of NAT64 translator</a:t>
            </a:r>
          </a:p>
          <a:p>
            <a:endParaRPr lang="en-US" altLang="bg-BG"/>
          </a:p>
          <a:p>
            <a:r>
              <a:rPr lang="en-US" altLang="bg-BG"/>
              <a:t>Works for applications that do DNS queries</a:t>
            </a:r>
          </a:p>
          <a:p>
            <a:r>
              <a:rPr lang="en-US" altLang="bg-BG"/>
              <a:t>Breaks for applications that don’t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A0BBE-D1B0-438F-A6EB-D3963153DCC7}" type="slidenum">
              <a:rPr lang="en-US" altLang="bg-BG"/>
              <a:pPr/>
              <a:t>50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350642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IPv6/IPv4 Translation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sz="half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n-US" altLang="bg-BG" b="1" u="sng"/>
              <a:t>Stateless</a:t>
            </a:r>
          </a:p>
          <a:p>
            <a:r>
              <a:rPr lang="en-US" altLang="bg-BG"/>
              <a:t>1:1 translation</a:t>
            </a:r>
          </a:p>
          <a:p>
            <a:r>
              <a:rPr lang="en-US" altLang="bg-BG"/>
              <a:t>“NAT”</a:t>
            </a:r>
          </a:p>
          <a:p>
            <a:r>
              <a:rPr lang="en-US" altLang="bg-BG"/>
              <a:t>Any protocol</a:t>
            </a:r>
          </a:p>
          <a:p>
            <a:r>
              <a:rPr lang="en-US" altLang="bg-BG"/>
              <a:t>No IPv4 address savings</a:t>
            </a:r>
          </a:p>
          <a:p>
            <a:pPr lvl="1"/>
            <a:r>
              <a:rPr lang="en-US" altLang="bg-BG"/>
              <a:t>Just like dual-stack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sz="half" idx="2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en-US" altLang="bg-BG" b="1" u="sng"/>
              <a:t>Stateful</a:t>
            </a:r>
          </a:p>
          <a:p>
            <a:r>
              <a:rPr lang="en-US" altLang="bg-BG"/>
              <a:t>1:N translation</a:t>
            </a:r>
          </a:p>
          <a:p>
            <a:r>
              <a:rPr lang="en-US" altLang="bg-BG"/>
              <a:t>“NAPT”</a:t>
            </a:r>
          </a:p>
          <a:p>
            <a:r>
              <a:rPr lang="en-US" altLang="bg-BG"/>
              <a:t>TCP, UDP, ICMP</a:t>
            </a:r>
          </a:p>
          <a:p>
            <a:r>
              <a:rPr lang="en-US" altLang="bg-BG"/>
              <a:t>Saves IPv4 addresses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46E35-E532-4BD6-BE2B-7328DAEFF2EF}" type="slidenum">
              <a:rPr lang="en-US" altLang="bg-BG"/>
              <a:pPr/>
              <a:t>51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75531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IPv6/IPv4 translation issues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bg-BG"/>
              <a:t>IPv4 address literals</a:t>
            </a:r>
          </a:p>
          <a:p>
            <a:pPr lvl="1">
              <a:lnSpc>
                <a:spcPct val="90000"/>
              </a:lnSpc>
            </a:pPr>
            <a:r>
              <a:rPr lang="en-US" altLang="bg-BG"/>
              <a:t>http://1.2.3.4</a:t>
            </a:r>
          </a:p>
          <a:p>
            <a:pPr lvl="1">
              <a:lnSpc>
                <a:spcPct val="90000"/>
              </a:lnSpc>
            </a:pPr>
            <a:r>
              <a:rPr lang="en-US" altLang="bg-BG"/>
              <a:t>SIP, RTSP, SAP</a:t>
            </a:r>
          </a:p>
          <a:p>
            <a:pPr>
              <a:lnSpc>
                <a:spcPct val="90000"/>
              </a:lnSpc>
            </a:pPr>
            <a:r>
              <a:rPr lang="en-US" altLang="bg-BG"/>
              <a:t>IP Family sensitive protocols</a:t>
            </a:r>
          </a:p>
          <a:p>
            <a:pPr lvl="1">
              <a:lnSpc>
                <a:spcPct val="90000"/>
              </a:lnSpc>
            </a:pPr>
            <a:r>
              <a:rPr lang="en-US" altLang="bg-BG"/>
              <a:t>FTP (EPSV, PASV)</a:t>
            </a:r>
          </a:p>
          <a:p>
            <a:pPr lvl="1">
              <a:lnSpc>
                <a:spcPct val="90000"/>
              </a:lnSpc>
            </a:pPr>
            <a:endParaRPr lang="en-US" altLang="bg-BG"/>
          </a:p>
          <a:p>
            <a:pPr>
              <a:lnSpc>
                <a:spcPct val="90000"/>
              </a:lnSpc>
            </a:pPr>
            <a:r>
              <a:rPr lang="en-US" altLang="bg-BG"/>
              <a:t>How to resolve?  </a:t>
            </a:r>
          </a:p>
          <a:p>
            <a:pPr lvl="1">
              <a:lnSpc>
                <a:spcPct val="90000"/>
              </a:lnSpc>
            </a:pPr>
            <a:r>
              <a:rPr lang="en-US" altLang="bg-BG"/>
              <a:t>Application proxies, make application smarter, ALG (FTP64)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137C5-7D4C-4879-BD52-832EBBE34CC4}" type="slidenum">
              <a:rPr lang="en-US" altLang="bg-BG"/>
              <a:pPr/>
              <a:t>52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09100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>
                <a:ea typeface="宋体" charset="-122"/>
              </a:rPr>
              <a:t>Connecting the IPv6 Internet to an IPv4 network</a:t>
            </a:r>
            <a:endParaRPr lang="en-US" altLang="bg-BG" sz="400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327C-210D-439A-B8A4-2C4BD11FE4D6}" type="slidenum">
              <a:rPr lang="en-US" altLang="bg-BG"/>
              <a:pPr/>
              <a:t>53</a:t>
            </a:fld>
            <a:endParaRPr lang="en-US" altLang="bg-BG"/>
          </a:p>
        </p:txBody>
      </p:sp>
      <p:pic>
        <p:nvPicPr>
          <p:cNvPr id="686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609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9779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962400" y="3505200"/>
            <a:ext cx="19050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 sz="2400"/>
              <a:t>Stateful</a:t>
            </a:r>
            <a:br>
              <a:rPr lang="en-US" altLang="bg-BG" sz="2400"/>
            </a:br>
            <a:r>
              <a:rPr lang="en-US" altLang="bg-BG" sz="2400"/>
              <a:t>IPv6/IPv4 Translator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57200" y="4510088"/>
            <a:ext cx="297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sz="2800" b="1"/>
              <a:t>IPv4-only hosts</a:t>
            </a:r>
          </a:p>
        </p:txBody>
      </p:sp>
      <p:pic>
        <p:nvPicPr>
          <p:cNvPr id="68617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9779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8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9779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21" name="Picture 1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65550"/>
            <a:ext cx="13716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7010400" y="38100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 b="1"/>
              <a:t>IPv6</a:t>
            </a:r>
            <a:br>
              <a:rPr lang="en-US" altLang="bg-BG" b="1"/>
            </a:br>
            <a:r>
              <a:rPr lang="en-US" altLang="bg-BG" b="1"/>
              <a:t>Internet</a:t>
            </a:r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 flipV="1">
            <a:off x="5867400" y="4191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2514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6477000" y="1905000"/>
            <a:ext cx="0" cy="4495800"/>
          </a:xfrm>
          <a:prstGeom prst="line">
            <a:avLst/>
          </a:prstGeom>
          <a:noFill/>
          <a:ln w="762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1371600" y="5897563"/>
            <a:ext cx="342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sz="3200"/>
              <a:t>An IPv4 network</a:t>
            </a: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6934200" y="58674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sz="3200"/>
              <a:t>Internet</a:t>
            </a:r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 flipV="1">
            <a:off x="4800600" y="1752600"/>
            <a:ext cx="3048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3208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>
                <a:ea typeface="宋体" charset="-122"/>
              </a:rPr>
              <a:t>Connecting the IPv6 Internet to an IPv4 network</a:t>
            </a:r>
            <a:endParaRPr lang="en-US" altLang="bg-BG" sz="4000">
              <a:ea typeface="宋体" charset="-122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bg-BG" sz="2800"/>
              <a:t>Makes IPv4-only servers accessible on the IPv6 Internet</a:t>
            </a:r>
          </a:p>
          <a:p>
            <a:pPr>
              <a:lnSpc>
                <a:spcPct val="80000"/>
              </a:lnSpc>
            </a:pPr>
            <a:r>
              <a:rPr lang="en-US" altLang="bg-BG" sz="2800"/>
              <a:t>Requires stateful translation</a:t>
            </a:r>
          </a:p>
          <a:p>
            <a:pPr lvl="1">
              <a:lnSpc>
                <a:spcPct val="80000"/>
              </a:lnSpc>
            </a:pPr>
            <a:r>
              <a:rPr lang="en-US" altLang="bg-BG" sz="2400"/>
              <a:t>Because IPv6 Internet is bigger than IPv4</a:t>
            </a:r>
          </a:p>
          <a:p>
            <a:pPr lvl="1">
              <a:lnSpc>
                <a:spcPct val="80000"/>
              </a:lnSpc>
            </a:pPr>
            <a:r>
              <a:rPr lang="en-US" altLang="bg-BG" sz="2400"/>
              <a:t>(can’t represent every address in IPv4)</a:t>
            </a:r>
          </a:p>
          <a:p>
            <a:pPr>
              <a:lnSpc>
                <a:spcPct val="80000"/>
              </a:lnSpc>
            </a:pPr>
            <a:r>
              <a:rPr lang="en-US" altLang="bg-BG" sz="2800"/>
              <a:t>All connections come from translator’s IPv4 address</a:t>
            </a:r>
          </a:p>
          <a:p>
            <a:pPr lvl="1">
              <a:lnSpc>
                <a:spcPct val="80000"/>
              </a:lnSpc>
            </a:pPr>
            <a:r>
              <a:rPr lang="en-US" altLang="bg-BG" sz="2400"/>
              <a:t>Problem for abuse logging</a:t>
            </a:r>
          </a:p>
          <a:p>
            <a:pPr lvl="1">
              <a:lnSpc>
                <a:spcPct val="80000"/>
              </a:lnSpc>
            </a:pPr>
            <a:r>
              <a:rPr lang="en-US" altLang="bg-BG" sz="2400"/>
              <a:t>Lack of X-Forwarded-For: header</a:t>
            </a:r>
          </a:p>
          <a:p>
            <a:pPr>
              <a:lnSpc>
                <a:spcPct val="80000"/>
              </a:lnSpc>
            </a:pPr>
            <a:r>
              <a:rPr lang="en-US" altLang="bg-BG" sz="2800"/>
              <a:t>Maybe application proxy is superior?</a:t>
            </a:r>
          </a:p>
          <a:p>
            <a:pPr lvl="1">
              <a:lnSpc>
                <a:spcPct val="80000"/>
              </a:lnSpc>
            </a:pPr>
            <a:r>
              <a:rPr lang="en-US" altLang="bg-BG" sz="2400"/>
              <a:t>E.g., lighthttpd</a:t>
            </a:r>
          </a:p>
          <a:p>
            <a:pPr lvl="1">
              <a:lnSpc>
                <a:spcPct val="80000"/>
              </a:lnSpc>
            </a:pPr>
            <a:r>
              <a:rPr lang="en-US" altLang="bg-BG" sz="2400"/>
              <a:t>But has poor TLS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E57EE-5BF0-4843-8FEC-72AE6FA1CF8B}" type="slidenum">
              <a:rPr lang="en-US" altLang="bg-BG"/>
              <a:pPr/>
              <a:t>54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87943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bg-BG"/>
              <a:t>Later IPv6/IPv4 Scenarios</a:t>
            </a:r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bg-BG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8083DB-B7D0-4AE1-8C8B-21915D3A8CAE}" type="slidenum">
              <a:rPr lang="en-US" altLang="bg-BG"/>
              <a:pPr/>
              <a:t>55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72508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>
                <a:ea typeface="宋体" charset="-122"/>
              </a:rPr>
              <a:t>Connecting the IPv4 Internet to an IPv6 network</a:t>
            </a:r>
            <a:endParaRPr lang="en-US" altLang="bg-BG" sz="400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A0BF8-04F2-4CEA-914B-97E57C2F2633}" type="slidenum">
              <a:rPr lang="en-US" altLang="bg-BG"/>
              <a:pPr/>
              <a:t>56</a:t>
            </a:fld>
            <a:endParaRPr lang="en-US" altLang="bg-BG"/>
          </a:p>
        </p:txBody>
      </p:sp>
      <p:pic>
        <p:nvPicPr>
          <p:cNvPr id="6758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609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9779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962400" y="3505200"/>
            <a:ext cx="19050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 sz="2400"/>
              <a:t>Stateless</a:t>
            </a:r>
            <a:br>
              <a:rPr lang="en-US" altLang="bg-BG" sz="2400"/>
            </a:br>
            <a:r>
              <a:rPr lang="en-US" altLang="bg-BG" sz="2400"/>
              <a:t>IPv6/IPv4 Translator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57200" y="4510088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sz="2800" b="1"/>
              <a:t>IPv6-only servers</a:t>
            </a:r>
          </a:p>
        </p:txBody>
      </p:sp>
      <p:pic>
        <p:nvPicPr>
          <p:cNvPr id="67592" name="Picture 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54450"/>
            <a:ext cx="13716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7593" name="AutoShape 9"/>
          <p:cNvCxnSpPr>
            <a:cxnSpLocks noChangeShapeType="1"/>
            <a:stCxn id="67590" idx="3"/>
            <a:endCxn id="67592" idx="1"/>
          </p:cNvCxnSpPr>
          <p:nvPr/>
        </p:nvCxnSpPr>
        <p:spPr bwMode="auto">
          <a:xfrm>
            <a:off x="5867400" y="4103688"/>
            <a:ext cx="1066800" cy="1079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7594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9779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5" name="Picture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57600"/>
            <a:ext cx="9779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6858000" y="393065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 b="1"/>
              <a:t>IPv4</a:t>
            </a:r>
            <a:br>
              <a:rPr lang="en-US" altLang="bg-BG" b="1"/>
            </a:br>
            <a:r>
              <a:rPr lang="en-US" altLang="bg-BG" b="1"/>
              <a:t>Internet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3962400" y="2514600"/>
            <a:ext cx="19050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 sz="2400"/>
              <a:t>DNS46 or normal DNS</a:t>
            </a:r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2514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cxnSp>
        <p:nvCxnSpPr>
          <p:cNvPr id="67602" name="AutoShape 18"/>
          <p:cNvCxnSpPr>
            <a:cxnSpLocks noChangeShapeType="1"/>
            <a:stCxn id="67597" idx="3"/>
            <a:endCxn id="67592" idx="0"/>
          </p:cNvCxnSpPr>
          <p:nvPr/>
        </p:nvCxnSpPr>
        <p:spPr bwMode="auto">
          <a:xfrm>
            <a:off x="5867400" y="2930525"/>
            <a:ext cx="1752600" cy="9239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604" name="Line 20"/>
          <p:cNvSpPr>
            <a:spLocks noChangeShapeType="1"/>
          </p:cNvSpPr>
          <p:nvPr/>
        </p:nvSpPr>
        <p:spPr bwMode="auto">
          <a:xfrm>
            <a:off x="6477000" y="1905000"/>
            <a:ext cx="0" cy="4495800"/>
          </a:xfrm>
          <a:prstGeom prst="line">
            <a:avLst/>
          </a:prstGeom>
          <a:noFill/>
          <a:ln w="76200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1371600" y="5897563"/>
            <a:ext cx="342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sz="3200"/>
              <a:t>An IPv6 network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6934200" y="58674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 sz="3200"/>
              <a:t>Internet</a:t>
            </a:r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 flipV="1">
            <a:off x="4800600" y="1752600"/>
            <a:ext cx="3048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4524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>
                <a:ea typeface="宋体" charset="-122"/>
              </a:rPr>
              <a:t>Connecting the IPv4 Internet to an IPv6 network</a:t>
            </a:r>
            <a:endParaRPr lang="en-US" altLang="bg-BG" sz="400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bg-BG"/>
              <a:t>Stateless works well, one IPv4 address for each IPv6 server</a:t>
            </a:r>
          </a:p>
          <a:p>
            <a:pPr lvl="1"/>
            <a:r>
              <a:rPr lang="en-US" altLang="bg-BG"/>
              <a:t>Same IPv4 consumption as dual-stack</a:t>
            </a:r>
          </a:p>
          <a:p>
            <a:r>
              <a:rPr lang="en-US" altLang="bg-BG"/>
              <a:t>Just like with NAT64 case, don’t use IPv6 address literals</a:t>
            </a:r>
          </a:p>
          <a:p>
            <a:pPr lvl="1"/>
            <a:r>
              <a:rPr lang="en-US" altLang="bg-BG"/>
              <a:t>IPv4-only client can’t understand them!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49243-E7EC-4005-93AB-ABC5E124C7A0}" type="slidenum">
              <a:rPr lang="en-US" altLang="bg-BG"/>
              <a:pPr/>
              <a:t>57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323372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NAT66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bg-BG"/>
              <a:t>This is not NA</a:t>
            </a:r>
            <a:r>
              <a:rPr lang="en-US" altLang="bg-BG" b="1"/>
              <a:t>P</a:t>
            </a:r>
            <a:r>
              <a:rPr lang="en-US" altLang="bg-BG"/>
              <a:t>T66</a:t>
            </a:r>
          </a:p>
          <a:p>
            <a:r>
              <a:rPr lang="en-US" altLang="bg-BG"/>
              <a:t>NAT66 is 1:1 translation</a:t>
            </a:r>
          </a:p>
          <a:p>
            <a:pPr lvl="1"/>
            <a:r>
              <a:rPr lang="en-US" altLang="bg-BG"/>
              <a:t>“IPv6 prefix rewriting”</a:t>
            </a:r>
          </a:p>
          <a:p>
            <a:r>
              <a:rPr lang="en-US" altLang="bg-BG"/>
              <a:t>No per-flow state in the NAT66 device</a:t>
            </a:r>
          </a:p>
          <a:p>
            <a:r>
              <a:rPr lang="en-US" altLang="bg-BG"/>
              <a:t>No manipulation of TCP or UDP headers</a:t>
            </a:r>
          </a:p>
          <a:p>
            <a:endParaRPr lang="en-US" altLang="bg-BG"/>
          </a:p>
          <a:p>
            <a:r>
              <a:rPr lang="en-US" altLang="bg-BG"/>
              <a:t>“But, we don’t need NAT with IPv6”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3189-6539-4992-8438-E6B12430CDD3}" type="slidenum">
              <a:rPr lang="en-US" altLang="bg-BG"/>
              <a:pPr/>
              <a:t>58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54603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z="4000"/>
              <a:t>Multi-homed with Provider-Dependent (PD) addresses</a:t>
            </a:r>
          </a:p>
        </p:txBody>
      </p:sp>
      <p:pic>
        <p:nvPicPr>
          <p:cNvPr id="75791" name="Picture 15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4891088"/>
            <a:ext cx="1212850" cy="1166812"/>
          </a:xfrm>
          <a:noFill/>
          <a:ln/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26BF-7584-4D70-80DF-FE4AAE9684FF}" type="slidenum">
              <a:rPr lang="en-US" altLang="bg-BG"/>
              <a:pPr/>
              <a:t>59</a:t>
            </a:fld>
            <a:endParaRPr lang="en-US" altLang="bg-BG"/>
          </a:p>
        </p:txBody>
      </p:sp>
      <p:sp>
        <p:nvSpPr>
          <p:cNvPr id="75808" name="Rectangle 32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bg-BG" sz="2800"/>
              <a:t>Can’t get PI space</a:t>
            </a:r>
          </a:p>
          <a:p>
            <a:pPr>
              <a:lnSpc>
                <a:spcPct val="90000"/>
              </a:lnSpc>
            </a:pPr>
            <a:r>
              <a:rPr lang="en-US" altLang="bg-BG" sz="2800"/>
              <a:t>Don’t want Provider-Dependent space internally</a:t>
            </a:r>
          </a:p>
          <a:p>
            <a:pPr lvl="1">
              <a:lnSpc>
                <a:spcPct val="90000"/>
              </a:lnSpc>
            </a:pPr>
            <a:r>
              <a:rPr lang="en-US" altLang="bg-BG" sz="2400"/>
              <a:t>renumbering, ACLs</a:t>
            </a:r>
          </a:p>
          <a:p>
            <a:pPr>
              <a:lnSpc>
                <a:spcPct val="90000"/>
              </a:lnSpc>
            </a:pPr>
            <a:r>
              <a:rPr lang="en-US" altLang="bg-BG" sz="2800"/>
              <a:t>Lack of RFC4191 support in hosts</a:t>
            </a:r>
          </a:p>
          <a:p>
            <a:pPr>
              <a:lnSpc>
                <a:spcPct val="90000"/>
              </a:lnSpc>
            </a:pPr>
            <a:r>
              <a:rPr lang="en-US" altLang="bg-BG" sz="2800"/>
              <a:t>3GPP and work-at-home VPN tunnels</a:t>
            </a:r>
          </a:p>
        </p:txBody>
      </p:sp>
      <p:pic>
        <p:nvPicPr>
          <p:cNvPr id="7578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51438"/>
            <a:ext cx="13716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7315200" y="5195888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 b="1"/>
              <a:t>IPv6</a:t>
            </a:r>
            <a:br>
              <a:rPr lang="en-US" altLang="bg-BG" b="1"/>
            </a:br>
            <a:r>
              <a:rPr lang="en-US" altLang="bg-BG" b="1"/>
              <a:t>Internet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3962400" y="4738688"/>
            <a:ext cx="1905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 sz="2400"/>
              <a:t>NAT66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3962400" y="5795963"/>
            <a:ext cx="1905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 sz="2400"/>
              <a:t>NAT66</a:t>
            </a:r>
          </a:p>
        </p:txBody>
      </p:sp>
      <p:pic>
        <p:nvPicPr>
          <p:cNvPr id="75792" name="Picture 1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59300"/>
            <a:ext cx="1371600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5867400" y="46037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 b="1"/>
              <a:t>ISP-A</a:t>
            </a:r>
          </a:p>
        </p:txBody>
      </p:sp>
      <p:pic>
        <p:nvPicPr>
          <p:cNvPr id="75794" name="Picture 1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729288"/>
            <a:ext cx="13716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5867400" y="577373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 b="1"/>
              <a:t>ISP-B</a:t>
            </a:r>
          </a:p>
        </p:txBody>
      </p:sp>
      <p:cxnSp>
        <p:nvCxnSpPr>
          <p:cNvPr id="75796" name="AutoShape 20"/>
          <p:cNvCxnSpPr>
            <a:cxnSpLocks noChangeShapeType="1"/>
            <a:stCxn id="75794" idx="3"/>
            <a:endCxn id="75781" idx="2"/>
          </p:cNvCxnSpPr>
          <p:nvPr/>
        </p:nvCxnSpPr>
        <p:spPr bwMode="auto">
          <a:xfrm flipV="1">
            <a:off x="7239000" y="5837238"/>
            <a:ext cx="87630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97" name="AutoShape 21"/>
          <p:cNvCxnSpPr>
            <a:cxnSpLocks noChangeShapeType="1"/>
            <a:stCxn id="75792" idx="3"/>
            <a:endCxn id="75781" idx="0"/>
          </p:cNvCxnSpPr>
          <p:nvPr/>
        </p:nvCxnSpPr>
        <p:spPr bwMode="auto">
          <a:xfrm>
            <a:off x="7239000" y="4916488"/>
            <a:ext cx="876300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99" name="AutoShape 23"/>
          <p:cNvCxnSpPr>
            <a:cxnSpLocks noChangeShapeType="1"/>
            <a:stCxn id="75784" idx="1"/>
            <a:endCxn id="75802" idx="0"/>
          </p:cNvCxnSpPr>
          <p:nvPr/>
        </p:nvCxnSpPr>
        <p:spPr bwMode="auto">
          <a:xfrm flipH="1">
            <a:off x="3124200" y="4972050"/>
            <a:ext cx="83820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00" name="AutoShape 24"/>
          <p:cNvCxnSpPr>
            <a:cxnSpLocks noChangeShapeType="1"/>
            <a:stCxn id="75802" idx="2"/>
            <a:endCxn id="75790" idx="1"/>
          </p:cNvCxnSpPr>
          <p:nvPr/>
        </p:nvCxnSpPr>
        <p:spPr bwMode="auto">
          <a:xfrm>
            <a:off x="3124200" y="5832475"/>
            <a:ext cx="838200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01" name="Text Box 25"/>
          <p:cNvSpPr txBox="1">
            <a:spLocks noChangeArrowheads="1"/>
          </p:cNvSpPr>
          <p:nvPr/>
        </p:nvSpPr>
        <p:spPr bwMode="auto">
          <a:xfrm>
            <a:off x="381000" y="6186488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bg-BG"/>
              <a:t>One IPv6 address</a:t>
            </a:r>
          </a:p>
        </p:txBody>
      </p:sp>
      <p:pic>
        <p:nvPicPr>
          <p:cNvPr id="75802" name="Picture 2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19688"/>
            <a:ext cx="13716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5803" name="AutoShape 27"/>
          <p:cNvCxnSpPr>
            <a:cxnSpLocks noChangeShapeType="1"/>
            <a:stCxn id="75802" idx="1"/>
            <a:endCxn id="75802" idx="1"/>
          </p:cNvCxnSpPr>
          <p:nvPr/>
        </p:nvCxnSpPr>
        <p:spPr bwMode="auto">
          <a:xfrm>
            <a:off x="2438400" y="54768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04" name="AutoShape 28"/>
          <p:cNvCxnSpPr>
            <a:cxnSpLocks noChangeShapeType="1"/>
            <a:stCxn id="75802" idx="1"/>
            <a:endCxn id="75791" idx="3"/>
          </p:cNvCxnSpPr>
          <p:nvPr/>
        </p:nvCxnSpPr>
        <p:spPr bwMode="auto">
          <a:xfrm flipH="1" flipV="1">
            <a:off x="2203450" y="5475288"/>
            <a:ext cx="23495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09" name="Text Box 33"/>
          <p:cNvSpPr txBox="1">
            <a:spLocks noChangeArrowheads="1"/>
          </p:cNvSpPr>
          <p:nvPr/>
        </p:nvSpPr>
        <p:spPr bwMode="auto">
          <a:xfrm>
            <a:off x="6705600" y="41148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bg-BG" b="1">
                <a:solidFill>
                  <a:srgbClr val="669900"/>
                </a:solidFill>
              </a:rPr>
              <a:t>Provider-dependent </a:t>
            </a:r>
            <a:br>
              <a:rPr lang="en-US" altLang="bg-BG" b="1">
                <a:solidFill>
                  <a:srgbClr val="669900"/>
                </a:solidFill>
              </a:rPr>
            </a:br>
            <a:r>
              <a:rPr lang="en-US" altLang="bg-BG" b="1">
                <a:solidFill>
                  <a:srgbClr val="669900"/>
                </a:solidFill>
              </a:rPr>
              <a:t>address</a:t>
            </a:r>
          </a:p>
        </p:txBody>
      </p:sp>
      <p:cxnSp>
        <p:nvCxnSpPr>
          <p:cNvPr id="75811" name="AutoShape 35"/>
          <p:cNvCxnSpPr>
            <a:cxnSpLocks noChangeShapeType="1"/>
            <a:stCxn id="75809" idx="1"/>
            <a:endCxn id="75793" idx="1"/>
          </p:cNvCxnSpPr>
          <p:nvPr/>
        </p:nvCxnSpPr>
        <p:spPr bwMode="auto">
          <a:xfrm flipH="1">
            <a:off x="5867400" y="4435475"/>
            <a:ext cx="838200" cy="352425"/>
          </a:xfrm>
          <a:prstGeom prst="straightConnector1">
            <a:avLst/>
          </a:prstGeom>
          <a:noFill/>
          <a:ln w="38100">
            <a:solidFill>
              <a:srgbClr val="66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12" name="AutoShape 36"/>
          <p:cNvCxnSpPr>
            <a:cxnSpLocks noChangeShapeType="1"/>
            <a:stCxn id="75809" idx="1"/>
            <a:endCxn id="75795" idx="1"/>
          </p:cNvCxnSpPr>
          <p:nvPr/>
        </p:nvCxnSpPr>
        <p:spPr bwMode="auto">
          <a:xfrm flipH="1">
            <a:off x="5867400" y="4435475"/>
            <a:ext cx="838200" cy="1522413"/>
          </a:xfrm>
          <a:prstGeom prst="straightConnector1">
            <a:avLst/>
          </a:prstGeom>
          <a:noFill/>
          <a:ln w="38100">
            <a:solidFill>
              <a:srgbClr val="66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14271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28600"/>
            <a:ext cx="8424936" cy="9681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bg-BG" dirty="0" smtClean="0"/>
              <a:t>Network Address Translation (NAT)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56792"/>
            <a:ext cx="7772400" cy="524564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bg-BG" sz="2000" dirty="0" smtClean="0"/>
              <a:t>RFC 1631</a:t>
            </a:r>
          </a:p>
          <a:p>
            <a:pPr eaLnBrk="1" hangingPunct="1">
              <a:lnSpc>
                <a:spcPct val="90000"/>
              </a:lnSpc>
            </a:pPr>
            <a:endParaRPr lang="en-US" altLang="bg-BG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bg-BG" sz="2000" dirty="0" smtClean="0"/>
              <a:t>A short term solution to the problem of the depletion of IP addresses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bg-BG" sz="2000" dirty="0" smtClean="0"/>
              <a:t>Long term solution is IP v6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bg-BG" sz="2000" dirty="0" smtClean="0"/>
              <a:t>CIDR (Classless </a:t>
            </a:r>
            <a:r>
              <a:rPr lang="en-US" altLang="bg-BG" sz="2000" dirty="0" err="1" smtClean="0"/>
              <a:t>InterDomain</a:t>
            </a:r>
            <a:r>
              <a:rPr lang="en-US" altLang="bg-BG" sz="2000" dirty="0" smtClean="0"/>
              <a:t> Routing ) is a possible short term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bg-BG" sz="2000" dirty="0" smtClean="0"/>
              <a:t>NAT is another</a:t>
            </a:r>
          </a:p>
          <a:p>
            <a:pPr eaLnBrk="1" hangingPunct="1">
              <a:lnSpc>
                <a:spcPct val="90000"/>
              </a:lnSpc>
            </a:pPr>
            <a:endParaRPr lang="en-US" altLang="bg-BG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bg-BG" sz="2000" dirty="0" smtClean="0"/>
              <a:t>NAT is a way to conserve IP addresses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bg-BG" sz="2000" dirty="0" smtClean="0"/>
              <a:t>Can be used to hide a number of hosts behind a single IP address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bg-BG" sz="2000" dirty="0" smtClean="0"/>
              <a:t>Uses private addresses: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bg-BG" sz="2000" dirty="0" smtClean="0"/>
              <a:t>10.0.0.0-10.255.255.255,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bg-BG" sz="2000" dirty="0" smtClean="0"/>
              <a:t>172.16.0.0-172.32.255.255 or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bg-BG" sz="2000" dirty="0" smtClean="0"/>
              <a:t>192.168.0.0-192.168.255.255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6C50125B-4940-4E26-8C78-A1ADD5450098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05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Summary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bg-BG"/>
              <a:t>NAT and NAPT</a:t>
            </a:r>
          </a:p>
          <a:p>
            <a:pPr lvl="1"/>
            <a:r>
              <a:rPr lang="en-US" altLang="bg-BG"/>
              <a:t>Types of NATs</a:t>
            </a:r>
          </a:p>
          <a:p>
            <a:r>
              <a:rPr lang="en-US" altLang="bg-BG"/>
              <a:t>Application Impact</a:t>
            </a:r>
          </a:p>
          <a:p>
            <a:pPr lvl="1"/>
            <a:r>
              <a:rPr lang="en-US" altLang="bg-BG"/>
              <a:t>Application Layer Gateway (ALG)</a:t>
            </a:r>
          </a:p>
          <a:p>
            <a:pPr lvl="1"/>
            <a:r>
              <a:rPr lang="en-US" altLang="bg-BG"/>
              <a:t>STUN, ICE, TURN</a:t>
            </a:r>
          </a:p>
          <a:p>
            <a:r>
              <a:rPr lang="en-US" altLang="bg-BG"/>
              <a:t>Large-Scale NATs (LSN, CGN, SP NAT)</a:t>
            </a:r>
          </a:p>
          <a:p>
            <a:r>
              <a:rPr lang="en-US" altLang="bg-BG"/>
              <a:t>IPv6/IPv4 Translation (“NAT64”)</a:t>
            </a:r>
          </a:p>
          <a:p>
            <a:r>
              <a:rPr lang="en-US" altLang="bg-BG"/>
              <a:t>NAT66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933B-CBD9-4E7F-B128-D24A33451AEB}" type="slidenum">
              <a:rPr lang="en-US" altLang="bg-BG"/>
              <a:pPr/>
              <a:t>60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623566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131763" y="166688"/>
            <a:ext cx="7805737" cy="1144587"/>
          </a:xfrm>
        </p:spPr>
        <p:txBody>
          <a:bodyPr/>
          <a:lstStyle/>
          <a:p>
            <a:pPr marL="193675" indent="-193675">
              <a:tabLst>
                <a:tab pos="193675" algn="l"/>
                <a:tab pos="280988" algn="l"/>
                <a:tab pos="696913" algn="l"/>
                <a:tab pos="1111250" algn="l"/>
                <a:tab pos="1525588" algn="l"/>
                <a:tab pos="1939925" algn="l"/>
                <a:tab pos="2355850" algn="l"/>
                <a:tab pos="2770188" algn="l"/>
                <a:tab pos="3184525" algn="l"/>
                <a:tab pos="3598863" algn="l"/>
                <a:tab pos="4013200" algn="l"/>
                <a:tab pos="4429125" algn="l"/>
                <a:tab pos="4843463" algn="l"/>
                <a:tab pos="5257800" algn="l"/>
                <a:tab pos="5672138" algn="l"/>
                <a:tab pos="6088063" algn="l"/>
                <a:tab pos="6502400" algn="l"/>
                <a:tab pos="6916738" algn="l"/>
                <a:tab pos="7331075" algn="l"/>
                <a:tab pos="7747000" algn="l"/>
                <a:tab pos="8161338" algn="l"/>
              </a:tabLst>
            </a:pPr>
            <a:r>
              <a:rPr lang="en-GB" altLang="bg-BG" smtClean="0"/>
              <a:t>Firewall Programs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1112838" y="2197100"/>
            <a:ext cx="7364412" cy="4027488"/>
          </a:xfrm>
        </p:spPr>
        <p:txBody>
          <a:bodyPr/>
          <a:lstStyle/>
          <a:p>
            <a:pPr>
              <a:tabLst>
                <a:tab pos="652463" algn="l"/>
                <a:tab pos="1309688" algn="l"/>
                <a:tab pos="1966913" algn="l"/>
                <a:tab pos="2622550" algn="l"/>
                <a:tab pos="3279775" algn="l"/>
                <a:tab pos="3937000" algn="l"/>
                <a:tab pos="4592638" algn="l"/>
                <a:tab pos="5249863" algn="l"/>
                <a:tab pos="5905500" algn="l"/>
                <a:tab pos="6562725" algn="l"/>
                <a:tab pos="7219950" algn="l"/>
                <a:tab pos="7461250" algn="l"/>
                <a:tab pos="7875588" algn="l"/>
                <a:tab pos="8291513" algn="l"/>
                <a:tab pos="8705850" algn="l"/>
                <a:tab pos="9120188" algn="l"/>
                <a:tab pos="9534525" algn="l"/>
              </a:tabLst>
            </a:pPr>
            <a:r>
              <a:rPr lang="en-GB" altLang="bg-BG" smtClean="0"/>
              <a:t>Ipfwadm	:	Linux kernel 2.0.34</a:t>
            </a:r>
          </a:p>
          <a:p>
            <a:pPr>
              <a:tabLst>
                <a:tab pos="652463" algn="l"/>
                <a:tab pos="1309688" algn="l"/>
                <a:tab pos="1966913" algn="l"/>
                <a:tab pos="2622550" algn="l"/>
                <a:tab pos="3279775" algn="l"/>
                <a:tab pos="3937000" algn="l"/>
                <a:tab pos="4592638" algn="l"/>
                <a:tab pos="5249863" algn="l"/>
                <a:tab pos="5905500" algn="l"/>
                <a:tab pos="6562725" algn="l"/>
                <a:tab pos="7219950" algn="l"/>
                <a:tab pos="7461250" algn="l"/>
                <a:tab pos="7875588" algn="l"/>
                <a:tab pos="8291513" algn="l"/>
                <a:tab pos="8705850" algn="l"/>
                <a:tab pos="9120188" algn="l"/>
                <a:tab pos="9534525" algn="l"/>
              </a:tabLst>
            </a:pPr>
            <a:endParaRPr lang="en-GB" altLang="bg-BG" smtClean="0"/>
          </a:p>
          <a:p>
            <a:pPr>
              <a:tabLst>
                <a:tab pos="652463" algn="l"/>
                <a:tab pos="1309688" algn="l"/>
                <a:tab pos="1966913" algn="l"/>
                <a:tab pos="2622550" algn="l"/>
                <a:tab pos="3279775" algn="l"/>
                <a:tab pos="3937000" algn="l"/>
                <a:tab pos="4592638" algn="l"/>
                <a:tab pos="5249863" algn="l"/>
                <a:tab pos="5905500" algn="l"/>
                <a:tab pos="6562725" algn="l"/>
                <a:tab pos="7219950" algn="l"/>
                <a:tab pos="7461250" algn="l"/>
                <a:tab pos="7875588" algn="l"/>
                <a:tab pos="8291513" algn="l"/>
                <a:tab pos="8705850" algn="l"/>
                <a:tab pos="9120188" algn="l"/>
                <a:tab pos="9534525" algn="l"/>
              </a:tabLst>
            </a:pPr>
            <a:r>
              <a:rPr lang="en-GB" altLang="bg-BG" smtClean="0"/>
              <a:t>Ipchains	:	Linux kernel 2.2.*</a:t>
            </a:r>
          </a:p>
          <a:p>
            <a:pPr>
              <a:tabLst>
                <a:tab pos="652463" algn="l"/>
                <a:tab pos="1309688" algn="l"/>
                <a:tab pos="1966913" algn="l"/>
                <a:tab pos="2622550" algn="l"/>
                <a:tab pos="3279775" algn="l"/>
                <a:tab pos="3937000" algn="l"/>
                <a:tab pos="4592638" algn="l"/>
                <a:tab pos="5249863" algn="l"/>
                <a:tab pos="5905500" algn="l"/>
                <a:tab pos="6562725" algn="l"/>
                <a:tab pos="7219950" algn="l"/>
                <a:tab pos="7461250" algn="l"/>
                <a:tab pos="7875588" algn="l"/>
                <a:tab pos="8291513" algn="l"/>
                <a:tab pos="8705850" algn="l"/>
                <a:tab pos="9120188" algn="l"/>
                <a:tab pos="9534525" algn="l"/>
              </a:tabLst>
            </a:pPr>
            <a:endParaRPr lang="en-GB" altLang="bg-BG" smtClean="0"/>
          </a:p>
          <a:p>
            <a:pPr>
              <a:tabLst>
                <a:tab pos="652463" algn="l"/>
                <a:tab pos="1309688" algn="l"/>
                <a:tab pos="1966913" algn="l"/>
                <a:tab pos="2622550" algn="l"/>
                <a:tab pos="3279775" algn="l"/>
                <a:tab pos="3937000" algn="l"/>
                <a:tab pos="4592638" algn="l"/>
                <a:tab pos="5249863" algn="l"/>
                <a:tab pos="5905500" algn="l"/>
                <a:tab pos="6562725" algn="l"/>
                <a:tab pos="7219950" algn="l"/>
                <a:tab pos="7461250" algn="l"/>
                <a:tab pos="7875588" algn="l"/>
                <a:tab pos="8291513" algn="l"/>
                <a:tab pos="8705850" algn="l"/>
                <a:tab pos="9120188" algn="l"/>
                <a:tab pos="9534525" algn="l"/>
              </a:tabLst>
            </a:pPr>
            <a:r>
              <a:rPr lang="en-GB" altLang="bg-BG" smtClean="0"/>
              <a:t>Iptables	:	Linux kernel 2.4.*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8863A331-158B-457C-908F-AFF389AE2ACF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61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406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39738" y="1595438"/>
          <a:ext cx="8035925" cy="469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r:id="rId4" imgW="10041120" imgH="5827680" progId="">
                  <p:embed/>
                </p:oleObj>
              </mc:Choice>
              <mc:Fallback>
                <p:oleObj r:id="rId4" imgW="10041120" imgH="5827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1595438"/>
                        <a:ext cx="8035925" cy="469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671513" y="568325"/>
            <a:ext cx="7805737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ctr"/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  <a:defRPr/>
            </a:pPr>
            <a:r>
              <a:rPr lang="en-GB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Ipchains </a:t>
            </a:r>
            <a:r>
              <a:rPr lang="en-GB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Packet Traversal</a:t>
            </a:r>
          </a:p>
        </p:txBody>
      </p:sp>
    </p:spTree>
    <p:extLst>
      <p:ext uri="{BB962C8B-B14F-4D97-AF65-F5344CB8AC3E}">
        <p14:creationId xmlns:p14="http://schemas.microsoft.com/office/powerpoint/2010/main" val="39218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38263" y="568325"/>
            <a:ext cx="7805737" cy="1144588"/>
          </a:xfrm>
        </p:spPr>
        <p:txBody>
          <a:bodyPr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en-GB" altLang="bg-BG" smtClean="0"/>
              <a:t>Iptables Packet Traversal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623888" y="1230313"/>
          <a:ext cx="8520112" cy="504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r:id="rId4" imgW="9347040" imgH="6893280" progId="">
                  <p:embed/>
                </p:oleObj>
              </mc:Choice>
              <mc:Fallback>
                <p:oleObj r:id="rId4" imgW="9347040" imgH="6893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1230313"/>
                        <a:ext cx="8520112" cy="504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mtClean="0"/>
              <a:t>Configuring NAT in Linux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670282"/>
            <a:ext cx="7772400" cy="4114800"/>
          </a:xfrm>
        </p:spPr>
        <p:txBody>
          <a:bodyPr/>
          <a:lstStyle/>
          <a:p>
            <a:r>
              <a:rPr lang="en-US" altLang="bg-BG" dirty="0" smtClean="0"/>
              <a:t>Linux uses the </a:t>
            </a:r>
            <a:r>
              <a:rPr lang="en-US" altLang="bg-BG" dirty="0" err="1" smtClean="0"/>
              <a:t>Netfilter</a:t>
            </a:r>
            <a:r>
              <a:rPr lang="en-US" altLang="bg-BG" dirty="0" smtClean="0"/>
              <a:t>/</a:t>
            </a:r>
            <a:r>
              <a:rPr lang="en-US" altLang="bg-BG" dirty="0" err="1" smtClean="0"/>
              <a:t>iptable</a:t>
            </a:r>
            <a:r>
              <a:rPr lang="en-US" altLang="bg-BG" dirty="0" smtClean="0"/>
              <a:t> package to add filtering rules to the IP module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28B70E28-7167-4AAC-92FC-65119BB755A6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64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1652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endParaRPr lang="bg-BG" altLang="bg-BG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784350" y="2147888"/>
          <a:ext cx="5732463" cy="484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Visio" r:id="rId3" imgW="8125097" imgH="7323909" progId="Visio.Drawing.6">
                  <p:embed/>
                </p:oleObj>
              </mc:Choice>
              <mc:Fallback>
                <p:oleObj name="Visio" r:id="rId3" imgW="8125097" imgH="732390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2147888"/>
                        <a:ext cx="5732463" cy="484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16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05738" cy="1144588"/>
          </a:xfrm>
        </p:spPr>
        <p:txBody>
          <a:bodyPr/>
          <a:lstStyle/>
          <a:p>
            <a:pPr>
              <a:tabLst>
                <a:tab pos="323850" algn="l"/>
                <a:tab pos="411163" algn="l"/>
                <a:tab pos="825500" algn="l"/>
                <a:tab pos="1239838" algn="l"/>
                <a:tab pos="1655763" algn="l"/>
                <a:tab pos="2070100" algn="l"/>
                <a:tab pos="2484438" algn="l"/>
                <a:tab pos="2898775" algn="l"/>
                <a:tab pos="3314700" algn="l"/>
                <a:tab pos="3729038" algn="l"/>
                <a:tab pos="4143375" algn="l"/>
                <a:tab pos="4557713" algn="l"/>
                <a:tab pos="4973638" algn="l"/>
                <a:tab pos="5387975" algn="l"/>
                <a:tab pos="5802313" algn="l"/>
                <a:tab pos="6216650" algn="l"/>
                <a:tab pos="6632575" algn="l"/>
                <a:tab pos="7046913" algn="l"/>
                <a:tab pos="7461250" algn="l"/>
                <a:tab pos="7875588" algn="l"/>
                <a:tab pos="8291513" algn="l"/>
              </a:tabLst>
            </a:pPr>
            <a:r>
              <a:rPr lang="en-GB" altLang="bg-BG" smtClean="0"/>
              <a:t>Iptables NAT Overview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tabLst>
                <a:tab pos="825500" algn="l"/>
                <a:tab pos="1239838" algn="l"/>
                <a:tab pos="1655763" algn="l"/>
                <a:tab pos="2070100" algn="l"/>
                <a:tab pos="2484438" algn="l"/>
                <a:tab pos="2898775" algn="l"/>
                <a:tab pos="3314700" algn="l"/>
                <a:tab pos="3729038" algn="l"/>
                <a:tab pos="4143375" algn="l"/>
                <a:tab pos="4557713" algn="l"/>
                <a:tab pos="4973638" algn="l"/>
                <a:tab pos="5387975" algn="l"/>
                <a:tab pos="5802313" algn="l"/>
                <a:tab pos="6216650" algn="l"/>
                <a:tab pos="6632575" algn="l"/>
                <a:tab pos="7046913" algn="l"/>
                <a:tab pos="7461250" algn="l"/>
                <a:tab pos="7875588" algn="l"/>
                <a:tab pos="8291513" algn="l"/>
                <a:tab pos="8705850" algn="l"/>
              </a:tabLst>
            </a:pPr>
            <a:r>
              <a:rPr lang="en-GB" altLang="bg-BG" dirty="0" smtClean="0"/>
              <a:t>Source NAT</a:t>
            </a:r>
          </a:p>
          <a:p>
            <a:pPr lvl="1">
              <a:tabLst>
                <a:tab pos="825500" algn="l"/>
                <a:tab pos="1239838" algn="l"/>
                <a:tab pos="1655763" algn="l"/>
                <a:tab pos="2070100" algn="l"/>
                <a:tab pos="2484438" algn="l"/>
                <a:tab pos="2898775" algn="l"/>
                <a:tab pos="3314700" algn="l"/>
                <a:tab pos="3729038" algn="l"/>
                <a:tab pos="4143375" algn="l"/>
                <a:tab pos="4557713" algn="l"/>
                <a:tab pos="4973638" algn="l"/>
                <a:tab pos="5387975" algn="l"/>
                <a:tab pos="5802313" algn="l"/>
                <a:tab pos="6216650" algn="l"/>
                <a:tab pos="6632575" algn="l"/>
                <a:tab pos="7046913" algn="l"/>
                <a:tab pos="7461250" algn="l"/>
                <a:tab pos="7875588" algn="l"/>
                <a:tab pos="8291513" algn="l"/>
                <a:tab pos="8705850" algn="l"/>
              </a:tabLst>
            </a:pPr>
            <a:r>
              <a:rPr lang="en-GB" altLang="bg-BG" dirty="0" smtClean="0"/>
              <a:t>The source address of the initial packet is modified.</a:t>
            </a:r>
          </a:p>
          <a:p>
            <a:pPr lvl="1">
              <a:tabLst>
                <a:tab pos="825500" algn="l"/>
                <a:tab pos="1239838" algn="l"/>
                <a:tab pos="1655763" algn="l"/>
                <a:tab pos="2070100" algn="l"/>
                <a:tab pos="2484438" algn="l"/>
                <a:tab pos="2898775" algn="l"/>
                <a:tab pos="3314700" algn="l"/>
                <a:tab pos="3729038" algn="l"/>
                <a:tab pos="4143375" algn="l"/>
                <a:tab pos="4557713" algn="l"/>
                <a:tab pos="4973638" algn="l"/>
                <a:tab pos="5387975" algn="l"/>
                <a:tab pos="5802313" algn="l"/>
                <a:tab pos="6216650" algn="l"/>
                <a:tab pos="6632575" algn="l"/>
                <a:tab pos="7046913" algn="l"/>
                <a:tab pos="7461250" algn="l"/>
                <a:tab pos="7875588" algn="l"/>
                <a:tab pos="8291513" algn="l"/>
                <a:tab pos="8705850" algn="l"/>
              </a:tabLst>
            </a:pPr>
            <a:r>
              <a:rPr lang="en-GB" altLang="bg-BG" dirty="0" smtClean="0"/>
              <a:t>Performed on the POSTROUTING Chain.</a:t>
            </a:r>
          </a:p>
          <a:p>
            <a:pPr lvl="1">
              <a:tabLst>
                <a:tab pos="825500" algn="l"/>
                <a:tab pos="1239838" algn="l"/>
                <a:tab pos="1655763" algn="l"/>
                <a:tab pos="2070100" algn="l"/>
                <a:tab pos="2484438" algn="l"/>
                <a:tab pos="2898775" algn="l"/>
                <a:tab pos="3314700" algn="l"/>
                <a:tab pos="3729038" algn="l"/>
                <a:tab pos="4143375" algn="l"/>
                <a:tab pos="4557713" algn="l"/>
                <a:tab pos="4973638" algn="l"/>
                <a:tab pos="5387975" algn="l"/>
                <a:tab pos="5802313" algn="l"/>
                <a:tab pos="6216650" algn="l"/>
                <a:tab pos="6632575" algn="l"/>
                <a:tab pos="7046913" algn="l"/>
                <a:tab pos="7461250" algn="l"/>
                <a:tab pos="7875588" algn="l"/>
                <a:tab pos="8291513" algn="l"/>
                <a:tab pos="8705850" algn="l"/>
              </a:tabLst>
            </a:pPr>
            <a:r>
              <a:rPr lang="en-GB" altLang="bg-BG" dirty="0" smtClean="0"/>
              <a:t>Includes MASQUERADE functionality.</a:t>
            </a:r>
          </a:p>
          <a:p>
            <a:pPr lvl="1">
              <a:tabLst>
                <a:tab pos="825500" algn="l"/>
                <a:tab pos="1239838" algn="l"/>
                <a:tab pos="1655763" algn="l"/>
                <a:tab pos="2070100" algn="l"/>
                <a:tab pos="2484438" algn="l"/>
                <a:tab pos="2898775" algn="l"/>
                <a:tab pos="3314700" algn="l"/>
                <a:tab pos="3729038" algn="l"/>
                <a:tab pos="4143375" algn="l"/>
                <a:tab pos="4557713" algn="l"/>
                <a:tab pos="4973638" algn="l"/>
                <a:tab pos="5387975" algn="l"/>
                <a:tab pos="5802313" algn="l"/>
                <a:tab pos="6216650" algn="l"/>
                <a:tab pos="6632575" algn="l"/>
                <a:tab pos="7046913" algn="l"/>
                <a:tab pos="7461250" algn="l"/>
                <a:tab pos="7875588" algn="l"/>
                <a:tab pos="8291513" algn="l"/>
                <a:tab pos="8705850" algn="l"/>
              </a:tabLst>
            </a:pPr>
            <a:endParaRPr lang="en-GB" altLang="bg-BG" dirty="0" smtClean="0"/>
          </a:p>
          <a:p>
            <a:pPr>
              <a:tabLst>
                <a:tab pos="825500" algn="l"/>
                <a:tab pos="1239838" algn="l"/>
                <a:tab pos="1655763" algn="l"/>
                <a:tab pos="2070100" algn="l"/>
                <a:tab pos="2484438" algn="l"/>
                <a:tab pos="2898775" algn="l"/>
                <a:tab pos="3314700" algn="l"/>
                <a:tab pos="3729038" algn="l"/>
                <a:tab pos="4143375" algn="l"/>
                <a:tab pos="4557713" algn="l"/>
                <a:tab pos="4973638" algn="l"/>
                <a:tab pos="5387975" algn="l"/>
                <a:tab pos="5802313" algn="l"/>
                <a:tab pos="6216650" algn="l"/>
                <a:tab pos="6632575" algn="l"/>
                <a:tab pos="7046913" algn="l"/>
                <a:tab pos="7461250" algn="l"/>
                <a:tab pos="7875588" algn="l"/>
                <a:tab pos="8291513" algn="l"/>
                <a:tab pos="8705850" algn="l"/>
              </a:tabLst>
            </a:pPr>
            <a:r>
              <a:rPr lang="en-GB" altLang="bg-BG" dirty="0" smtClean="0"/>
              <a:t>Destination NAT</a:t>
            </a:r>
          </a:p>
          <a:p>
            <a:pPr lvl="1">
              <a:tabLst>
                <a:tab pos="825500" algn="l"/>
                <a:tab pos="1239838" algn="l"/>
                <a:tab pos="1655763" algn="l"/>
                <a:tab pos="2070100" algn="l"/>
                <a:tab pos="2484438" algn="l"/>
                <a:tab pos="2898775" algn="l"/>
                <a:tab pos="3314700" algn="l"/>
                <a:tab pos="3729038" algn="l"/>
                <a:tab pos="4143375" algn="l"/>
                <a:tab pos="4557713" algn="l"/>
                <a:tab pos="4973638" algn="l"/>
                <a:tab pos="5387975" algn="l"/>
                <a:tab pos="5802313" algn="l"/>
                <a:tab pos="6216650" algn="l"/>
                <a:tab pos="6632575" algn="l"/>
                <a:tab pos="7046913" algn="l"/>
                <a:tab pos="7461250" algn="l"/>
                <a:tab pos="7875588" algn="l"/>
                <a:tab pos="8291513" algn="l"/>
                <a:tab pos="8705850" algn="l"/>
              </a:tabLst>
            </a:pPr>
            <a:r>
              <a:rPr lang="en-GB" altLang="bg-BG" dirty="0" smtClean="0"/>
              <a:t>The destination address of the initial packet is modified.</a:t>
            </a:r>
          </a:p>
          <a:p>
            <a:pPr lvl="1">
              <a:tabLst>
                <a:tab pos="825500" algn="l"/>
                <a:tab pos="1239838" algn="l"/>
                <a:tab pos="1655763" algn="l"/>
                <a:tab pos="2070100" algn="l"/>
                <a:tab pos="2484438" algn="l"/>
                <a:tab pos="2898775" algn="l"/>
                <a:tab pos="3314700" algn="l"/>
                <a:tab pos="3729038" algn="l"/>
                <a:tab pos="4143375" algn="l"/>
                <a:tab pos="4557713" algn="l"/>
                <a:tab pos="4973638" algn="l"/>
                <a:tab pos="5387975" algn="l"/>
                <a:tab pos="5802313" algn="l"/>
                <a:tab pos="6216650" algn="l"/>
                <a:tab pos="6632575" algn="l"/>
                <a:tab pos="7046913" algn="l"/>
                <a:tab pos="7461250" algn="l"/>
                <a:tab pos="7875588" algn="l"/>
                <a:tab pos="8291513" algn="l"/>
                <a:tab pos="8705850" algn="l"/>
              </a:tabLst>
            </a:pPr>
            <a:r>
              <a:rPr lang="en-GB" altLang="bg-BG" dirty="0" smtClean="0"/>
              <a:t>Performed on the PREROUTING or OUTPUT chain.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4B97AB8E-337C-43E9-906E-4DD3499385F9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65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13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mtClean="0"/>
              <a:t>Configuring NAT with iptables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28800"/>
            <a:ext cx="8915400" cy="4856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bg-BG" sz="2000" b="1" dirty="0" smtClean="0"/>
              <a:t>First example:</a:t>
            </a:r>
            <a:br>
              <a:rPr lang="en-US" altLang="bg-BG" sz="2000" b="1" dirty="0" smtClean="0"/>
            </a:br>
            <a:r>
              <a:rPr lang="en-US" altLang="bg-BG" sz="2000" dirty="0" err="1" smtClean="0">
                <a:latin typeface="Courier New" pitchFamily="49" charset="0"/>
              </a:rPr>
              <a:t>iptables</a:t>
            </a:r>
            <a:r>
              <a:rPr lang="en-US" altLang="bg-BG" sz="2000" dirty="0" smtClean="0">
                <a:latin typeface="Courier New" pitchFamily="49" charset="0"/>
              </a:rPr>
              <a:t> –t </a:t>
            </a:r>
            <a:r>
              <a:rPr lang="en-US" altLang="bg-BG" sz="2000" dirty="0" err="1" smtClean="0">
                <a:latin typeface="Courier New" pitchFamily="49" charset="0"/>
              </a:rPr>
              <a:t>nat</a:t>
            </a:r>
            <a:r>
              <a:rPr lang="en-US" altLang="bg-BG" sz="2000" dirty="0" smtClean="0">
                <a:latin typeface="Courier New" pitchFamily="49" charset="0"/>
              </a:rPr>
              <a:t> –A POSTROUTING –s 10.0.1.2 </a:t>
            </a:r>
            <a:br>
              <a:rPr lang="en-US" altLang="bg-BG" sz="2000" dirty="0" smtClean="0">
                <a:latin typeface="Courier New" pitchFamily="49" charset="0"/>
              </a:rPr>
            </a:br>
            <a:r>
              <a:rPr lang="en-US" altLang="bg-BG" sz="2000" dirty="0" smtClean="0">
                <a:latin typeface="Courier New" pitchFamily="49" charset="0"/>
              </a:rPr>
              <a:t>         –j SNAT --to-source 128.143.71.21</a:t>
            </a:r>
            <a:r>
              <a:rPr lang="en-US" altLang="bg-BG" sz="20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altLang="bg-BG" sz="2000" b="1" dirty="0" smtClean="0"/>
              <a:t>Pooling of IP addresses:</a:t>
            </a:r>
            <a:r>
              <a:rPr lang="en-US" altLang="bg-BG" sz="2000" dirty="0" smtClean="0"/>
              <a:t/>
            </a:r>
            <a:br>
              <a:rPr lang="en-US" altLang="bg-BG" sz="2000" dirty="0" smtClean="0"/>
            </a:br>
            <a:r>
              <a:rPr lang="en-US" altLang="bg-BG" sz="2000" dirty="0" err="1" smtClean="0">
                <a:latin typeface="Courier New" pitchFamily="49" charset="0"/>
              </a:rPr>
              <a:t>iptables</a:t>
            </a:r>
            <a:r>
              <a:rPr lang="en-US" altLang="bg-BG" sz="2000" dirty="0" smtClean="0">
                <a:latin typeface="Courier New" pitchFamily="49" charset="0"/>
              </a:rPr>
              <a:t> –t </a:t>
            </a:r>
            <a:r>
              <a:rPr lang="en-US" altLang="bg-BG" sz="2000" dirty="0" err="1" smtClean="0">
                <a:latin typeface="Courier New" pitchFamily="49" charset="0"/>
              </a:rPr>
              <a:t>nat</a:t>
            </a:r>
            <a:r>
              <a:rPr lang="en-US" altLang="bg-BG" sz="2000" dirty="0" smtClean="0">
                <a:latin typeface="Courier New" pitchFamily="49" charset="0"/>
              </a:rPr>
              <a:t> –A POSTROUTING –s 10.0.1.0/24 </a:t>
            </a:r>
            <a:br>
              <a:rPr lang="en-US" altLang="bg-BG" sz="2000" dirty="0" smtClean="0">
                <a:latin typeface="Courier New" pitchFamily="49" charset="0"/>
              </a:rPr>
            </a:br>
            <a:r>
              <a:rPr lang="en-US" altLang="bg-BG" sz="2000" dirty="0" smtClean="0">
                <a:latin typeface="Courier New" pitchFamily="49" charset="0"/>
              </a:rPr>
              <a:t>         –j SNAT --to-source 128.128.71.0–128.143.71.30</a:t>
            </a:r>
          </a:p>
          <a:p>
            <a:pPr>
              <a:lnSpc>
                <a:spcPct val="90000"/>
              </a:lnSpc>
            </a:pPr>
            <a:r>
              <a:rPr lang="en-US" altLang="bg-BG" sz="2000" b="1" dirty="0" smtClean="0"/>
              <a:t>ISP migration: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bg-BG" sz="2000" dirty="0" smtClean="0">
                <a:latin typeface="Courier New" pitchFamily="49" charset="0"/>
              </a:rPr>
              <a:t>	</a:t>
            </a:r>
            <a:r>
              <a:rPr lang="en-US" altLang="bg-BG" sz="2000" dirty="0" err="1" smtClean="0">
                <a:latin typeface="Courier New" pitchFamily="49" charset="0"/>
              </a:rPr>
              <a:t>iptables</a:t>
            </a:r>
            <a:r>
              <a:rPr lang="en-US" altLang="bg-BG" sz="2000" dirty="0" smtClean="0">
                <a:latin typeface="Courier New" pitchFamily="49" charset="0"/>
              </a:rPr>
              <a:t> –t </a:t>
            </a:r>
            <a:r>
              <a:rPr lang="en-US" altLang="bg-BG" sz="2000" dirty="0" err="1" smtClean="0">
                <a:latin typeface="Courier New" pitchFamily="49" charset="0"/>
              </a:rPr>
              <a:t>nat</a:t>
            </a:r>
            <a:r>
              <a:rPr lang="en-US" altLang="bg-BG" sz="2000" dirty="0" smtClean="0">
                <a:latin typeface="Courier New" pitchFamily="49" charset="0"/>
              </a:rPr>
              <a:t> –R POSTROUTING –s 10.0.1.0/24 </a:t>
            </a:r>
            <a:br>
              <a:rPr lang="en-US" altLang="bg-BG" sz="2000" dirty="0" smtClean="0">
                <a:latin typeface="Courier New" pitchFamily="49" charset="0"/>
              </a:rPr>
            </a:br>
            <a:r>
              <a:rPr lang="en-US" altLang="bg-BG" sz="2000" dirty="0" smtClean="0">
                <a:latin typeface="Courier New" pitchFamily="49" charset="0"/>
              </a:rPr>
              <a:t>         –j SNAT --to-source 128.195.4.0–128.195.4.254</a:t>
            </a:r>
          </a:p>
          <a:p>
            <a:pPr>
              <a:lnSpc>
                <a:spcPct val="90000"/>
              </a:lnSpc>
            </a:pPr>
            <a:r>
              <a:rPr lang="en-US" altLang="bg-BG" sz="2000" b="1" dirty="0" smtClean="0"/>
              <a:t>IP masquerading: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bg-BG" sz="2000" dirty="0" smtClean="0">
                <a:latin typeface="Courier New" pitchFamily="49" charset="0"/>
              </a:rPr>
              <a:t>	</a:t>
            </a:r>
            <a:r>
              <a:rPr lang="en-US" altLang="bg-BG" sz="2000" dirty="0" err="1" smtClean="0">
                <a:latin typeface="Courier New" pitchFamily="49" charset="0"/>
              </a:rPr>
              <a:t>iptables</a:t>
            </a:r>
            <a:r>
              <a:rPr lang="en-US" altLang="bg-BG" sz="2000" dirty="0" smtClean="0">
                <a:latin typeface="Courier New" pitchFamily="49" charset="0"/>
              </a:rPr>
              <a:t> –t </a:t>
            </a:r>
            <a:r>
              <a:rPr lang="en-US" altLang="bg-BG" sz="2000" dirty="0" err="1" smtClean="0">
                <a:latin typeface="Courier New" pitchFamily="49" charset="0"/>
              </a:rPr>
              <a:t>nat</a:t>
            </a:r>
            <a:r>
              <a:rPr lang="en-US" altLang="bg-BG" sz="2000" dirty="0" smtClean="0">
                <a:latin typeface="Courier New" pitchFamily="49" charset="0"/>
              </a:rPr>
              <a:t> –A POSTROUTING –s 10.0.1.0/24 </a:t>
            </a:r>
            <a:br>
              <a:rPr lang="en-US" altLang="bg-BG" sz="2000" dirty="0" smtClean="0">
                <a:latin typeface="Courier New" pitchFamily="49" charset="0"/>
              </a:rPr>
            </a:br>
            <a:r>
              <a:rPr lang="en-US" altLang="bg-BG" sz="2000" dirty="0" smtClean="0">
                <a:latin typeface="Courier New" pitchFamily="49" charset="0"/>
              </a:rPr>
              <a:t>         –o eth1 –j MASQUERADE </a:t>
            </a:r>
          </a:p>
          <a:p>
            <a:pPr>
              <a:lnSpc>
                <a:spcPct val="90000"/>
              </a:lnSpc>
            </a:pPr>
            <a:r>
              <a:rPr lang="en-US" altLang="bg-BG" sz="2000" b="1" dirty="0" smtClean="0"/>
              <a:t>Load balancing: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bg-BG" sz="2000" dirty="0" smtClean="0">
                <a:latin typeface="Courier New" pitchFamily="49" charset="0"/>
              </a:rPr>
              <a:t>	</a:t>
            </a:r>
            <a:r>
              <a:rPr lang="en-US" altLang="bg-BG" sz="2000" dirty="0" err="1" smtClean="0">
                <a:latin typeface="Courier New" pitchFamily="49" charset="0"/>
              </a:rPr>
              <a:t>iptables</a:t>
            </a:r>
            <a:r>
              <a:rPr lang="en-US" altLang="bg-BG" sz="2000" dirty="0" smtClean="0">
                <a:latin typeface="Courier New" pitchFamily="49" charset="0"/>
              </a:rPr>
              <a:t> -t </a:t>
            </a:r>
            <a:r>
              <a:rPr lang="en-US" altLang="bg-BG" sz="2000" dirty="0" err="1" smtClean="0">
                <a:latin typeface="Courier New" pitchFamily="49" charset="0"/>
              </a:rPr>
              <a:t>nat</a:t>
            </a:r>
            <a:r>
              <a:rPr lang="en-US" altLang="bg-BG" sz="2000" dirty="0" smtClean="0">
                <a:latin typeface="Courier New" pitchFamily="49" charset="0"/>
              </a:rPr>
              <a:t> -A PREROUTING -</a:t>
            </a:r>
            <a:r>
              <a:rPr lang="en-US" altLang="bg-BG" sz="2000" dirty="0" err="1" smtClean="0">
                <a:latin typeface="Courier New" pitchFamily="49" charset="0"/>
              </a:rPr>
              <a:t>i</a:t>
            </a:r>
            <a:r>
              <a:rPr lang="en-US" altLang="bg-BG" sz="2000" dirty="0" smtClean="0">
                <a:latin typeface="Courier New" pitchFamily="49" charset="0"/>
              </a:rPr>
              <a:t> eth1 -j DNAT --to-destination 10.0.1.2-10.0.1.4 </a:t>
            </a: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A59311A4-3FC5-4514-AAAB-B68484BD4460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66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8375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itchFamily="34" charset="-127"/>
              </a:rPr>
              <a:t>NAT Summary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ct val="30000"/>
              </a:spcBef>
            </a:pPr>
            <a:r>
              <a:rPr lang="en-US" altLang="ko-KR" smtClean="0">
                <a:ea typeface="Gulim" pitchFamily="34" charset="-127"/>
              </a:rPr>
              <a:t>NAT provides transparent and bi-directional connectivity between networks having arbitrary addressing schemes</a:t>
            </a:r>
          </a:p>
          <a:p>
            <a:pPr algn="just">
              <a:lnSpc>
                <a:spcPct val="90000"/>
              </a:lnSpc>
              <a:spcBef>
                <a:spcPct val="30000"/>
              </a:spcBef>
            </a:pPr>
            <a:endParaRPr lang="en-US" altLang="ko-KR" smtClean="0">
              <a:ea typeface="Gulim" pitchFamily="34" charset="-127"/>
            </a:endParaRPr>
          </a:p>
          <a:p>
            <a:pPr algn="just">
              <a:lnSpc>
                <a:spcPct val="90000"/>
              </a:lnSpc>
              <a:spcBef>
                <a:spcPct val="30000"/>
              </a:spcBef>
            </a:pPr>
            <a:r>
              <a:rPr lang="en-US" altLang="ko-KR" smtClean="0">
                <a:ea typeface="Gulim" pitchFamily="34" charset="-127"/>
              </a:rPr>
              <a:t>NAT eliminates costs associated with host renumbering</a:t>
            </a:r>
          </a:p>
          <a:p>
            <a:pPr algn="just">
              <a:lnSpc>
                <a:spcPct val="90000"/>
              </a:lnSpc>
              <a:spcBef>
                <a:spcPct val="30000"/>
              </a:spcBef>
            </a:pPr>
            <a:endParaRPr lang="en-US" altLang="ko-KR" smtClean="0">
              <a:ea typeface="Gulim" pitchFamily="34" charset="-127"/>
            </a:endParaRPr>
          </a:p>
          <a:p>
            <a:pPr algn="just">
              <a:lnSpc>
                <a:spcPct val="90000"/>
              </a:lnSpc>
              <a:spcBef>
                <a:spcPct val="30000"/>
              </a:spcBef>
            </a:pPr>
            <a:r>
              <a:rPr lang="en-US" altLang="ko-KR" smtClean="0">
                <a:ea typeface="Gulim" pitchFamily="34" charset="-127"/>
              </a:rPr>
              <a:t>NAT conserves IP addresses</a:t>
            </a:r>
          </a:p>
          <a:p>
            <a:pPr algn="just">
              <a:lnSpc>
                <a:spcPct val="90000"/>
              </a:lnSpc>
              <a:spcBef>
                <a:spcPct val="30000"/>
              </a:spcBef>
            </a:pPr>
            <a:endParaRPr lang="en-US" altLang="ko-KR" smtClean="0">
              <a:ea typeface="Gulim" pitchFamily="34" charset="-127"/>
            </a:endParaRPr>
          </a:p>
          <a:p>
            <a:pPr algn="just">
              <a:lnSpc>
                <a:spcPct val="90000"/>
              </a:lnSpc>
              <a:spcBef>
                <a:spcPct val="30000"/>
              </a:spcBef>
            </a:pPr>
            <a:r>
              <a:rPr lang="en-US" altLang="ko-KR" smtClean="0">
                <a:ea typeface="Gulim" pitchFamily="34" charset="-127"/>
              </a:rPr>
              <a:t>NAT eases IP address management</a:t>
            </a:r>
          </a:p>
          <a:p>
            <a:pPr algn="just">
              <a:lnSpc>
                <a:spcPct val="90000"/>
              </a:lnSpc>
              <a:spcBef>
                <a:spcPct val="30000"/>
              </a:spcBef>
            </a:pPr>
            <a:endParaRPr lang="en-US" altLang="ko-KR" smtClean="0">
              <a:ea typeface="Gulim" pitchFamily="34" charset="-127"/>
            </a:endParaRPr>
          </a:p>
          <a:p>
            <a:pPr algn="just">
              <a:lnSpc>
                <a:spcPct val="90000"/>
              </a:lnSpc>
              <a:spcBef>
                <a:spcPct val="30000"/>
              </a:spcBef>
            </a:pPr>
            <a:r>
              <a:rPr lang="en-US" altLang="ko-KR" smtClean="0">
                <a:ea typeface="Gulim" pitchFamily="34" charset="-127"/>
              </a:rPr>
              <a:t>NAT enhances network privacy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B9F3B38F-538C-40A4-A5ED-2A6BA8FDD52F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67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16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itchFamily="34" charset="-127"/>
              </a:rPr>
              <a:t>NAT Limitations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Gulim" pitchFamily="34" charset="-127"/>
              </a:rPr>
              <a:t>Applications with IP-address content</a:t>
            </a:r>
          </a:p>
          <a:p>
            <a:pPr lvl="1"/>
            <a:r>
              <a:rPr lang="en-US" altLang="ko-KR" smtClean="0">
                <a:ea typeface="Gulim" pitchFamily="34" charset="-127"/>
              </a:rPr>
              <a:t>Need AGL (Application Level Gateway)</a:t>
            </a:r>
          </a:p>
          <a:p>
            <a:endParaRPr lang="en-US" altLang="ko-KR" smtClean="0">
              <a:ea typeface="Gulim" pitchFamily="34" charset="-127"/>
            </a:endParaRPr>
          </a:p>
          <a:p>
            <a:r>
              <a:rPr lang="en-US" altLang="ko-KR" smtClean="0">
                <a:ea typeface="Gulim" pitchFamily="34" charset="-127"/>
              </a:rPr>
              <a:t>Applications with inter-dependent control and and data sessions</a:t>
            </a:r>
          </a:p>
          <a:p>
            <a:endParaRPr lang="en-US" altLang="ko-KR" smtClean="0">
              <a:ea typeface="Gulim" pitchFamily="34" charset="-127"/>
            </a:endParaRPr>
          </a:p>
          <a:p>
            <a:r>
              <a:rPr lang="en-US" altLang="ko-KR" smtClean="0">
                <a:ea typeface="Gulim" pitchFamily="34" charset="-127"/>
              </a:rPr>
              <a:t>Translation of fragmented FTP control packets</a:t>
            </a:r>
          </a:p>
          <a:p>
            <a:endParaRPr lang="en-US" altLang="ko-KR" smtClean="0">
              <a:ea typeface="Gulim" pitchFamily="34" charset="-127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>
                <a:solidFill>
                  <a:srgbClr val="000000"/>
                </a:solidFill>
                <a:latin typeface="Times"/>
              </a:defRPr>
            </a:lvl9pPr>
          </a:lstStyle>
          <a:p>
            <a:fld id="{89F5A3F3-1B86-4AA0-9087-F3B4600465FE}" type="slidenum">
              <a:rPr lang="en-US" altLang="bg-BG" sz="1400" smtClean="0">
                <a:solidFill>
                  <a:schemeClr val="tx1"/>
                </a:solidFill>
                <a:latin typeface="Times New Roman" pitchFamily="18" charset="0"/>
              </a:rPr>
              <a:pPr/>
              <a:t>68</a:t>
            </a:fld>
            <a:endParaRPr lang="en-US" altLang="bg-BG" sz="14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05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bg-BG" smtClean="0"/>
              <a:t>Extra: Hacking through NAT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98563"/>
            <a:ext cx="7772400" cy="5334000"/>
          </a:xfrm>
        </p:spPr>
        <p:txBody>
          <a:bodyPr/>
          <a:lstStyle/>
          <a:p>
            <a:pPr eaLnBrk="1" hangingPunct="1"/>
            <a:r>
              <a:rPr lang="en-US" altLang="bg-BG" sz="2000" smtClean="0"/>
              <a:t>Static Translation</a:t>
            </a:r>
          </a:p>
          <a:p>
            <a:pPr lvl="1" eaLnBrk="1" hangingPunct="1"/>
            <a:r>
              <a:rPr lang="en-US" altLang="bg-BG" sz="1800" smtClean="0"/>
              <a:t>offers no protection of internal hosts</a:t>
            </a:r>
          </a:p>
          <a:p>
            <a:pPr eaLnBrk="1" hangingPunct="1"/>
            <a:r>
              <a:rPr lang="en-US" altLang="bg-BG" sz="2000" smtClean="0"/>
              <a:t>Internal Host Seduction</a:t>
            </a:r>
          </a:p>
          <a:p>
            <a:pPr lvl="1" eaLnBrk="1" hangingPunct="1"/>
            <a:r>
              <a:rPr lang="en-US" altLang="bg-BG" sz="1800" smtClean="0"/>
              <a:t>internals go to the hacker</a:t>
            </a:r>
          </a:p>
          <a:p>
            <a:pPr lvl="2" eaLnBrk="1" hangingPunct="1"/>
            <a:r>
              <a:rPr lang="en-US" altLang="bg-BG" sz="1600" smtClean="0"/>
              <a:t>e-mail attachments – Trojan Horse virus’</a:t>
            </a:r>
          </a:p>
          <a:p>
            <a:pPr lvl="2" eaLnBrk="1" hangingPunct="1"/>
            <a:r>
              <a:rPr lang="en-US" altLang="bg-BG" sz="1600" smtClean="0"/>
              <a:t>peer-to-peer connections </a:t>
            </a:r>
          </a:p>
          <a:p>
            <a:pPr lvl="2" eaLnBrk="1" hangingPunct="1"/>
            <a:r>
              <a:rPr lang="en-US" altLang="bg-BG" sz="1600" smtClean="0"/>
              <a:t>hacker run porn and gambling sites</a:t>
            </a:r>
          </a:p>
          <a:p>
            <a:pPr lvl="1" eaLnBrk="1" hangingPunct="1"/>
            <a:r>
              <a:rPr lang="en-US" altLang="bg-BG" sz="1800" smtClean="0"/>
              <a:t>solution = application level proxies</a:t>
            </a:r>
          </a:p>
          <a:p>
            <a:pPr eaLnBrk="1" hangingPunct="1"/>
            <a:r>
              <a:rPr lang="en-US" altLang="bg-BG" sz="2000" smtClean="0"/>
              <a:t>State Table Timeout Problem</a:t>
            </a:r>
          </a:p>
          <a:p>
            <a:pPr lvl="1" eaLnBrk="1" hangingPunct="1"/>
            <a:r>
              <a:rPr lang="en-US" altLang="bg-BG" sz="1800" smtClean="0"/>
              <a:t>hacker could hijack a stale connection before it is timed out</a:t>
            </a:r>
          </a:p>
          <a:p>
            <a:pPr lvl="1" eaLnBrk="1" hangingPunct="1"/>
            <a:r>
              <a:rPr lang="en-US" altLang="bg-BG" sz="1800" smtClean="0"/>
              <a:t>very low probability but smart hacker could do it</a:t>
            </a:r>
          </a:p>
          <a:p>
            <a:pPr eaLnBrk="1" hangingPunct="1"/>
            <a:r>
              <a:rPr lang="en-US" altLang="bg-BG" sz="2000" smtClean="0"/>
              <a:t>Source Routing through NAT</a:t>
            </a:r>
          </a:p>
          <a:p>
            <a:pPr lvl="1" eaLnBrk="1" hangingPunct="1"/>
            <a:r>
              <a:rPr lang="en-US" altLang="bg-BG" sz="1800" smtClean="0"/>
              <a:t>if the hacker knows an internal address they can source route a packet to that host</a:t>
            </a:r>
          </a:p>
          <a:p>
            <a:pPr lvl="2" eaLnBrk="1" hangingPunct="1"/>
            <a:r>
              <a:rPr lang="en-US" altLang="bg-BG" sz="1600" smtClean="0"/>
              <a:t>solution is to not allow source routed packets through the firewall</a:t>
            </a:r>
          </a:p>
          <a:p>
            <a:pPr lvl="1" eaLnBrk="1" hangingPunct="1"/>
            <a:endParaRPr lang="en-US" altLang="bg-BG" sz="1800" smtClean="0"/>
          </a:p>
        </p:txBody>
      </p:sp>
    </p:spTree>
    <p:extLst>
      <p:ext uri="{BB962C8B-B14F-4D97-AF65-F5344CB8AC3E}">
        <p14:creationId xmlns:p14="http://schemas.microsoft.com/office/powerpoint/2010/main" val="318089808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NAT Diagram</a:t>
            </a:r>
          </a:p>
        </p:txBody>
      </p:sp>
      <p:sp>
        <p:nvSpPr>
          <p:cNvPr id="29105" name="Rectangle 433"/>
          <p:cNvSpPr>
            <a:spLocks noGrp="1"/>
          </p:cNvSpPr>
          <p:nvPr>
            <p:ph idx="1"/>
          </p:nvPr>
        </p:nvSpPr>
        <p:spPr>
          <a:xfrm>
            <a:off x="793750" y="1600200"/>
            <a:ext cx="7435850" cy="4525963"/>
          </a:xfrm>
          <a:noFill/>
          <a:ln/>
        </p:spPr>
        <p:txBody>
          <a:bodyPr/>
          <a:lstStyle/>
          <a:p>
            <a:r>
              <a:rPr lang="en-US" altLang="bg-BG"/>
              <a:t>Hosts seem to have multiple IPv4 addresses – almost like “ghosts”</a:t>
            </a:r>
          </a:p>
        </p:txBody>
      </p:sp>
      <p:sp>
        <p:nvSpPr>
          <p:cNvPr id="330" name="Slide Number Placeholder 3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DE1-2DE9-4421-AEEA-2B01EAA64D3E}" type="slidenum">
              <a:rPr lang="en-US" altLang="bg-BG"/>
              <a:pPr/>
              <a:t>7</a:t>
            </a:fld>
            <a:endParaRPr lang="en-US" altLang="bg-BG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108075" y="5675313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bg-BG" sz="1100">
                <a:solidFill>
                  <a:srgbClr val="000000"/>
                </a:solidFill>
              </a:rPr>
              <a:t> </a:t>
            </a:r>
            <a:endParaRPr lang="en-US" altLang="bg-BG" sz="140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621088" y="4221163"/>
            <a:ext cx="6350" cy="20637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730625" y="4265613"/>
            <a:ext cx="9525" cy="19050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719513" y="4319588"/>
            <a:ext cx="9525" cy="15875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108075" y="3500438"/>
            <a:ext cx="963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80" name="Freeform 8"/>
          <p:cNvSpPr>
            <a:spLocks/>
          </p:cNvSpPr>
          <p:nvPr/>
        </p:nvSpPr>
        <p:spPr bwMode="auto">
          <a:xfrm>
            <a:off x="1339850" y="3563938"/>
            <a:ext cx="461963" cy="342900"/>
          </a:xfrm>
          <a:custGeom>
            <a:avLst/>
            <a:gdLst>
              <a:gd name="T0" fmla="*/ 25 w 291"/>
              <a:gd name="T1" fmla="*/ 216 h 216"/>
              <a:gd name="T2" fmla="*/ 19 w 291"/>
              <a:gd name="T3" fmla="*/ 216 h 216"/>
              <a:gd name="T4" fmla="*/ 13 w 291"/>
              <a:gd name="T5" fmla="*/ 214 h 216"/>
              <a:gd name="T6" fmla="*/ 10 w 291"/>
              <a:gd name="T7" fmla="*/ 212 h 216"/>
              <a:gd name="T8" fmla="*/ 6 w 291"/>
              <a:gd name="T9" fmla="*/ 209 h 216"/>
              <a:gd name="T10" fmla="*/ 4 w 291"/>
              <a:gd name="T11" fmla="*/ 206 h 216"/>
              <a:gd name="T12" fmla="*/ 1 w 291"/>
              <a:gd name="T13" fmla="*/ 201 h 216"/>
              <a:gd name="T14" fmla="*/ 0 w 291"/>
              <a:gd name="T15" fmla="*/ 197 h 216"/>
              <a:gd name="T16" fmla="*/ 0 w 291"/>
              <a:gd name="T17" fmla="*/ 191 h 216"/>
              <a:gd name="T18" fmla="*/ 0 w 291"/>
              <a:gd name="T19" fmla="*/ 25 h 216"/>
              <a:gd name="T20" fmla="*/ 0 w 291"/>
              <a:gd name="T21" fmla="*/ 19 h 216"/>
              <a:gd name="T22" fmla="*/ 1 w 291"/>
              <a:gd name="T23" fmla="*/ 14 h 216"/>
              <a:gd name="T24" fmla="*/ 4 w 291"/>
              <a:gd name="T25" fmla="*/ 10 h 216"/>
              <a:gd name="T26" fmla="*/ 6 w 291"/>
              <a:gd name="T27" fmla="*/ 7 h 216"/>
              <a:gd name="T28" fmla="*/ 10 w 291"/>
              <a:gd name="T29" fmla="*/ 4 h 216"/>
              <a:gd name="T30" fmla="*/ 13 w 291"/>
              <a:gd name="T31" fmla="*/ 1 h 216"/>
              <a:gd name="T32" fmla="*/ 19 w 291"/>
              <a:gd name="T33" fmla="*/ 0 h 216"/>
              <a:gd name="T34" fmla="*/ 25 w 291"/>
              <a:gd name="T35" fmla="*/ 0 h 216"/>
              <a:gd name="T36" fmla="*/ 268 w 291"/>
              <a:gd name="T37" fmla="*/ 0 h 216"/>
              <a:gd name="T38" fmla="*/ 274 w 291"/>
              <a:gd name="T39" fmla="*/ 0 h 216"/>
              <a:gd name="T40" fmla="*/ 278 w 291"/>
              <a:gd name="T41" fmla="*/ 1 h 216"/>
              <a:gd name="T42" fmla="*/ 283 w 291"/>
              <a:gd name="T43" fmla="*/ 4 h 216"/>
              <a:gd name="T44" fmla="*/ 287 w 291"/>
              <a:gd name="T45" fmla="*/ 7 h 216"/>
              <a:gd name="T46" fmla="*/ 288 w 291"/>
              <a:gd name="T47" fmla="*/ 10 h 216"/>
              <a:gd name="T48" fmla="*/ 291 w 291"/>
              <a:gd name="T49" fmla="*/ 14 h 216"/>
              <a:gd name="T50" fmla="*/ 291 w 291"/>
              <a:gd name="T51" fmla="*/ 19 h 216"/>
              <a:gd name="T52" fmla="*/ 291 w 291"/>
              <a:gd name="T53" fmla="*/ 25 h 216"/>
              <a:gd name="T54" fmla="*/ 291 w 291"/>
              <a:gd name="T55" fmla="*/ 191 h 216"/>
              <a:gd name="T56" fmla="*/ 291 w 291"/>
              <a:gd name="T57" fmla="*/ 197 h 216"/>
              <a:gd name="T58" fmla="*/ 291 w 291"/>
              <a:gd name="T59" fmla="*/ 201 h 216"/>
              <a:gd name="T60" fmla="*/ 288 w 291"/>
              <a:gd name="T61" fmla="*/ 206 h 216"/>
              <a:gd name="T62" fmla="*/ 287 w 291"/>
              <a:gd name="T63" fmla="*/ 209 h 216"/>
              <a:gd name="T64" fmla="*/ 283 w 291"/>
              <a:gd name="T65" fmla="*/ 212 h 216"/>
              <a:gd name="T66" fmla="*/ 278 w 291"/>
              <a:gd name="T67" fmla="*/ 214 h 216"/>
              <a:gd name="T68" fmla="*/ 274 w 291"/>
              <a:gd name="T69" fmla="*/ 216 h 216"/>
              <a:gd name="T70" fmla="*/ 268 w 291"/>
              <a:gd name="T71" fmla="*/ 216 h 216"/>
              <a:gd name="T72" fmla="*/ 25 w 291"/>
              <a:gd name="T73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1" h="216">
                <a:moveTo>
                  <a:pt x="25" y="216"/>
                </a:moveTo>
                <a:lnTo>
                  <a:pt x="19" y="216"/>
                </a:lnTo>
                <a:lnTo>
                  <a:pt x="13" y="214"/>
                </a:lnTo>
                <a:lnTo>
                  <a:pt x="10" y="212"/>
                </a:lnTo>
                <a:lnTo>
                  <a:pt x="6" y="209"/>
                </a:lnTo>
                <a:lnTo>
                  <a:pt x="4" y="206"/>
                </a:lnTo>
                <a:lnTo>
                  <a:pt x="1" y="201"/>
                </a:lnTo>
                <a:lnTo>
                  <a:pt x="0" y="197"/>
                </a:lnTo>
                <a:lnTo>
                  <a:pt x="0" y="191"/>
                </a:lnTo>
                <a:lnTo>
                  <a:pt x="0" y="25"/>
                </a:lnTo>
                <a:lnTo>
                  <a:pt x="0" y="19"/>
                </a:lnTo>
                <a:lnTo>
                  <a:pt x="1" y="14"/>
                </a:lnTo>
                <a:lnTo>
                  <a:pt x="4" y="10"/>
                </a:lnTo>
                <a:lnTo>
                  <a:pt x="6" y="7"/>
                </a:lnTo>
                <a:lnTo>
                  <a:pt x="10" y="4"/>
                </a:lnTo>
                <a:lnTo>
                  <a:pt x="13" y="1"/>
                </a:lnTo>
                <a:lnTo>
                  <a:pt x="19" y="0"/>
                </a:lnTo>
                <a:lnTo>
                  <a:pt x="25" y="0"/>
                </a:lnTo>
                <a:lnTo>
                  <a:pt x="268" y="0"/>
                </a:lnTo>
                <a:lnTo>
                  <a:pt x="274" y="0"/>
                </a:lnTo>
                <a:lnTo>
                  <a:pt x="278" y="1"/>
                </a:lnTo>
                <a:lnTo>
                  <a:pt x="283" y="4"/>
                </a:lnTo>
                <a:lnTo>
                  <a:pt x="287" y="7"/>
                </a:lnTo>
                <a:lnTo>
                  <a:pt x="288" y="10"/>
                </a:lnTo>
                <a:lnTo>
                  <a:pt x="291" y="14"/>
                </a:lnTo>
                <a:lnTo>
                  <a:pt x="291" y="19"/>
                </a:lnTo>
                <a:lnTo>
                  <a:pt x="291" y="25"/>
                </a:lnTo>
                <a:lnTo>
                  <a:pt x="291" y="191"/>
                </a:lnTo>
                <a:lnTo>
                  <a:pt x="291" y="197"/>
                </a:lnTo>
                <a:lnTo>
                  <a:pt x="291" y="201"/>
                </a:lnTo>
                <a:lnTo>
                  <a:pt x="288" y="206"/>
                </a:lnTo>
                <a:lnTo>
                  <a:pt x="287" y="209"/>
                </a:lnTo>
                <a:lnTo>
                  <a:pt x="283" y="212"/>
                </a:lnTo>
                <a:lnTo>
                  <a:pt x="278" y="214"/>
                </a:lnTo>
                <a:lnTo>
                  <a:pt x="274" y="216"/>
                </a:lnTo>
                <a:lnTo>
                  <a:pt x="268" y="216"/>
                </a:lnTo>
                <a:lnTo>
                  <a:pt x="25" y="2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81" name="Freeform 9"/>
          <p:cNvSpPr>
            <a:spLocks/>
          </p:cNvSpPr>
          <p:nvPr/>
        </p:nvSpPr>
        <p:spPr bwMode="auto">
          <a:xfrm>
            <a:off x="1247775" y="3906838"/>
            <a:ext cx="661988" cy="254000"/>
          </a:xfrm>
          <a:custGeom>
            <a:avLst/>
            <a:gdLst>
              <a:gd name="T0" fmla="*/ 417 w 417"/>
              <a:gd name="T1" fmla="*/ 132 h 160"/>
              <a:gd name="T2" fmla="*/ 396 w 417"/>
              <a:gd name="T3" fmla="*/ 46 h 160"/>
              <a:gd name="T4" fmla="*/ 346 w 417"/>
              <a:gd name="T5" fmla="*/ 46 h 160"/>
              <a:gd name="T6" fmla="*/ 346 w 417"/>
              <a:gd name="T7" fmla="*/ 23 h 160"/>
              <a:gd name="T8" fmla="*/ 268 w 417"/>
              <a:gd name="T9" fmla="*/ 23 h 160"/>
              <a:gd name="T10" fmla="*/ 268 w 417"/>
              <a:gd name="T11" fmla="*/ 6 h 160"/>
              <a:gd name="T12" fmla="*/ 249 w 417"/>
              <a:gd name="T13" fmla="*/ 6 h 160"/>
              <a:gd name="T14" fmla="*/ 249 w 417"/>
              <a:gd name="T15" fmla="*/ 0 h 160"/>
              <a:gd name="T16" fmla="*/ 158 w 417"/>
              <a:gd name="T17" fmla="*/ 0 h 160"/>
              <a:gd name="T18" fmla="*/ 158 w 417"/>
              <a:gd name="T19" fmla="*/ 6 h 160"/>
              <a:gd name="T20" fmla="*/ 140 w 417"/>
              <a:gd name="T21" fmla="*/ 6 h 160"/>
              <a:gd name="T22" fmla="*/ 140 w 417"/>
              <a:gd name="T23" fmla="*/ 23 h 160"/>
              <a:gd name="T24" fmla="*/ 62 w 417"/>
              <a:gd name="T25" fmla="*/ 23 h 160"/>
              <a:gd name="T26" fmla="*/ 62 w 417"/>
              <a:gd name="T27" fmla="*/ 46 h 160"/>
              <a:gd name="T28" fmla="*/ 21 w 417"/>
              <a:gd name="T29" fmla="*/ 46 h 160"/>
              <a:gd name="T30" fmla="*/ 0 w 417"/>
              <a:gd name="T31" fmla="*/ 132 h 160"/>
              <a:gd name="T32" fmla="*/ 14 w 417"/>
              <a:gd name="T33" fmla="*/ 160 h 160"/>
              <a:gd name="T34" fmla="*/ 405 w 417"/>
              <a:gd name="T35" fmla="*/ 160 h 160"/>
              <a:gd name="T36" fmla="*/ 417 w 417"/>
              <a:gd name="T37" fmla="*/ 13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17" h="160">
                <a:moveTo>
                  <a:pt x="417" y="132"/>
                </a:moveTo>
                <a:lnTo>
                  <a:pt x="396" y="46"/>
                </a:lnTo>
                <a:lnTo>
                  <a:pt x="346" y="46"/>
                </a:lnTo>
                <a:lnTo>
                  <a:pt x="346" y="23"/>
                </a:lnTo>
                <a:lnTo>
                  <a:pt x="268" y="23"/>
                </a:lnTo>
                <a:lnTo>
                  <a:pt x="268" y="6"/>
                </a:lnTo>
                <a:lnTo>
                  <a:pt x="249" y="6"/>
                </a:lnTo>
                <a:lnTo>
                  <a:pt x="249" y="0"/>
                </a:lnTo>
                <a:lnTo>
                  <a:pt x="158" y="0"/>
                </a:lnTo>
                <a:lnTo>
                  <a:pt x="158" y="6"/>
                </a:lnTo>
                <a:lnTo>
                  <a:pt x="140" y="6"/>
                </a:lnTo>
                <a:lnTo>
                  <a:pt x="140" y="23"/>
                </a:lnTo>
                <a:lnTo>
                  <a:pt x="62" y="23"/>
                </a:lnTo>
                <a:lnTo>
                  <a:pt x="62" y="46"/>
                </a:lnTo>
                <a:lnTo>
                  <a:pt x="21" y="46"/>
                </a:lnTo>
                <a:lnTo>
                  <a:pt x="0" y="132"/>
                </a:lnTo>
                <a:lnTo>
                  <a:pt x="14" y="160"/>
                </a:lnTo>
                <a:lnTo>
                  <a:pt x="405" y="160"/>
                </a:lnTo>
                <a:lnTo>
                  <a:pt x="417" y="1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82" name="Freeform 10"/>
          <p:cNvSpPr>
            <a:spLocks/>
          </p:cNvSpPr>
          <p:nvPr/>
        </p:nvSpPr>
        <p:spPr bwMode="auto">
          <a:xfrm>
            <a:off x="1349375" y="3573463"/>
            <a:ext cx="446088" cy="322262"/>
          </a:xfrm>
          <a:custGeom>
            <a:avLst/>
            <a:gdLst>
              <a:gd name="T0" fmla="*/ 0 w 281"/>
              <a:gd name="T1" fmla="*/ 183 h 203"/>
              <a:gd name="T2" fmla="*/ 1 w 281"/>
              <a:gd name="T3" fmla="*/ 188 h 203"/>
              <a:gd name="T4" fmla="*/ 1 w 281"/>
              <a:gd name="T5" fmla="*/ 191 h 203"/>
              <a:gd name="T6" fmla="*/ 3 w 281"/>
              <a:gd name="T7" fmla="*/ 195 h 203"/>
              <a:gd name="T8" fmla="*/ 6 w 281"/>
              <a:gd name="T9" fmla="*/ 198 h 203"/>
              <a:gd name="T10" fmla="*/ 7 w 281"/>
              <a:gd name="T11" fmla="*/ 200 h 203"/>
              <a:gd name="T12" fmla="*/ 11 w 281"/>
              <a:gd name="T13" fmla="*/ 201 h 203"/>
              <a:gd name="T14" fmla="*/ 14 w 281"/>
              <a:gd name="T15" fmla="*/ 203 h 203"/>
              <a:gd name="T16" fmla="*/ 20 w 281"/>
              <a:gd name="T17" fmla="*/ 203 h 203"/>
              <a:gd name="T18" fmla="*/ 260 w 281"/>
              <a:gd name="T19" fmla="*/ 203 h 203"/>
              <a:gd name="T20" fmla="*/ 265 w 281"/>
              <a:gd name="T21" fmla="*/ 203 h 203"/>
              <a:gd name="T22" fmla="*/ 269 w 281"/>
              <a:gd name="T23" fmla="*/ 201 h 203"/>
              <a:gd name="T24" fmla="*/ 274 w 281"/>
              <a:gd name="T25" fmla="*/ 200 h 203"/>
              <a:gd name="T26" fmla="*/ 277 w 281"/>
              <a:gd name="T27" fmla="*/ 198 h 203"/>
              <a:gd name="T28" fmla="*/ 278 w 281"/>
              <a:gd name="T29" fmla="*/ 195 h 203"/>
              <a:gd name="T30" fmla="*/ 279 w 281"/>
              <a:gd name="T31" fmla="*/ 191 h 203"/>
              <a:gd name="T32" fmla="*/ 279 w 281"/>
              <a:gd name="T33" fmla="*/ 188 h 203"/>
              <a:gd name="T34" fmla="*/ 281 w 281"/>
              <a:gd name="T35" fmla="*/ 183 h 203"/>
              <a:gd name="T36" fmla="*/ 281 w 281"/>
              <a:gd name="T37" fmla="*/ 20 h 203"/>
              <a:gd name="T38" fmla="*/ 279 w 281"/>
              <a:gd name="T39" fmla="*/ 16 h 203"/>
              <a:gd name="T40" fmla="*/ 279 w 281"/>
              <a:gd name="T41" fmla="*/ 11 h 203"/>
              <a:gd name="T42" fmla="*/ 278 w 281"/>
              <a:gd name="T43" fmla="*/ 8 h 203"/>
              <a:gd name="T44" fmla="*/ 277 w 281"/>
              <a:gd name="T45" fmla="*/ 5 h 203"/>
              <a:gd name="T46" fmla="*/ 274 w 281"/>
              <a:gd name="T47" fmla="*/ 2 h 203"/>
              <a:gd name="T48" fmla="*/ 269 w 281"/>
              <a:gd name="T49" fmla="*/ 1 h 203"/>
              <a:gd name="T50" fmla="*/ 265 w 281"/>
              <a:gd name="T51" fmla="*/ 0 h 203"/>
              <a:gd name="T52" fmla="*/ 260 w 281"/>
              <a:gd name="T53" fmla="*/ 0 h 203"/>
              <a:gd name="T54" fmla="*/ 20 w 281"/>
              <a:gd name="T55" fmla="*/ 0 h 203"/>
              <a:gd name="T56" fmla="*/ 14 w 281"/>
              <a:gd name="T57" fmla="*/ 0 h 203"/>
              <a:gd name="T58" fmla="*/ 11 w 281"/>
              <a:gd name="T59" fmla="*/ 1 h 203"/>
              <a:gd name="T60" fmla="*/ 7 w 281"/>
              <a:gd name="T61" fmla="*/ 2 h 203"/>
              <a:gd name="T62" fmla="*/ 6 w 281"/>
              <a:gd name="T63" fmla="*/ 5 h 203"/>
              <a:gd name="T64" fmla="*/ 3 w 281"/>
              <a:gd name="T65" fmla="*/ 8 h 203"/>
              <a:gd name="T66" fmla="*/ 1 w 281"/>
              <a:gd name="T67" fmla="*/ 11 h 203"/>
              <a:gd name="T68" fmla="*/ 1 w 281"/>
              <a:gd name="T69" fmla="*/ 16 h 203"/>
              <a:gd name="T70" fmla="*/ 0 w 281"/>
              <a:gd name="T71" fmla="*/ 20 h 203"/>
              <a:gd name="T72" fmla="*/ 0 w 281"/>
              <a:gd name="T73" fmla="*/ 18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1" h="203">
                <a:moveTo>
                  <a:pt x="0" y="183"/>
                </a:moveTo>
                <a:lnTo>
                  <a:pt x="1" y="188"/>
                </a:lnTo>
                <a:lnTo>
                  <a:pt x="1" y="191"/>
                </a:lnTo>
                <a:lnTo>
                  <a:pt x="3" y="195"/>
                </a:lnTo>
                <a:lnTo>
                  <a:pt x="6" y="198"/>
                </a:lnTo>
                <a:lnTo>
                  <a:pt x="7" y="200"/>
                </a:lnTo>
                <a:lnTo>
                  <a:pt x="11" y="201"/>
                </a:lnTo>
                <a:lnTo>
                  <a:pt x="14" y="203"/>
                </a:lnTo>
                <a:lnTo>
                  <a:pt x="20" y="203"/>
                </a:lnTo>
                <a:lnTo>
                  <a:pt x="260" y="203"/>
                </a:lnTo>
                <a:lnTo>
                  <a:pt x="265" y="203"/>
                </a:lnTo>
                <a:lnTo>
                  <a:pt x="269" y="201"/>
                </a:lnTo>
                <a:lnTo>
                  <a:pt x="274" y="200"/>
                </a:lnTo>
                <a:lnTo>
                  <a:pt x="277" y="198"/>
                </a:lnTo>
                <a:lnTo>
                  <a:pt x="278" y="195"/>
                </a:lnTo>
                <a:lnTo>
                  <a:pt x="279" y="191"/>
                </a:lnTo>
                <a:lnTo>
                  <a:pt x="279" y="188"/>
                </a:lnTo>
                <a:lnTo>
                  <a:pt x="281" y="183"/>
                </a:lnTo>
                <a:lnTo>
                  <a:pt x="281" y="20"/>
                </a:lnTo>
                <a:lnTo>
                  <a:pt x="279" y="16"/>
                </a:lnTo>
                <a:lnTo>
                  <a:pt x="279" y="11"/>
                </a:lnTo>
                <a:lnTo>
                  <a:pt x="278" y="8"/>
                </a:lnTo>
                <a:lnTo>
                  <a:pt x="277" y="5"/>
                </a:lnTo>
                <a:lnTo>
                  <a:pt x="274" y="2"/>
                </a:lnTo>
                <a:lnTo>
                  <a:pt x="269" y="1"/>
                </a:lnTo>
                <a:lnTo>
                  <a:pt x="265" y="0"/>
                </a:lnTo>
                <a:lnTo>
                  <a:pt x="260" y="0"/>
                </a:lnTo>
                <a:lnTo>
                  <a:pt x="20" y="0"/>
                </a:lnTo>
                <a:lnTo>
                  <a:pt x="14" y="0"/>
                </a:lnTo>
                <a:lnTo>
                  <a:pt x="11" y="1"/>
                </a:lnTo>
                <a:lnTo>
                  <a:pt x="7" y="2"/>
                </a:lnTo>
                <a:lnTo>
                  <a:pt x="6" y="5"/>
                </a:lnTo>
                <a:lnTo>
                  <a:pt x="3" y="8"/>
                </a:lnTo>
                <a:lnTo>
                  <a:pt x="1" y="11"/>
                </a:lnTo>
                <a:lnTo>
                  <a:pt x="1" y="16"/>
                </a:lnTo>
                <a:lnTo>
                  <a:pt x="0" y="20"/>
                </a:lnTo>
                <a:lnTo>
                  <a:pt x="0" y="183"/>
                </a:lnTo>
                <a:close/>
              </a:path>
            </a:pathLst>
          </a:custGeom>
          <a:solidFill>
            <a:srgbClr val="E8E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83" name="Freeform 11"/>
          <p:cNvSpPr>
            <a:spLocks/>
          </p:cNvSpPr>
          <p:nvPr/>
        </p:nvSpPr>
        <p:spPr bwMode="auto">
          <a:xfrm>
            <a:off x="1477963" y="3906838"/>
            <a:ext cx="188912" cy="36512"/>
          </a:xfrm>
          <a:custGeom>
            <a:avLst/>
            <a:gdLst>
              <a:gd name="T0" fmla="*/ 119 w 119"/>
              <a:gd name="T1" fmla="*/ 23 h 23"/>
              <a:gd name="T2" fmla="*/ 119 w 119"/>
              <a:gd name="T3" fmla="*/ 10 h 23"/>
              <a:gd name="T4" fmla="*/ 100 w 119"/>
              <a:gd name="T5" fmla="*/ 10 h 23"/>
              <a:gd name="T6" fmla="*/ 100 w 119"/>
              <a:gd name="T7" fmla="*/ 0 h 23"/>
              <a:gd name="T8" fmla="*/ 19 w 119"/>
              <a:gd name="T9" fmla="*/ 0 h 23"/>
              <a:gd name="T10" fmla="*/ 19 w 119"/>
              <a:gd name="T11" fmla="*/ 10 h 23"/>
              <a:gd name="T12" fmla="*/ 0 w 119"/>
              <a:gd name="T13" fmla="*/ 10 h 23"/>
              <a:gd name="T14" fmla="*/ 0 w 119"/>
              <a:gd name="T15" fmla="*/ 23 h 23"/>
              <a:gd name="T16" fmla="*/ 119 w 119"/>
              <a:gd name="T17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" h="23">
                <a:moveTo>
                  <a:pt x="119" y="23"/>
                </a:moveTo>
                <a:lnTo>
                  <a:pt x="119" y="10"/>
                </a:lnTo>
                <a:lnTo>
                  <a:pt x="100" y="10"/>
                </a:lnTo>
                <a:lnTo>
                  <a:pt x="100" y="0"/>
                </a:lnTo>
                <a:lnTo>
                  <a:pt x="19" y="0"/>
                </a:lnTo>
                <a:lnTo>
                  <a:pt x="19" y="10"/>
                </a:lnTo>
                <a:lnTo>
                  <a:pt x="0" y="10"/>
                </a:lnTo>
                <a:lnTo>
                  <a:pt x="0" y="23"/>
                </a:lnTo>
                <a:lnTo>
                  <a:pt x="119" y="23"/>
                </a:lnTo>
                <a:close/>
              </a:path>
            </a:pathLst>
          </a:custGeom>
          <a:solidFill>
            <a:srgbClr val="E8E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84" name="Freeform 12"/>
          <p:cNvSpPr>
            <a:spLocks/>
          </p:cNvSpPr>
          <p:nvPr/>
        </p:nvSpPr>
        <p:spPr bwMode="auto">
          <a:xfrm>
            <a:off x="1354138" y="3951288"/>
            <a:ext cx="434975" cy="28575"/>
          </a:xfrm>
          <a:custGeom>
            <a:avLst/>
            <a:gdLst>
              <a:gd name="T0" fmla="*/ 260 w 274"/>
              <a:gd name="T1" fmla="*/ 18 h 18"/>
              <a:gd name="T2" fmla="*/ 274 w 274"/>
              <a:gd name="T3" fmla="*/ 18 h 18"/>
              <a:gd name="T4" fmla="*/ 274 w 274"/>
              <a:gd name="T5" fmla="*/ 0 h 18"/>
              <a:gd name="T6" fmla="*/ 0 w 274"/>
              <a:gd name="T7" fmla="*/ 0 h 18"/>
              <a:gd name="T8" fmla="*/ 0 w 274"/>
              <a:gd name="T9" fmla="*/ 18 h 18"/>
              <a:gd name="T10" fmla="*/ 154 w 274"/>
              <a:gd name="T11" fmla="*/ 18 h 18"/>
              <a:gd name="T12" fmla="*/ 154 w 274"/>
              <a:gd name="T13" fmla="*/ 4 h 18"/>
              <a:gd name="T14" fmla="*/ 260 w 274"/>
              <a:gd name="T15" fmla="*/ 4 h 18"/>
              <a:gd name="T16" fmla="*/ 260 w 274"/>
              <a:gd name="T1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4" h="18">
                <a:moveTo>
                  <a:pt x="260" y="18"/>
                </a:moveTo>
                <a:lnTo>
                  <a:pt x="274" y="18"/>
                </a:lnTo>
                <a:lnTo>
                  <a:pt x="274" y="0"/>
                </a:lnTo>
                <a:lnTo>
                  <a:pt x="0" y="0"/>
                </a:lnTo>
                <a:lnTo>
                  <a:pt x="0" y="18"/>
                </a:lnTo>
                <a:lnTo>
                  <a:pt x="154" y="18"/>
                </a:lnTo>
                <a:lnTo>
                  <a:pt x="154" y="4"/>
                </a:lnTo>
                <a:lnTo>
                  <a:pt x="260" y="4"/>
                </a:lnTo>
                <a:lnTo>
                  <a:pt x="260" y="18"/>
                </a:lnTo>
                <a:close/>
              </a:path>
            </a:pathLst>
          </a:custGeom>
          <a:solidFill>
            <a:srgbClr val="E8E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85" name="Freeform 13"/>
          <p:cNvSpPr>
            <a:spLocks/>
          </p:cNvSpPr>
          <p:nvPr/>
        </p:nvSpPr>
        <p:spPr bwMode="auto">
          <a:xfrm>
            <a:off x="1262063" y="3987800"/>
            <a:ext cx="636587" cy="146050"/>
          </a:xfrm>
          <a:custGeom>
            <a:avLst/>
            <a:gdLst>
              <a:gd name="T0" fmla="*/ 401 w 401"/>
              <a:gd name="T1" fmla="*/ 81 h 92"/>
              <a:gd name="T2" fmla="*/ 382 w 401"/>
              <a:gd name="T3" fmla="*/ 0 h 92"/>
              <a:gd name="T4" fmla="*/ 18 w 401"/>
              <a:gd name="T5" fmla="*/ 0 h 92"/>
              <a:gd name="T6" fmla="*/ 0 w 401"/>
              <a:gd name="T7" fmla="*/ 81 h 92"/>
              <a:gd name="T8" fmla="*/ 5 w 401"/>
              <a:gd name="T9" fmla="*/ 92 h 92"/>
              <a:gd name="T10" fmla="*/ 396 w 401"/>
              <a:gd name="T11" fmla="*/ 92 h 92"/>
              <a:gd name="T12" fmla="*/ 401 w 401"/>
              <a:gd name="T13" fmla="*/ 8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" h="92">
                <a:moveTo>
                  <a:pt x="401" y="81"/>
                </a:moveTo>
                <a:lnTo>
                  <a:pt x="382" y="0"/>
                </a:lnTo>
                <a:lnTo>
                  <a:pt x="18" y="0"/>
                </a:lnTo>
                <a:lnTo>
                  <a:pt x="0" y="81"/>
                </a:lnTo>
                <a:lnTo>
                  <a:pt x="5" y="92"/>
                </a:lnTo>
                <a:lnTo>
                  <a:pt x="396" y="92"/>
                </a:lnTo>
                <a:lnTo>
                  <a:pt x="401" y="81"/>
                </a:lnTo>
                <a:close/>
              </a:path>
            </a:pathLst>
          </a:custGeom>
          <a:solidFill>
            <a:srgbClr val="E8E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86" name="Freeform 14"/>
          <p:cNvSpPr>
            <a:spLocks/>
          </p:cNvSpPr>
          <p:nvPr/>
        </p:nvSpPr>
        <p:spPr bwMode="auto">
          <a:xfrm>
            <a:off x="1384300" y="3608388"/>
            <a:ext cx="376238" cy="254000"/>
          </a:xfrm>
          <a:custGeom>
            <a:avLst/>
            <a:gdLst>
              <a:gd name="T0" fmla="*/ 221 w 237"/>
              <a:gd name="T1" fmla="*/ 160 h 160"/>
              <a:gd name="T2" fmla="*/ 16 w 237"/>
              <a:gd name="T3" fmla="*/ 160 h 160"/>
              <a:gd name="T4" fmla="*/ 12 w 237"/>
              <a:gd name="T5" fmla="*/ 160 h 160"/>
              <a:gd name="T6" fmla="*/ 9 w 237"/>
              <a:gd name="T7" fmla="*/ 159 h 160"/>
              <a:gd name="T8" fmla="*/ 6 w 237"/>
              <a:gd name="T9" fmla="*/ 157 h 160"/>
              <a:gd name="T10" fmla="*/ 3 w 237"/>
              <a:gd name="T11" fmla="*/ 156 h 160"/>
              <a:gd name="T12" fmla="*/ 1 w 237"/>
              <a:gd name="T13" fmla="*/ 153 h 160"/>
              <a:gd name="T14" fmla="*/ 1 w 237"/>
              <a:gd name="T15" fmla="*/ 151 h 160"/>
              <a:gd name="T16" fmla="*/ 0 w 237"/>
              <a:gd name="T17" fmla="*/ 148 h 160"/>
              <a:gd name="T18" fmla="*/ 0 w 237"/>
              <a:gd name="T19" fmla="*/ 144 h 160"/>
              <a:gd name="T20" fmla="*/ 0 w 237"/>
              <a:gd name="T21" fmla="*/ 14 h 160"/>
              <a:gd name="T22" fmla="*/ 0 w 237"/>
              <a:gd name="T23" fmla="*/ 11 h 160"/>
              <a:gd name="T24" fmla="*/ 1 w 237"/>
              <a:gd name="T25" fmla="*/ 8 h 160"/>
              <a:gd name="T26" fmla="*/ 1 w 237"/>
              <a:gd name="T27" fmla="*/ 5 h 160"/>
              <a:gd name="T28" fmla="*/ 3 w 237"/>
              <a:gd name="T29" fmla="*/ 4 h 160"/>
              <a:gd name="T30" fmla="*/ 6 w 237"/>
              <a:gd name="T31" fmla="*/ 1 h 160"/>
              <a:gd name="T32" fmla="*/ 9 w 237"/>
              <a:gd name="T33" fmla="*/ 1 h 160"/>
              <a:gd name="T34" fmla="*/ 12 w 237"/>
              <a:gd name="T35" fmla="*/ 0 h 160"/>
              <a:gd name="T36" fmla="*/ 16 w 237"/>
              <a:gd name="T37" fmla="*/ 0 h 160"/>
              <a:gd name="T38" fmla="*/ 221 w 237"/>
              <a:gd name="T39" fmla="*/ 0 h 160"/>
              <a:gd name="T40" fmla="*/ 225 w 237"/>
              <a:gd name="T41" fmla="*/ 0 h 160"/>
              <a:gd name="T42" fmla="*/ 228 w 237"/>
              <a:gd name="T43" fmla="*/ 1 h 160"/>
              <a:gd name="T44" fmla="*/ 231 w 237"/>
              <a:gd name="T45" fmla="*/ 1 h 160"/>
              <a:gd name="T46" fmla="*/ 232 w 237"/>
              <a:gd name="T47" fmla="*/ 4 h 160"/>
              <a:gd name="T48" fmla="*/ 235 w 237"/>
              <a:gd name="T49" fmla="*/ 5 h 160"/>
              <a:gd name="T50" fmla="*/ 235 w 237"/>
              <a:gd name="T51" fmla="*/ 8 h 160"/>
              <a:gd name="T52" fmla="*/ 237 w 237"/>
              <a:gd name="T53" fmla="*/ 11 h 160"/>
              <a:gd name="T54" fmla="*/ 237 w 237"/>
              <a:gd name="T55" fmla="*/ 14 h 160"/>
              <a:gd name="T56" fmla="*/ 237 w 237"/>
              <a:gd name="T57" fmla="*/ 144 h 160"/>
              <a:gd name="T58" fmla="*/ 237 w 237"/>
              <a:gd name="T59" fmla="*/ 148 h 160"/>
              <a:gd name="T60" fmla="*/ 235 w 237"/>
              <a:gd name="T61" fmla="*/ 151 h 160"/>
              <a:gd name="T62" fmla="*/ 235 w 237"/>
              <a:gd name="T63" fmla="*/ 153 h 160"/>
              <a:gd name="T64" fmla="*/ 232 w 237"/>
              <a:gd name="T65" fmla="*/ 156 h 160"/>
              <a:gd name="T66" fmla="*/ 231 w 237"/>
              <a:gd name="T67" fmla="*/ 157 h 160"/>
              <a:gd name="T68" fmla="*/ 228 w 237"/>
              <a:gd name="T69" fmla="*/ 159 h 160"/>
              <a:gd name="T70" fmla="*/ 225 w 237"/>
              <a:gd name="T71" fmla="*/ 160 h 160"/>
              <a:gd name="T72" fmla="*/ 221 w 237"/>
              <a:gd name="T73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7" h="160">
                <a:moveTo>
                  <a:pt x="221" y="160"/>
                </a:moveTo>
                <a:lnTo>
                  <a:pt x="16" y="160"/>
                </a:lnTo>
                <a:lnTo>
                  <a:pt x="12" y="160"/>
                </a:lnTo>
                <a:lnTo>
                  <a:pt x="9" y="159"/>
                </a:lnTo>
                <a:lnTo>
                  <a:pt x="6" y="157"/>
                </a:lnTo>
                <a:lnTo>
                  <a:pt x="3" y="156"/>
                </a:lnTo>
                <a:lnTo>
                  <a:pt x="1" y="153"/>
                </a:lnTo>
                <a:lnTo>
                  <a:pt x="1" y="151"/>
                </a:lnTo>
                <a:lnTo>
                  <a:pt x="0" y="148"/>
                </a:lnTo>
                <a:lnTo>
                  <a:pt x="0" y="144"/>
                </a:lnTo>
                <a:lnTo>
                  <a:pt x="0" y="14"/>
                </a:lnTo>
                <a:lnTo>
                  <a:pt x="0" y="11"/>
                </a:lnTo>
                <a:lnTo>
                  <a:pt x="1" y="8"/>
                </a:lnTo>
                <a:lnTo>
                  <a:pt x="1" y="5"/>
                </a:lnTo>
                <a:lnTo>
                  <a:pt x="3" y="4"/>
                </a:lnTo>
                <a:lnTo>
                  <a:pt x="6" y="1"/>
                </a:lnTo>
                <a:lnTo>
                  <a:pt x="9" y="1"/>
                </a:lnTo>
                <a:lnTo>
                  <a:pt x="12" y="0"/>
                </a:lnTo>
                <a:lnTo>
                  <a:pt x="16" y="0"/>
                </a:lnTo>
                <a:lnTo>
                  <a:pt x="221" y="0"/>
                </a:lnTo>
                <a:lnTo>
                  <a:pt x="225" y="0"/>
                </a:lnTo>
                <a:lnTo>
                  <a:pt x="228" y="1"/>
                </a:lnTo>
                <a:lnTo>
                  <a:pt x="231" y="1"/>
                </a:lnTo>
                <a:lnTo>
                  <a:pt x="232" y="4"/>
                </a:lnTo>
                <a:lnTo>
                  <a:pt x="235" y="5"/>
                </a:lnTo>
                <a:lnTo>
                  <a:pt x="235" y="8"/>
                </a:lnTo>
                <a:lnTo>
                  <a:pt x="237" y="11"/>
                </a:lnTo>
                <a:lnTo>
                  <a:pt x="237" y="14"/>
                </a:lnTo>
                <a:lnTo>
                  <a:pt x="237" y="144"/>
                </a:lnTo>
                <a:lnTo>
                  <a:pt x="237" y="148"/>
                </a:lnTo>
                <a:lnTo>
                  <a:pt x="235" y="151"/>
                </a:lnTo>
                <a:lnTo>
                  <a:pt x="235" y="153"/>
                </a:lnTo>
                <a:lnTo>
                  <a:pt x="232" y="156"/>
                </a:lnTo>
                <a:lnTo>
                  <a:pt x="231" y="157"/>
                </a:lnTo>
                <a:lnTo>
                  <a:pt x="228" y="159"/>
                </a:lnTo>
                <a:lnTo>
                  <a:pt x="225" y="160"/>
                </a:lnTo>
                <a:lnTo>
                  <a:pt x="221" y="16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1720850" y="3878263"/>
            <a:ext cx="39688" cy="12700"/>
          </a:xfrm>
          <a:prstGeom prst="rect">
            <a:avLst/>
          </a:prstGeom>
          <a:solidFill>
            <a:srgbClr val="D8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1390650" y="3957638"/>
            <a:ext cx="7938" cy="22225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433513" y="3805238"/>
            <a:ext cx="6350" cy="22225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90" name="Freeform 18"/>
          <p:cNvSpPr>
            <a:spLocks/>
          </p:cNvSpPr>
          <p:nvPr/>
        </p:nvSpPr>
        <p:spPr bwMode="auto">
          <a:xfrm>
            <a:off x="1771650" y="4032250"/>
            <a:ext cx="25400" cy="82550"/>
          </a:xfrm>
          <a:custGeom>
            <a:avLst/>
            <a:gdLst>
              <a:gd name="T0" fmla="*/ 16 w 16"/>
              <a:gd name="T1" fmla="*/ 52 h 52"/>
              <a:gd name="T2" fmla="*/ 5 w 16"/>
              <a:gd name="T3" fmla="*/ 0 h 52"/>
              <a:gd name="T4" fmla="*/ 0 w 16"/>
              <a:gd name="T5" fmla="*/ 5 h 52"/>
              <a:gd name="T6" fmla="*/ 12 w 16"/>
              <a:gd name="T7" fmla="*/ 52 h 52"/>
              <a:gd name="T8" fmla="*/ 16 w 16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52">
                <a:moveTo>
                  <a:pt x="16" y="52"/>
                </a:moveTo>
                <a:lnTo>
                  <a:pt x="5" y="0"/>
                </a:lnTo>
                <a:lnTo>
                  <a:pt x="0" y="5"/>
                </a:lnTo>
                <a:lnTo>
                  <a:pt x="12" y="52"/>
                </a:lnTo>
                <a:lnTo>
                  <a:pt x="16" y="52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91" name="Freeform 19"/>
          <p:cNvSpPr>
            <a:spLocks/>
          </p:cNvSpPr>
          <p:nvPr/>
        </p:nvSpPr>
        <p:spPr bwMode="auto">
          <a:xfrm>
            <a:off x="1801813" y="4032250"/>
            <a:ext cx="26987" cy="82550"/>
          </a:xfrm>
          <a:custGeom>
            <a:avLst/>
            <a:gdLst>
              <a:gd name="T0" fmla="*/ 17 w 17"/>
              <a:gd name="T1" fmla="*/ 52 h 52"/>
              <a:gd name="T2" fmla="*/ 5 w 17"/>
              <a:gd name="T3" fmla="*/ 0 h 52"/>
              <a:gd name="T4" fmla="*/ 0 w 17"/>
              <a:gd name="T5" fmla="*/ 5 h 52"/>
              <a:gd name="T6" fmla="*/ 11 w 17"/>
              <a:gd name="T7" fmla="*/ 52 h 52"/>
              <a:gd name="T8" fmla="*/ 17 w 1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52">
                <a:moveTo>
                  <a:pt x="17" y="52"/>
                </a:moveTo>
                <a:lnTo>
                  <a:pt x="5" y="0"/>
                </a:lnTo>
                <a:lnTo>
                  <a:pt x="0" y="5"/>
                </a:lnTo>
                <a:lnTo>
                  <a:pt x="11" y="52"/>
                </a:lnTo>
                <a:lnTo>
                  <a:pt x="17" y="52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92" name="Freeform 20"/>
          <p:cNvSpPr>
            <a:spLocks/>
          </p:cNvSpPr>
          <p:nvPr/>
        </p:nvSpPr>
        <p:spPr bwMode="auto">
          <a:xfrm>
            <a:off x="1830388" y="4032250"/>
            <a:ext cx="25400" cy="82550"/>
          </a:xfrm>
          <a:custGeom>
            <a:avLst/>
            <a:gdLst>
              <a:gd name="T0" fmla="*/ 16 w 16"/>
              <a:gd name="T1" fmla="*/ 52 h 52"/>
              <a:gd name="T2" fmla="*/ 4 w 16"/>
              <a:gd name="T3" fmla="*/ 0 h 52"/>
              <a:gd name="T4" fmla="*/ 0 w 16"/>
              <a:gd name="T5" fmla="*/ 5 h 52"/>
              <a:gd name="T6" fmla="*/ 12 w 16"/>
              <a:gd name="T7" fmla="*/ 52 h 52"/>
              <a:gd name="T8" fmla="*/ 16 w 16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52">
                <a:moveTo>
                  <a:pt x="16" y="52"/>
                </a:moveTo>
                <a:lnTo>
                  <a:pt x="4" y="0"/>
                </a:lnTo>
                <a:lnTo>
                  <a:pt x="0" y="5"/>
                </a:lnTo>
                <a:lnTo>
                  <a:pt x="12" y="52"/>
                </a:lnTo>
                <a:lnTo>
                  <a:pt x="16" y="52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93" name="Freeform 21"/>
          <p:cNvSpPr>
            <a:spLocks/>
          </p:cNvSpPr>
          <p:nvPr/>
        </p:nvSpPr>
        <p:spPr bwMode="auto">
          <a:xfrm>
            <a:off x="1314450" y="4046538"/>
            <a:ext cx="436563" cy="9525"/>
          </a:xfrm>
          <a:custGeom>
            <a:avLst/>
            <a:gdLst>
              <a:gd name="T0" fmla="*/ 275 w 275"/>
              <a:gd name="T1" fmla="*/ 0 h 6"/>
              <a:gd name="T2" fmla="*/ 1 w 275"/>
              <a:gd name="T3" fmla="*/ 0 h 6"/>
              <a:gd name="T4" fmla="*/ 0 w 275"/>
              <a:gd name="T5" fmla="*/ 6 h 6"/>
              <a:gd name="T6" fmla="*/ 275 w 275"/>
              <a:gd name="T7" fmla="*/ 6 h 6"/>
              <a:gd name="T8" fmla="*/ 275 w 27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6">
                <a:moveTo>
                  <a:pt x="275" y="0"/>
                </a:moveTo>
                <a:lnTo>
                  <a:pt x="1" y="0"/>
                </a:lnTo>
                <a:lnTo>
                  <a:pt x="0" y="6"/>
                </a:lnTo>
                <a:lnTo>
                  <a:pt x="275" y="6"/>
                </a:lnTo>
                <a:lnTo>
                  <a:pt x="275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94" name="Freeform 22"/>
          <p:cNvSpPr>
            <a:spLocks/>
          </p:cNvSpPr>
          <p:nvPr/>
        </p:nvSpPr>
        <p:spPr bwMode="auto">
          <a:xfrm>
            <a:off x="1774825" y="4046538"/>
            <a:ext cx="88900" cy="9525"/>
          </a:xfrm>
          <a:custGeom>
            <a:avLst/>
            <a:gdLst>
              <a:gd name="T0" fmla="*/ 54 w 56"/>
              <a:gd name="T1" fmla="*/ 0 h 6"/>
              <a:gd name="T2" fmla="*/ 0 w 56"/>
              <a:gd name="T3" fmla="*/ 0 h 6"/>
              <a:gd name="T4" fmla="*/ 1 w 56"/>
              <a:gd name="T5" fmla="*/ 6 h 6"/>
              <a:gd name="T6" fmla="*/ 56 w 56"/>
              <a:gd name="T7" fmla="*/ 6 h 6"/>
              <a:gd name="T8" fmla="*/ 54 w 56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6">
                <a:moveTo>
                  <a:pt x="54" y="0"/>
                </a:moveTo>
                <a:lnTo>
                  <a:pt x="0" y="0"/>
                </a:lnTo>
                <a:lnTo>
                  <a:pt x="1" y="6"/>
                </a:lnTo>
                <a:lnTo>
                  <a:pt x="56" y="6"/>
                </a:lnTo>
                <a:lnTo>
                  <a:pt x="54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95" name="Freeform 23"/>
          <p:cNvSpPr>
            <a:spLocks/>
          </p:cNvSpPr>
          <p:nvPr/>
        </p:nvSpPr>
        <p:spPr bwMode="auto">
          <a:xfrm>
            <a:off x="1779588" y="4071938"/>
            <a:ext cx="90487" cy="9525"/>
          </a:xfrm>
          <a:custGeom>
            <a:avLst/>
            <a:gdLst>
              <a:gd name="T0" fmla="*/ 56 w 56"/>
              <a:gd name="T1" fmla="*/ 6 h 6"/>
              <a:gd name="T2" fmla="*/ 1 w 56"/>
              <a:gd name="T3" fmla="*/ 6 h 6"/>
              <a:gd name="T4" fmla="*/ 0 w 56"/>
              <a:gd name="T5" fmla="*/ 0 h 6"/>
              <a:gd name="T6" fmla="*/ 56 w 56"/>
              <a:gd name="T7" fmla="*/ 0 h 6"/>
              <a:gd name="T8" fmla="*/ 56 w 5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6">
                <a:moveTo>
                  <a:pt x="56" y="6"/>
                </a:moveTo>
                <a:lnTo>
                  <a:pt x="1" y="6"/>
                </a:lnTo>
                <a:lnTo>
                  <a:pt x="0" y="0"/>
                </a:lnTo>
                <a:lnTo>
                  <a:pt x="56" y="0"/>
                </a:lnTo>
                <a:lnTo>
                  <a:pt x="56" y="6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96" name="Freeform 24"/>
          <p:cNvSpPr>
            <a:spLocks/>
          </p:cNvSpPr>
          <p:nvPr/>
        </p:nvSpPr>
        <p:spPr bwMode="auto">
          <a:xfrm>
            <a:off x="1306513" y="4071938"/>
            <a:ext cx="450850" cy="9525"/>
          </a:xfrm>
          <a:custGeom>
            <a:avLst/>
            <a:gdLst>
              <a:gd name="T0" fmla="*/ 283 w 284"/>
              <a:gd name="T1" fmla="*/ 0 h 6"/>
              <a:gd name="T2" fmla="*/ 2 w 284"/>
              <a:gd name="T3" fmla="*/ 0 h 6"/>
              <a:gd name="T4" fmla="*/ 0 w 284"/>
              <a:gd name="T5" fmla="*/ 6 h 6"/>
              <a:gd name="T6" fmla="*/ 284 w 284"/>
              <a:gd name="T7" fmla="*/ 6 h 6"/>
              <a:gd name="T8" fmla="*/ 283 w 28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6">
                <a:moveTo>
                  <a:pt x="283" y="0"/>
                </a:moveTo>
                <a:lnTo>
                  <a:pt x="2" y="0"/>
                </a:lnTo>
                <a:lnTo>
                  <a:pt x="0" y="6"/>
                </a:lnTo>
                <a:lnTo>
                  <a:pt x="284" y="6"/>
                </a:lnTo>
                <a:lnTo>
                  <a:pt x="283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97" name="Freeform 25"/>
          <p:cNvSpPr>
            <a:spLocks/>
          </p:cNvSpPr>
          <p:nvPr/>
        </p:nvSpPr>
        <p:spPr bwMode="auto">
          <a:xfrm>
            <a:off x="1300163" y="4105275"/>
            <a:ext cx="465137" cy="9525"/>
          </a:xfrm>
          <a:custGeom>
            <a:avLst/>
            <a:gdLst>
              <a:gd name="T0" fmla="*/ 293 w 293"/>
              <a:gd name="T1" fmla="*/ 6 h 6"/>
              <a:gd name="T2" fmla="*/ 0 w 293"/>
              <a:gd name="T3" fmla="*/ 6 h 6"/>
              <a:gd name="T4" fmla="*/ 1 w 293"/>
              <a:gd name="T5" fmla="*/ 0 h 6"/>
              <a:gd name="T6" fmla="*/ 291 w 293"/>
              <a:gd name="T7" fmla="*/ 0 h 6"/>
              <a:gd name="T8" fmla="*/ 293 w 293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" h="6">
                <a:moveTo>
                  <a:pt x="293" y="6"/>
                </a:moveTo>
                <a:lnTo>
                  <a:pt x="0" y="6"/>
                </a:lnTo>
                <a:lnTo>
                  <a:pt x="1" y="0"/>
                </a:lnTo>
                <a:lnTo>
                  <a:pt x="291" y="0"/>
                </a:lnTo>
                <a:lnTo>
                  <a:pt x="293" y="6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98" name="Freeform 26"/>
          <p:cNvSpPr>
            <a:spLocks/>
          </p:cNvSpPr>
          <p:nvPr/>
        </p:nvSpPr>
        <p:spPr bwMode="auto">
          <a:xfrm>
            <a:off x="1789113" y="4105275"/>
            <a:ext cx="87312" cy="9525"/>
          </a:xfrm>
          <a:custGeom>
            <a:avLst/>
            <a:gdLst>
              <a:gd name="T0" fmla="*/ 1 w 55"/>
              <a:gd name="T1" fmla="*/ 6 h 6"/>
              <a:gd name="T2" fmla="*/ 55 w 55"/>
              <a:gd name="T3" fmla="*/ 6 h 6"/>
              <a:gd name="T4" fmla="*/ 54 w 55"/>
              <a:gd name="T5" fmla="*/ 0 h 6"/>
              <a:gd name="T6" fmla="*/ 0 w 55"/>
              <a:gd name="T7" fmla="*/ 0 h 6"/>
              <a:gd name="T8" fmla="*/ 1 w 55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6">
                <a:moveTo>
                  <a:pt x="1" y="6"/>
                </a:moveTo>
                <a:lnTo>
                  <a:pt x="55" y="6"/>
                </a:lnTo>
                <a:lnTo>
                  <a:pt x="54" y="0"/>
                </a:lnTo>
                <a:lnTo>
                  <a:pt x="0" y="0"/>
                </a:lnTo>
                <a:lnTo>
                  <a:pt x="1" y="6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699" name="Freeform 27"/>
          <p:cNvSpPr>
            <a:spLocks/>
          </p:cNvSpPr>
          <p:nvPr/>
        </p:nvSpPr>
        <p:spPr bwMode="auto">
          <a:xfrm>
            <a:off x="1319213" y="4021138"/>
            <a:ext cx="427037" cy="9525"/>
          </a:xfrm>
          <a:custGeom>
            <a:avLst/>
            <a:gdLst>
              <a:gd name="T0" fmla="*/ 268 w 269"/>
              <a:gd name="T1" fmla="*/ 0 h 6"/>
              <a:gd name="T2" fmla="*/ 1 w 269"/>
              <a:gd name="T3" fmla="*/ 0 h 6"/>
              <a:gd name="T4" fmla="*/ 0 w 269"/>
              <a:gd name="T5" fmla="*/ 6 h 6"/>
              <a:gd name="T6" fmla="*/ 269 w 269"/>
              <a:gd name="T7" fmla="*/ 6 h 6"/>
              <a:gd name="T8" fmla="*/ 268 w 269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6">
                <a:moveTo>
                  <a:pt x="268" y="0"/>
                </a:moveTo>
                <a:lnTo>
                  <a:pt x="1" y="0"/>
                </a:lnTo>
                <a:lnTo>
                  <a:pt x="0" y="6"/>
                </a:lnTo>
                <a:lnTo>
                  <a:pt x="269" y="6"/>
                </a:lnTo>
                <a:lnTo>
                  <a:pt x="268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00" name="Freeform 28"/>
          <p:cNvSpPr>
            <a:spLocks/>
          </p:cNvSpPr>
          <p:nvPr/>
        </p:nvSpPr>
        <p:spPr bwMode="auto">
          <a:xfrm>
            <a:off x="1730375" y="4002088"/>
            <a:ext cx="34925" cy="112712"/>
          </a:xfrm>
          <a:custGeom>
            <a:avLst/>
            <a:gdLst>
              <a:gd name="T0" fmla="*/ 6 w 22"/>
              <a:gd name="T1" fmla="*/ 0 h 71"/>
              <a:gd name="T2" fmla="*/ 22 w 22"/>
              <a:gd name="T3" fmla="*/ 71 h 71"/>
              <a:gd name="T4" fmla="*/ 16 w 22"/>
              <a:gd name="T5" fmla="*/ 71 h 71"/>
              <a:gd name="T6" fmla="*/ 0 w 22"/>
              <a:gd name="T7" fmla="*/ 0 h 71"/>
              <a:gd name="T8" fmla="*/ 6 w 22"/>
              <a:gd name="T9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71">
                <a:moveTo>
                  <a:pt x="6" y="0"/>
                </a:moveTo>
                <a:lnTo>
                  <a:pt x="22" y="71"/>
                </a:lnTo>
                <a:lnTo>
                  <a:pt x="16" y="71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01" name="Freeform 29"/>
          <p:cNvSpPr>
            <a:spLocks/>
          </p:cNvSpPr>
          <p:nvPr/>
        </p:nvSpPr>
        <p:spPr bwMode="auto">
          <a:xfrm>
            <a:off x="1703388" y="4002088"/>
            <a:ext cx="12700" cy="19050"/>
          </a:xfrm>
          <a:custGeom>
            <a:avLst/>
            <a:gdLst>
              <a:gd name="T0" fmla="*/ 6 w 8"/>
              <a:gd name="T1" fmla="*/ 0 h 12"/>
              <a:gd name="T2" fmla="*/ 8 w 8"/>
              <a:gd name="T3" fmla="*/ 12 h 12"/>
              <a:gd name="T4" fmla="*/ 2 w 8"/>
              <a:gd name="T5" fmla="*/ 12 h 12"/>
              <a:gd name="T6" fmla="*/ 0 w 8"/>
              <a:gd name="T7" fmla="*/ 0 h 12"/>
              <a:gd name="T8" fmla="*/ 6 w 8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2">
                <a:moveTo>
                  <a:pt x="6" y="0"/>
                </a:moveTo>
                <a:lnTo>
                  <a:pt x="8" y="12"/>
                </a:lnTo>
                <a:lnTo>
                  <a:pt x="2" y="12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02" name="Freeform 30"/>
          <p:cNvSpPr>
            <a:spLocks/>
          </p:cNvSpPr>
          <p:nvPr/>
        </p:nvSpPr>
        <p:spPr bwMode="auto">
          <a:xfrm>
            <a:off x="1676400" y="4002088"/>
            <a:ext cx="11113" cy="19050"/>
          </a:xfrm>
          <a:custGeom>
            <a:avLst/>
            <a:gdLst>
              <a:gd name="T0" fmla="*/ 6 w 7"/>
              <a:gd name="T1" fmla="*/ 0 h 12"/>
              <a:gd name="T2" fmla="*/ 7 w 7"/>
              <a:gd name="T3" fmla="*/ 12 h 12"/>
              <a:gd name="T4" fmla="*/ 3 w 7"/>
              <a:gd name="T5" fmla="*/ 12 h 12"/>
              <a:gd name="T6" fmla="*/ 0 w 7"/>
              <a:gd name="T7" fmla="*/ 0 h 12"/>
              <a:gd name="T8" fmla="*/ 6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6" y="0"/>
                </a:moveTo>
                <a:lnTo>
                  <a:pt x="7" y="12"/>
                </a:lnTo>
                <a:lnTo>
                  <a:pt x="3" y="12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03" name="Freeform 31"/>
          <p:cNvSpPr>
            <a:spLocks/>
          </p:cNvSpPr>
          <p:nvPr/>
        </p:nvSpPr>
        <p:spPr bwMode="auto">
          <a:xfrm>
            <a:off x="1651000" y="4002088"/>
            <a:ext cx="11113" cy="19050"/>
          </a:xfrm>
          <a:custGeom>
            <a:avLst/>
            <a:gdLst>
              <a:gd name="T0" fmla="*/ 4 w 7"/>
              <a:gd name="T1" fmla="*/ 0 h 12"/>
              <a:gd name="T2" fmla="*/ 7 w 7"/>
              <a:gd name="T3" fmla="*/ 12 h 12"/>
              <a:gd name="T4" fmla="*/ 1 w 7"/>
              <a:gd name="T5" fmla="*/ 12 h 12"/>
              <a:gd name="T6" fmla="*/ 0 w 7"/>
              <a:gd name="T7" fmla="*/ 0 h 12"/>
              <a:gd name="T8" fmla="*/ 4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4" y="0"/>
                </a:moveTo>
                <a:lnTo>
                  <a:pt x="7" y="12"/>
                </a:lnTo>
                <a:lnTo>
                  <a:pt x="1" y="12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04" name="Freeform 32"/>
          <p:cNvSpPr>
            <a:spLocks/>
          </p:cNvSpPr>
          <p:nvPr/>
        </p:nvSpPr>
        <p:spPr bwMode="auto">
          <a:xfrm>
            <a:off x="1622425" y="4002088"/>
            <a:ext cx="11113" cy="19050"/>
          </a:xfrm>
          <a:custGeom>
            <a:avLst/>
            <a:gdLst>
              <a:gd name="T0" fmla="*/ 6 w 7"/>
              <a:gd name="T1" fmla="*/ 0 h 12"/>
              <a:gd name="T2" fmla="*/ 7 w 7"/>
              <a:gd name="T3" fmla="*/ 12 h 12"/>
              <a:gd name="T4" fmla="*/ 1 w 7"/>
              <a:gd name="T5" fmla="*/ 12 h 12"/>
              <a:gd name="T6" fmla="*/ 0 w 7"/>
              <a:gd name="T7" fmla="*/ 0 h 12"/>
              <a:gd name="T8" fmla="*/ 6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6" y="0"/>
                </a:moveTo>
                <a:lnTo>
                  <a:pt x="7" y="12"/>
                </a:lnTo>
                <a:lnTo>
                  <a:pt x="1" y="12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05" name="Freeform 33"/>
          <p:cNvSpPr>
            <a:spLocks/>
          </p:cNvSpPr>
          <p:nvPr/>
        </p:nvSpPr>
        <p:spPr bwMode="auto">
          <a:xfrm>
            <a:off x="1597025" y="4002088"/>
            <a:ext cx="9525" cy="19050"/>
          </a:xfrm>
          <a:custGeom>
            <a:avLst/>
            <a:gdLst>
              <a:gd name="T0" fmla="*/ 4 w 6"/>
              <a:gd name="T1" fmla="*/ 0 h 12"/>
              <a:gd name="T2" fmla="*/ 6 w 6"/>
              <a:gd name="T3" fmla="*/ 12 h 12"/>
              <a:gd name="T4" fmla="*/ 0 w 6"/>
              <a:gd name="T5" fmla="*/ 12 h 12"/>
              <a:gd name="T6" fmla="*/ 0 w 6"/>
              <a:gd name="T7" fmla="*/ 0 h 12"/>
              <a:gd name="T8" fmla="*/ 4 w 6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2">
                <a:moveTo>
                  <a:pt x="4" y="0"/>
                </a:moveTo>
                <a:lnTo>
                  <a:pt x="6" y="12"/>
                </a:lnTo>
                <a:lnTo>
                  <a:pt x="0" y="12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1568450" y="4002088"/>
            <a:ext cx="9525" cy="19050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07" name="Freeform 35"/>
          <p:cNvSpPr>
            <a:spLocks/>
          </p:cNvSpPr>
          <p:nvPr/>
        </p:nvSpPr>
        <p:spPr bwMode="auto">
          <a:xfrm>
            <a:off x="1543050" y="4002088"/>
            <a:ext cx="9525" cy="19050"/>
          </a:xfrm>
          <a:custGeom>
            <a:avLst/>
            <a:gdLst>
              <a:gd name="T0" fmla="*/ 6 w 6"/>
              <a:gd name="T1" fmla="*/ 0 h 12"/>
              <a:gd name="T2" fmla="*/ 4 w 6"/>
              <a:gd name="T3" fmla="*/ 12 h 12"/>
              <a:gd name="T4" fmla="*/ 0 w 6"/>
              <a:gd name="T5" fmla="*/ 12 h 12"/>
              <a:gd name="T6" fmla="*/ 0 w 6"/>
              <a:gd name="T7" fmla="*/ 0 h 12"/>
              <a:gd name="T8" fmla="*/ 6 w 6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4" y="12"/>
                </a:lnTo>
                <a:lnTo>
                  <a:pt x="0" y="12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1514475" y="4002088"/>
            <a:ext cx="9525" cy="19050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09" name="Freeform 37"/>
          <p:cNvSpPr>
            <a:spLocks/>
          </p:cNvSpPr>
          <p:nvPr/>
        </p:nvSpPr>
        <p:spPr bwMode="auto">
          <a:xfrm>
            <a:off x="1489075" y="4002088"/>
            <a:ext cx="6350" cy="19050"/>
          </a:xfrm>
          <a:custGeom>
            <a:avLst/>
            <a:gdLst>
              <a:gd name="T0" fmla="*/ 5 w 5"/>
              <a:gd name="T1" fmla="*/ 0 h 12"/>
              <a:gd name="T2" fmla="*/ 5 w 5"/>
              <a:gd name="T3" fmla="*/ 12 h 12"/>
              <a:gd name="T4" fmla="*/ 0 w 5"/>
              <a:gd name="T5" fmla="*/ 12 h 12"/>
              <a:gd name="T6" fmla="*/ 1 w 5"/>
              <a:gd name="T7" fmla="*/ 0 h 12"/>
              <a:gd name="T8" fmla="*/ 5 w 5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2">
                <a:moveTo>
                  <a:pt x="5" y="0"/>
                </a:moveTo>
                <a:lnTo>
                  <a:pt x="5" y="12"/>
                </a:lnTo>
                <a:lnTo>
                  <a:pt x="0" y="12"/>
                </a:lnTo>
                <a:lnTo>
                  <a:pt x="1" y="0"/>
                </a:lnTo>
                <a:lnTo>
                  <a:pt x="5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10" name="Freeform 38"/>
          <p:cNvSpPr>
            <a:spLocks/>
          </p:cNvSpPr>
          <p:nvPr/>
        </p:nvSpPr>
        <p:spPr bwMode="auto">
          <a:xfrm>
            <a:off x="1458913" y="4002088"/>
            <a:ext cx="11112" cy="19050"/>
          </a:xfrm>
          <a:custGeom>
            <a:avLst/>
            <a:gdLst>
              <a:gd name="T0" fmla="*/ 7 w 7"/>
              <a:gd name="T1" fmla="*/ 0 h 12"/>
              <a:gd name="T2" fmla="*/ 6 w 7"/>
              <a:gd name="T3" fmla="*/ 12 h 12"/>
              <a:gd name="T4" fmla="*/ 0 w 7"/>
              <a:gd name="T5" fmla="*/ 12 h 12"/>
              <a:gd name="T6" fmla="*/ 1 w 7"/>
              <a:gd name="T7" fmla="*/ 0 h 12"/>
              <a:gd name="T8" fmla="*/ 7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7" y="0"/>
                </a:moveTo>
                <a:lnTo>
                  <a:pt x="6" y="12"/>
                </a:lnTo>
                <a:lnTo>
                  <a:pt x="0" y="12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11" name="Freeform 39"/>
          <p:cNvSpPr>
            <a:spLocks/>
          </p:cNvSpPr>
          <p:nvPr/>
        </p:nvSpPr>
        <p:spPr bwMode="auto">
          <a:xfrm>
            <a:off x="1433513" y="4002088"/>
            <a:ext cx="9525" cy="19050"/>
          </a:xfrm>
          <a:custGeom>
            <a:avLst/>
            <a:gdLst>
              <a:gd name="T0" fmla="*/ 6 w 6"/>
              <a:gd name="T1" fmla="*/ 0 h 12"/>
              <a:gd name="T2" fmla="*/ 4 w 6"/>
              <a:gd name="T3" fmla="*/ 12 h 12"/>
              <a:gd name="T4" fmla="*/ 0 w 6"/>
              <a:gd name="T5" fmla="*/ 12 h 12"/>
              <a:gd name="T6" fmla="*/ 1 w 6"/>
              <a:gd name="T7" fmla="*/ 0 h 12"/>
              <a:gd name="T8" fmla="*/ 6 w 6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4" y="12"/>
                </a:lnTo>
                <a:lnTo>
                  <a:pt x="0" y="12"/>
                </a:lnTo>
                <a:lnTo>
                  <a:pt x="1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12" name="Freeform 40"/>
          <p:cNvSpPr>
            <a:spLocks/>
          </p:cNvSpPr>
          <p:nvPr/>
        </p:nvSpPr>
        <p:spPr bwMode="auto">
          <a:xfrm>
            <a:off x="1404938" y="4002088"/>
            <a:ext cx="9525" cy="19050"/>
          </a:xfrm>
          <a:custGeom>
            <a:avLst/>
            <a:gdLst>
              <a:gd name="T0" fmla="*/ 6 w 6"/>
              <a:gd name="T1" fmla="*/ 0 h 12"/>
              <a:gd name="T2" fmla="*/ 4 w 6"/>
              <a:gd name="T3" fmla="*/ 12 h 12"/>
              <a:gd name="T4" fmla="*/ 0 w 6"/>
              <a:gd name="T5" fmla="*/ 12 h 12"/>
              <a:gd name="T6" fmla="*/ 1 w 6"/>
              <a:gd name="T7" fmla="*/ 0 h 12"/>
              <a:gd name="T8" fmla="*/ 6 w 6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4" y="12"/>
                </a:lnTo>
                <a:lnTo>
                  <a:pt x="0" y="12"/>
                </a:lnTo>
                <a:lnTo>
                  <a:pt x="1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13" name="Freeform 41"/>
          <p:cNvSpPr>
            <a:spLocks/>
          </p:cNvSpPr>
          <p:nvPr/>
        </p:nvSpPr>
        <p:spPr bwMode="auto">
          <a:xfrm>
            <a:off x="1376363" y="4002088"/>
            <a:ext cx="12700" cy="19050"/>
          </a:xfrm>
          <a:custGeom>
            <a:avLst/>
            <a:gdLst>
              <a:gd name="T0" fmla="*/ 8 w 8"/>
              <a:gd name="T1" fmla="*/ 0 h 12"/>
              <a:gd name="T2" fmla="*/ 6 w 8"/>
              <a:gd name="T3" fmla="*/ 12 h 12"/>
              <a:gd name="T4" fmla="*/ 0 w 8"/>
              <a:gd name="T5" fmla="*/ 12 h 12"/>
              <a:gd name="T6" fmla="*/ 2 w 8"/>
              <a:gd name="T7" fmla="*/ 0 h 12"/>
              <a:gd name="T8" fmla="*/ 8 w 8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2">
                <a:moveTo>
                  <a:pt x="8" y="0"/>
                </a:moveTo>
                <a:lnTo>
                  <a:pt x="6" y="12"/>
                </a:lnTo>
                <a:lnTo>
                  <a:pt x="0" y="12"/>
                </a:lnTo>
                <a:lnTo>
                  <a:pt x="2" y="0"/>
                </a:lnTo>
                <a:lnTo>
                  <a:pt x="8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14" name="Freeform 42"/>
          <p:cNvSpPr>
            <a:spLocks/>
          </p:cNvSpPr>
          <p:nvPr/>
        </p:nvSpPr>
        <p:spPr bwMode="auto">
          <a:xfrm>
            <a:off x="1349375" y="4002088"/>
            <a:ext cx="12700" cy="19050"/>
          </a:xfrm>
          <a:custGeom>
            <a:avLst/>
            <a:gdLst>
              <a:gd name="T0" fmla="*/ 7 w 7"/>
              <a:gd name="T1" fmla="*/ 0 h 12"/>
              <a:gd name="T2" fmla="*/ 6 w 7"/>
              <a:gd name="T3" fmla="*/ 12 h 12"/>
              <a:gd name="T4" fmla="*/ 0 w 7"/>
              <a:gd name="T5" fmla="*/ 12 h 12"/>
              <a:gd name="T6" fmla="*/ 3 w 7"/>
              <a:gd name="T7" fmla="*/ 0 h 12"/>
              <a:gd name="T8" fmla="*/ 7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7" y="0"/>
                </a:moveTo>
                <a:lnTo>
                  <a:pt x="6" y="12"/>
                </a:lnTo>
                <a:lnTo>
                  <a:pt x="0" y="12"/>
                </a:lnTo>
                <a:lnTo>
                  <a:pt x="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15" name="Freeform 43"/>
          <p:cNvSpPr>
            <a:spLocks/>
          </p:cNvSpPr>
          <p:nvPr/>
        </p:nvSpPr>
        <p:spPr bwMode="auto">
          <a:xfrm>
            <a:off x="1300163" y="4002088"/>
            <a:ext cx="34925" cy="112712"/>
          </a:xfrm>
          <a:custGeom>
            <a:avLst/>
            <a:gdLst>
              <a:gd name="T0" fmla="*/ 0 w 22"/>
              <a:gd name="T1" fmla="*/ 71 h 71"/>
              <a:gd name="T2" fmla="*/ 16 w 22"/>
              <a:gd name="T3" fmla="*/ 0 h 71"/>
              <a:gd name="T4" fmla="*/ 22 w 22"/>
              <a:gd name="T5" fmla="*/ 0 h 71"/>
              <a:gd name="T6" fmla="*/ 6 w 22"/>
              <a:gd name="T7" fmla="*/ 71 h 71"/>
              <a:gd name="T8" fmla="*/ 0 w 22"/>
              <a:gd name="T9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71">
                <a:moveTo>
                  <a:pt x="0" y="71"/>
                </a:moveTo>
                <a:lnTo>
                  <a:pt x="16" y="0"/>
                </a:lnTo>
                <a:lnTo>
                  <a:pt x="22" y="0"/>
                </a:lnTo>
                <a:lnTo>
                  <a:pt x="6" y="71"/>
                </a:lnTo>
                <a:lnTo>
                  <a:pt x="0" y="71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16" name="Freeform 44"/>
          <p:cNvSpPr>
            <a:spLocks/>
          </p:cNvSpPr>
          <p:nvPr/>
        </p:nvSpPr>
        <p:spPr bwMode="auto">
          <a:xfrm>
            <a:off x="1712913" y="4030663"/>
            <a:ext cx="12700" cy="15875"/>
          </a:xfrm>
          <a:custGeom>
            <a:avLst/>
            <a:gdLst>
              <a:gd name="T0" fmla="*/ 6 w 8"/>
              <a:gd name="T1" fmla="*/ 0 h 10"/>
              <a:gd name="T2" fmla="*/ 8 w 8"/>
              <a:gd name="T3" fmla="*/ 10 h 10"/>
              <a:gd name="T4" fmla="*/ 2 w 8"/>
              <a:gd name="T5" fmla="*/ 10 h 10"/>
              <a:gd name="T6" fmla="*/ 0 w 8"/>
              <a:gd name="T7" fmla="*/ 0 h 10"/>
              <a:gd name="T8" fmla="*/ 6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6" y="0"/>
                </a:moveTo>
                <a:lnTo>
                  <a:pt x="8" y="10"/>
                </a:lnTo>
                <a:lnTo>
                  <a:pt x="2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17" name="Freeform 45"/>
          <p:cNvSpPr>
            <a:spLocks/>
          </p:cNvSpPr>
          <p:nvPr/>
        </p:nvSpPr>
        <p:spPr bwMode="auto">
          <a:xfrm>
            <a:off x="1685925" y="4030663"/>
            <a:ext cx="11113" cy="15875"/>
          </a:xfrm>
          <a:custGeom>
            <a:avLst/>
            <a:gdLst>
              <a:gd name="T0" fmla="*/ 6 w 7"/>
              <a:gd name="T1" fmla="*/ 0 h 10"/>
              <a:gd name="T2" fmla="*/ 7 w 7"/>
              <a:gd name="T3" fmla="*/ 10 h 10"/>
              <a:gd name="T4" fmla="*/ 3 w 7"/>
              <a:gd name="T5" fmla="*/ 10 h 10"/>
              <a:gd name="T6" fmla="*/ 0 w 7"/>
              <a:gd name="T7" fmla="*/ 0 h 10"/>
              <a:gd name="T8" fmla="*/ 6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6" y="0"/>
                </a:moveTo>
                <a:lnTo>
                  <a:pt x="7" y="10"/>
                </a:lnTo>
                <a:lnTo>
                  <a:pt x="3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18" name="Freeform 46"/>
          <p:cNvSpPr>
            <a:spLocks/>
          </p:cNvSpPr>
          <p:nvPr/>
        </p:nvSpPr>
        <p:spPr bwMode="auto">
          <a:xfrm>
            <a:off x="1657350" y="4030663"/>
            <a:ext cx="14288" cy="15875"/>
          </a:xfrm>
          <a:custGeom>
            <a:avLst/>
            <a:gdLst>
              <a:gd name="T0" fmla="*/ 7 w 9"/>
              <a:gd name="T1" fmla="*/ 0 h 10"/>
              <a:gd name="T2" fmla="*/ 9 w 9"/>
              <a:gd name="T3" fmla="*/ 10 h 10"/>
              <a:gd name="T4" fmla="*/ 3 w 9"/>
              <a:gd name="T5" fmla="*/ 10 h 10"/>
              <a:gd name="T6" fmla="*/ 0 w 9"/>
              <a:gd name="T7" fmla="*/ 0 h 10"/>
              <a:gd name="T8" fmla="*/ 7 w 9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0">
                <a:moveTo>
                  <a:pt x="7" y="0"/>
                </a:moveTo>
                <a:lnTo>
                  <a:pt x="9" y="10"/>
                </a:lnTo>
                <a:lnTo>
                  <a:pt x="3" y="10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19" name="Freeform 47"/>
          <p:cNvSpPr>
            <a:spLocks/>
          </p:cNvSpPr>
          <p:nvPr/>
        </p:nvSpPr>
        <p:spPr bwMode="auto">
          <a:xfrm>
            <a:off x="1631950" y="4030663"/>
            <a:ext cx="11113" cy="15875"/>
          </a:xfrm>
          <a:custGeom>
            <a:avLst/>
            <a:gdLst>
              <a:gd name="T0" fmla="*/ 6 w 7"/>
              <a:gd name="T1" fmla="*/ 0 h 10"/>
              <a:gd name="T2" fmla="*/ 7 w 7"/>
              <a:gd name="T3" fmla="*/ 10 h 10"/>
              <a:gd name="T4" fmla="*/ 1 w 7"/>
              <a:gd name="T5" fmla="*/ 10 h 10"/>
              <a:gd name="T6" fmla="*/ 0 w 7"/>
              <a:gd name="T7" fmla="*/ 0 h 10"/>
              <a:gd name="T8" fmla="*/ 6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6" y="0"/>
                </a:moveTo>
                <a:lnTo>
                  <a:pt x="7" y="10"/>
                </a:lnTo>
                <a:lnTo>
                  <a:pt x="1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20" name="Freeform 48"/>
          <p:cNvSpPr>
            <a:spLocks/>
          </p:cNvSpPr>
          <p:nvPr/>
        </p:nvSpPr>
        <p:spPr bwMode="auto">
          <a:xfrm>
            <a:off x="1603375" y="4030663"/>
            <a:ext cx="12700" cy="15875"/>
          </a:xfrm>
          <a:custGeom>
            <a:avLst/>
            <a:gdLst>
              <a:gd name="T0" fmla="*/ 6 w 8"/>
              <a:gd name="T1" fmla="*/ 0 h 10"/>
              <a:gd name="T2" fmla="*/ 8 w 8"/>
              <a:gd name="T3" fmla="*/ 10 h 10"/>
              <a:gd name="T4" fmla="*/ 2 w 8"/>
              <a:gd name="T5" fmla="*/ 10 h 10"/>
              <a:gd name="T6" fmla="*/ 0 w 8"/>
              <a:gd name="T7" fmla="*/ 0 h 10"/>
              <a:gd name="T8" fmla="*/ 6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6" y="0"/>
                </a:moveTo>
                <a:lnTo>
                  <a:pt x="8" y="10"/>
                </a:lnTo>
                <a:lnTo>
                  <a:pt x="2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21" name="Freeform 49"/>
          <p:cNvSpPr>
            <a:spLocks/>
          </p:cNvSpPr>
          <p:nvPr/>
        </p:nvSpPr>
        <p:spPr bwMode="auto">
          <a:xfrm>
            <a:off x="1577975" y="4030663"/>
            <a:ext cx="9525" cy="15875"/>
          </a:xfrm>
          <a:custGeom>
            <a:avLst/>
            <a:gdLst>
              <a:gd name="T0" fmla="*/ 6 w 6"/>
              <a:gd name="T1" fmla="*/ 0 h 10"/>
              <a:gd name="T2" fmla="*/ 6 w 6"/>
              <a:gd name="T3" fmla="*/ 10 h 10"/>
              <a:gd name="T4" fmla="*/ 1 w 6"/>
              <a:gd name="T5" fmla="*/ 10 h 10"/>
              <a:gd name="T6" fmla="*/ 0 w 6"/>
              <a:gd name="T7" fmla="*/ 0 h 10"/>
              <a:gd name="T8" fmla="*/ 6 w 6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0"/>
                </a:moveTo>
                <a:lnTo>
                  <a:pt x="6" y="10"/>
                </a:lnTo>
                <a:lnTo>
                  <a:pt x="1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22" name="Rectangle 50"/>
          <p:cNvSpPr>
            <a:spLocks noChangeArrowheads="1"/>
          </p:cNvSpPr>
          <p:nvPr/>
        </p:nvSpPr>
        <p:spPr bwMode="auto">
          <a:xfrm>
            <a:off x="1552575" y="4030663"/>
            <a:ext cx="6350" cy="15875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23" name="Rectangle 51"/>
          <p:cNvSpPr>
            <a:spLocks noChangeArrowheads="1"/>
          </p:cNvSpPr>
          <p:nvPr/>
        </p:nvSpPr>
        <p:spPr bwMode="auto">
          <a:xfrm>
            <a:off x="1524000" y="4030663"/>
            <a:ext cx="9525" cy="15875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24" name="Freeform 52"/>
          <p:cNvSpPr>
            <a:spLocks/>
          </p:cNvSpPr>
          <p:nvPr/>
        </p:nvSpPr>
        <p:spPr bwMode="auto">
          <a:xfrm>
            <a:off x="1495425" y="4030663"/>
            <a:ext cx="9525" cy="15875"/>
          </a:xfrm>
          <a:custGeom>
            <a:avLst/>
            <a:gdLst>
              <a:gd name="T0" fmla="*/ 6 w 6"/>
              <a:gd name="T1" fmla="*/ 0 h 10"/>
              <a:gd name="T2" fmla="*/ 6 w 6"/>
              <a:gd name="T3" fmla="*/ 10 h 10"/>
              <a:gd name="T4" fmla="*/ 0 w 6"/>
              <a:gd name="T5" fmla="*/ 10 h 10"/>
              <a:gd name="T6" fmla="*/ 2 w 6"/>
              <a:gd name="T7" fmla="*/ 0 h 10"/>
              <a:gd name="T8" fmla="*/ 6 w 6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0"/>
                </a:moveTo>
                <a:lnTo>
                  <a:pt x="6" y="10"/>
                </a:lnTo>
                <a:lnTo>
                  <a:pt x="0" y="10"/>
                </a:lnTo>
                <a:lnTo>
                  <a:pt x="2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25" name="Freeform 53"/>
          <p:cNvSpPr>
            <a:spLocks/>
          </p:cNvSpPr>
          <p:nvPr/>
        </p:nvSpPr>
        <p:spPr bwMode="auto">
          <a:xfrm>
            <a:off x="1468438" y="4030663"/>
            <a:ext cx="11112" cy="15875"/>
          </a:xfrm>
          <a:custGeom>
            <a:avLst/>
            <a:gdLst>
              <a:gd name="T0" fmla="*/ 7 w 7"/>
              <a:gd name="T1" fmla="*/ 0 h 10"/>
              <a:gd name="T2" fmla="*/ 6 w 7"/>
              <a:gd name="T3" fmla="*/ 10 h 10"/>
              <a:gd name="T4" fmla="*/ 0 w 7"/>
              <a:gd name="T5" fmla="*/ 10 h 10"/>
              <a:gd name="T6" fmla="*/ 1 w 7"/>
              <a:gd name="T7" fmla="*/ 0 h 10"/>
              <a:gd name="T8" fmla="*/ 7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0"/>
                </a:moveTo>
                <a:lnTo>
                  <a:pt x="6" y="10"/>
                </a:lnTo>
                <a:lnTo>
                  <a:pt x="0" y="10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26" name="Freeform 54"/>
          <p:cNvSpPr>
            <a:spLocks/>
          </p:cNvSpPr>
          <p:nvPr/>
        </p:nvSpPr>
        <p:spPr bwMode="auto">
          <a:xfrm>
            <a:off x="1439863" y="4030663"/>
            <a:ext cx="11112" cy="15875"/>
          </a:xfrm>
          <a:custGeom>
            <a:avLst/>
            <a:gdLst>
              <a:gd name="T0" fmla="*/ 7 w 7"/>
              <a:gd name="T1" fmla="*/ 0 h 10"/>
              <a:gd name="T2" fmla="*/ 6 w 7"/>
              <a:gd name="T3" fmla="*/ 10 h 10"/>
              <a:gd name="T4" fmla="*/ 0 w 7"/>
              <a:gd name="T5" fmla="*/ 10 h 10"/>
              <a:gd name="T6" fmla="*/ 3 w 7"/>
              <a:gd name="T7" fmla="*/ 0 h 10"/>
              <a:gd name="T8" fmla="*/ 7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0"/>
                </a:moveTo>
                <a:lnTo>
                  <a:pt x="6" y="10"/>
                </a:lnTo>
                <a:lnTo>
                  <a:pt x="0" y="10"/>
                </a:lnTo>
                <a:lnTo>
                  <a:pt x="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27" name="Freeform 55"/>
          <p:cNvSpPr>
            <a:spLocks/>
          </p:cNvSpPr>
          <p:nvPr/>
        </p:nvSpPr>
        <p:spPr bwMode="auto">
          <a:xfrm>
            <a:off x="1414463" y="4030663"/>
            <a:ext cx="11112" cy="15875"/>
          </a:xfrm>
          <a:custGeom>
            <a:avLst/>
            <a:gdLst>
              <a:gd name="T0" fmla="*/ 6 w 6"/>
              <a:gd name="T1" fmla="*/ 0 h 10"/>
              <a:gd name="T2" fmla="*/ 4 w 6"/>
              <a:gd name="T3" fmla="*/ 10 h 10"/>
              <a:gd name="T4" fmla="*/ 0 w 6"/>
              <a:gd name="T5" fmla="*/ 10 h 10"/>
              <a:gd name="T6" fmla="*/ 1 w 6"/>
              <a:gd name="T7" fmla="*/ 0 h 10"/>
              <a:gd name="T8" fmla="*/ 6 w 6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0"/>
                </a:moveTo>
                <a:lnTo>
                  <a:pt x="4" y="10"/>
                </a:lnTo>
                <a:lnTo>
                  <a:pt x="0" y="10"/>
                </a:lnTo>
                <a:lnTo>
                  <a:pt x="1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28" name="Freeform 56"/>
          <p:cNvSpPr>
            <a:spLocks/>
          </p:cNvSpPr>
          <p:nvPr/>
        </p:nvSpPr>
        <p:spPr bwMode="auto">
          <a:xfrm>
            <a:off x="1385888" y="4030663"/>
            <a:ext cx="12700" cy="15875"/>
          </a:xfrm>
          <a:custGeom>
            <a:avLst/>
            <a:gdLst>
              <a:gd name="T0" fmla="*/ 8 w 8"/>
              <a:gd name="T1" fmla="*/ 0 h 10"/>
              <a:gd name="T2" fmla="*/ 5 w 8"/>
              <a:gd name="T3" fmla="*/ 10 h 10"/>
              <a:gd name="T4" fmla="*/ 0 w 8"/>
              <a:gd name="T5" fmla="*/ 10 h 10"/>
              <a:gd name="T6" fmla="*/ 2 w 8"/>
              <a:gd name="T7" fmla="*/ 0 h 10"/>
              <a:gd name="T8" fmla="*/ 8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8" y="0"/>
                </a:moveTo>
                <a:lnTo>
                  <a:pt x="5" y="10"/>
                </a:lnTo>
                <a:lnTo>
                  <a:pt x="0" y="10"/>
                </a:lnTo>
                <a:lnTo>
                  <a:pt x="2" y="0"/>
                </a:lnTo>
                <a:lnTo>
                  <a:pt x="8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29" name="Freeform 57"/>
          <p:cNvSpPr>
            <a:spLocks/>
          </p:cNvSpPr>
          <p:nvPr/>
        </p:nvSpPr>
        <p:spPr bwMode="auto">
          <a:xfrm>
            <a:off x="1358900" y="4030663"/>
            <a:ext cx="11113" cy="15875"/>
          </a:xfrm>
          <a:custGeom>
            <a:avLst/>
            <a:gdLst>
              <a:gd name="T0" fmla="*/ 7 w 7"/>
              <a:gd name="T1" fmla="*/ 0 h 10"/>
              <a:gd name="T2" fmla="*/ 5 w 7"/>
              <a:gd name="T3" fmla="*/ 10 h 10"/>
              <a:gd name="T4" fmla="*/ 0 w 7"/>
              <a:gd name="T5" fmla="*/ 10 h 10"/>
              <a:gd name="T6" fmla="*/ 3 w 7"/>
              <a:gd name="T7" fmla="*/ 0 h 10"/>
              <a:gd name="T8" fmla="*/ 7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0"/>
                </a:moveTo>
                <a:lnTo>
                  <a:pt x="5" y="10"/>
                </a:lnTo>
                <a:lnTo>
                  <a:pt x="0" y="10"/>
                </a:lnTo>
                <a:lnTo>
                  <a:pt x="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30" name="Freeform 58"/>
          <p:cNvSpPr>
            <a:spLocks/>
          </p:cNvSpPr>
          <p:nvPr/>
        </p:nvSpPr>
        <p:spPr bwMode="auto">
          <a:xfrm>
            <a:off x="1716088" y="4081463"/>
            <a:ext cx="14287" cy="23812"/>
          </a:xfrm>
          <a:custGeom>
            <a:avLst/>
            <a:gdLst>
              <a:gd name="T0" fmla="*/ 6 w 9"/>
              <a:gd name="T1" fmla="*/ 0 h 15"/>
              <a:gd name="T2" fmla="*/ 9 w 9"/>
              <a:gd name="T3" fmla="*/ 15 h 15"/>
              <a:gd name="T4" fmla="*/ 3 w 9"/>
              <a:gd name="T5" fmla="*/ 15 h 15"/>
              <a:gd name="T6" fmla="*/ 0 w 9"/>
              <a:gd name="T7" fmla="*/ 0 h 15"/>
              <a:gd name="T8" fmla="*/ 6 w 9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5">
                <a:moveTo>
                  <a:pt x="6" y="0"/>
                </a:moveTo>
                <a:lnTo>
                  <a:pt x="9" y="15"/>
                </a:lnTo>
                <a:lnTo>
                  <a:pt x="3" y="15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31" name="Freeform 59"/>
          <p:cNvSpPr>
            <a:spLocks/>
          </p:cNvSpPr>
          <p:nvPr/>
        </p:nvSpPr>
        <p:spPr bwMode="auto">
          <a:xfrm>
            <a:off x="1662113" y="4081463"/>
            <a:ext cx="17462" cy="23812"/>
          </a:xfrm>
          <a:custGeom>
            <a:avLst/>
            <a:gdLst>
              <a:gd name="T0" fmla="*/ 7 w 10"/>
              <a:gd name="T1" fmla="*/ 0 h 15"/>
              <a:gd name="T2" fmla="*/ 10 w 10"/>
              <a:gd name="T3" fmla="*/ 15 h 15"/>
              <a:gd name="T4" fmla="*/ 3 w 10"/>
              <a:gd name="T5" fmla="*/ 15 h 15"/>
              <a:gd name="T6" fmla="*/ 0 w 10"/>
              <a:gd name="T7" fmla="*/ 0 h 15"/>
              <a:gd name="T8" fmla="*/ 7 w 10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5">
                <a:moveTo>
                  <a:pt x="7" y="0"/>
                </a:moveTo>
                <a:lnTo>
                  <a:pt x="10" y="15"/>
                </a:lnTo>
                <a:lnTo>
                  <a:pt x="3" y="15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32" name="Freeform 60"/>
          <p:cNvSpPr>
            <a:spLocks/>
          </p:cNvSpPr>
          <p:nvPr/>
        </p:nvSpPr>
        <p:spPr bwMode="auto">
          <a:xfrm>
            <a:off x="1617663" y="4081463"/>
            <a:ext cx="11112" cy="23812"/>
          </a:xfrm>
          <a:custGeom>
            <a:avLst/>
            <a:gdLst>
              <a:gd name="T0" fmla="*/ 6 w 7"/>
              <a:gd name="T1" fmla="*/ 0 h 15"/>
              <a:gd name="T2" fmla="*/ 7 w 7"/>
              <a:gd name="T3" fmla="*/ 15 h 15"/>
              <a:gd name="T4" fmla="*/ 1 w 7"/>
              <a:gd name="T5" fmla="*/ 15 h 15"/>
              <a:gd name="T6" fmla="*/ 0 w 7"/>
              <a:gd name="T7" fmla="*/ 0 h 15"/>
              <a:gd name="T8" fmla="*/ 6 w 7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5">
                <a:moveTo>
                  <a:pt x="6" y="0"/>
                </a:moveTo>
                <a:lnTo>
                  <a:pt x="7" y="15"/>
                </a:lnTo>
                <a:lnTo>
                  <a:pt x="1" y="15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33" name="Freeform 61"/>
          <p:cNvSpPr>
            <a:spLocks/>
          </p:cNvSpPr>
          <p:nvPr/>
        </p:nvSpPr>
        <p:spPr bwMode="auto">
          <a:xfrm>
            <a:off x="1400175" y="4081463"/>
            <a:ext cx="11113" cy="23812"/>
          </a:xfrm>
          <a:custGeom>
            <a:avLst/>
            <a:gdLst>
              <a:gd name="T0" fmla="*/ 7 w 7"/>
              <a:gd name="T1" fmla="*/ 0 h 15"/>
              <a:gd name="T2" fmla="*/ 4 w 7"/>
              <a:gd name="T3" fmla="*/ 15 h 15"/>
              <a:gd name="T4" fmla="*/ 0 w 7"/>
              <a:gd name="T5" fmla="*/ 15 h 15"/>
              <a:gd name="T6" fmla="*/ 2 w 7"/>
              <a:gd name="T7" fmla="*/ 0 h 15"/>
              <a:gd name="T8" fmla="*/ 7 w 7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5">
                <a:moveTo>
                  <a:pt x="7" y="0"/>
                </a:moveTo>
                <a:lnTo>
                  <a:pt x="4" y="15"/>
                </a:lnTo>
                <a:lnTo>
                  <a:pt x="0" y="15"/>
                </a:lnTo>
                <a:lnTo>
                  <a:pt x="2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34" name="Freeform 62"/>
          <p:cNvSpPr>
            <a:spLocks/>
          </p:cNvSpPr>
          <p:nvPr/>
        </p:nvSpPr>
        <p:spPr bwMode="auto">
          <a:xfrm>
            <a:off x="1344613" y="4081463"/>
            <a:ext cx="14287" cy="23812"/>
          </a:xfrm>
          <a:custGeom>
            <a:avLst/>
            <a:gdLst>
              <a:gd name="T0" fmla="*/ 9 w 9"/>
              <a:gd name="T1" fmla="*/ 0 h 15"/>
              <a:gd name="T2" fmla="*/ 6 w 9"/>
              <a:gd name="T3" fmla="*/ 15 h 15"/>
              <a:gd name="T4" fmla="*/ 0 w 9"/>
              <a:gd name="T5" fmla="*/ 15 h 15"/>
              <a:gd name="T6" fmla="*/ 4 w 9"/>
              <a:gd name="T7" fmla="*/ 0 h 15"/>
              <a:gd name="T8" fmla="*/ 9 w 9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5">
                <a:moveTo>
                  <a:pt x="9" y="0"/>
                </a:moveTo>
                <a:lnTo>
                  <a:pt x="6" y="15"/>
                </a:lnTo>
                <a:lnTo>
                  <a:pt x="0" y="15"/>
                </a:lnTo>
                <a:lnTo>
                  <a:pt x="4" y="0"/>
                </a:lnTo>
                <a:lnTo>
                  <a:pt x="9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35" name="Freeform 63"/>
          <p:cNvSpPr>
            <a:spLocks/>
          </p:cNvSpPr>
          <p:nvPr/>
        </p:nvSpPr>
        <p:spPr bwMode="auto">
          <a:xfrm>
            <a:off x="1717675" y="4056063"/>
            <a:ext cx="14288" cy="15875"/>
          </a:xfrm>
          <a:custGeom>
            <a:avLst/>
            <a:gdLst>
              <a:gd name="T0" fmla="*/ 6 w 9"/>
              <a:gd name="T1" fmla="*/ 0 h 10"/>
              <a:gd name="T2" fmla="*/ 9 w 9"/>
              <a:gd name="T3" fmla="*/ 10 h 10"/>
              <a:gd name="T4" fmla="*/ 3 w 9"/>
              <a:gd name="T5" fmla="*/ 10 h 10"/>
              <a:gd name="T6" fmla="*/ 0 w 9"/>
              <a:gd name="T7" fmla="*/ 0 h 10"/>
              <a:gd name="T8" fmla="*/ 6 w 9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0">
                <a:moveTo>
                  <a:pt x="6" y="0"/>
                </a:moveTo>
                <a:lnTo>
                  <a:pt x="9" y="10"/>
                </a:lnTo>
                <a:lnTo>
                  <a:pt x="3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36" name="Freeform 64"/>
          <p:cNvSpPr>
            <a:spLocks/>
          </p:cNvSpPr>
          <p:nvPr/>
        </p:nvSpPr>
        <p:spPr bwMode="auto">
          <a:xfrm>
            <a:off x="1692275" y="4056063"/>
            <a:ext cx="11113" cy="15875"/>
          </a:xfrm>
          <a:custGeom>
            <a:avLst/>
            <a:gdLst>
              <a:gd name="T0" fmla="*/ 6 w 7"/>
              <a:gd name="T1" fmla="*/ 0 h 10"/>
              <a:gd name="T2" fmla="*/ 7 w 7"/>
              <a:gd name="T3" fmla="*/ 10 h 10"/>
              <a:gd name="T4" fmla="*/ 3 w 7"/>
              <a:gd name="T5" fmla="*/ 10 h 10"/>
              <a:gd name="T6" fmla="*/ 0 w 7"/>
              <a:gd name="T7" fmla="*/ 0 h 10"/>
              <a:gd name="T8" fmla="*/ 6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6" y="0"/>
                </a:moveTo>
                <a:lnTo>
                  <a:pt x="7" y="10"/>
                </a:lnTo>
                <a:lnTo>
                  <a:pt x="3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37" name="Freeform 65"/>
          <p:cNvSpPr>
            <a:spLocks/>
          </p:cNvSpPr>
          <p:nvPr/>
        </p:nvSpPr>
        <p:spPr bwMode="auto">
          <a:xfrm>
            <a:off x="1663700" y="4056063"/>
            <a:ext cx="12700" cy="15875"/>
          </a:xfrm>
          <a:custGeom>
            <a:avLst/>
            <a:gdLst>
              <a:gd name="T0" fmla="*/ 6 w 8"/>
              <a:gd name="T1" fmla="*/ 0 h 10"/>
              <a:gd name="T2" fmla="*/ 8 w 8"/>
              <a:gd name="T3" fmla="*/ 10 h 10"/>
              <a:gd name="T4" fmla="*/ 2 w 8"/>
              <a:gd name="T5" fmla="*/ 10 h 10"/>
              <a:gd name="T6" fmla="*/ 0 w 8"/>
              <a:gd name="T7" fmla="*/ 0 h 10"/>
              <a:gd name="T8" fmla="*/ 6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6" y="0"/>
                </a:moveTo>
                <a:lnTo>
                  <a:pt x="8" y="10"/>
                </a:lnTo>
                <a:lnTo>
                  <a:pt x="2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38" name="Rectangle 66"/>
          <p:cNvSpPr>
            <a:spLocks noChangeArrowheads="1"/>
          </p:cNvSpPr>
          <p:nvPr/>
        </p:nvSpPr>
        <p:spPr bwMode="auto">
          <a:xfrm>
            <a:off x="1638300" y="4056063"/>
            <a:ext cx="9525" cy="15875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39" name="Freeform 67"/>
          <p:cNvSpPr>
            <a:spLocks/>
          </p:cNvSpPr>
          <p:nvPr/>
        </p:nvSpPr>
        <p:spPr bwMode="auto">
          <a:xfrm>
            <a:off x="1611313" y="4056063"/>
            <a:ext cx="11112" cy="15875"/>
          </a:xfrm>
          <a:custGeom>
            <a:avLst/>
            <a:gdLst>
              <a:gd name="T0" fmla="*/ 5 w 7"/>
              <a:gd name="T1" fmla="*/ 0 h 10"/>
              <a:gd name="T2" fmla="*/ 7 w 7"/>
              <a:gd name="T3" fmla="*/ 10 h 10"/>
              <a:gd name="T4" fmla="*/ 1 w 7"/>
              <a:gd name="T5" fmla="*/ 10 h 10"/>
              <a:gd name="T6" fmla="*/ 0 w 7"/>
              <a:gd name="T7" fmla="*/ 0 h 10"/>
              <a:gd name="T8" fmla="*/ 5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5" y="0"/>
                </a:moveTo>
                <a:lnTo>
                  <a:pt x="7" y="10"/>
                </a:lnTo>
                <a:lnTo>
                  <a:pt x="1" y="10"/>
                </a:lnTo>
                <a:lnTo>
                  <a:pt x="0" y="0"/>
                </a:lnTo>
                <a:lnTo>
                  <a:pt x="5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40" name="Rectangle 68"/>
          <p:cNvSpPr>
            <a:spLocks noChangeArrowheads="1"/>
          </p:cNvSpPr>
          <p:nvPr/>
        </p:nvSpPr>
        <p:spPr bwMode="auto">
          <a:xfrm>
            <a:off x="1584325" y="4056063"/>
            <a:ext cx="9525" cy="15875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41" name="Freeform 69"/>
          <p:cNvSpPr>
            <a:spLocks/>
          </p:cNvSpPr>
          <p:nvPr/>
        </p:nvSpPr>
        <p:spPr bwMode="auto">
          <a:xfrm>
            <a:off x="1557338" y="4056063"/>
            <a:ext cx="9525" cy="15875"/>
          </a:xfrm>
          <a:custGeom>
            <a:avLst/>
            <a:gdLst>
              <a:gd name="T0" fmla="*/ 6 w 6"/>
              <a:gd name="T1" fmla="*/ 0 h 10"/>
              <a:gd name="T2" fmla="*/ 6 w 6"/>
              <a:gd name="T3" fmla="*/ 10 h 10"/>
              <a:gd name="T4" fmla="*/ 0 w 6"/>
              <a:gd name="T5" fmla="*/ 10 h 10"/>
              <a:gd name="T6" fmla="*/ 1 w 6"/>
              <a:gd name="T7" fmla="*/ 0 h 10"/>
              <a:gd name="T8" fmla="*/ 6 w 6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0"/>
                </a:moveTo>
                <a:lnTo>
                  <a:pt x="6" y="10"/>
                </a:lnTo>
                <a:lnTo>
                  <a:pt x="0" y="10"/>
                </a:lnTo>
                <a:lnTo>
                  <a:pt x="1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42" name="Freeform 70"/>
          <p:cNvSpPr>
            <a:spLocks/>
          </p:cNvSpPr>
          <p:nvPr/>
        </p:nvSpPr>
        <p:spPr bwMode="auto">
          <a:xfrm>
            <a:off x="1531938" y="4056063"/>
            <a:ext cx="7937" cy="15875"/>
          </a:xfrm>
          <a:custGeom>
            <a:avLst/>
            <a:gdLst>
              <a:gd name="T0" fmla="*/ 4 w 5"/>
              <a:gd name="T1" fmla="*/ 0 h 10"/>
              <a:gd name="T2" fmla="*/ 5 w 5"/>
              <a:gd name="T3" fmla="*/ 10 h 10"/>
              <a:gd name="T4" fmla="*/ 0 w 5"/>
              <a:gd name="T5" fmla="*/ 10 h 10"/>
              <a:gd name="T6" fmla="*/ 0 w 5"/>
              <a:gd name="T7" fmla="*/ 0 h 10"/>
              <a:gd name="T8" fmla="*/ 4 w 5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0">
                <a:moveTo>
                  <a:pt x="4" y="0"/>
                </a:moveTo>
                <a:lnTo>
                  <a:pt x="5" y="10"/>
                </a:lnTo>
                <a:lnTo>
                  <a:pt x="0" y="10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43" name="Freeform 71"/>
          <p:cNvSpPr>
            <a:spLocks/>
          </p:cNvSpPr>
          <p:nvPr/>
        </p:nvSpPr>
        <p:spPr bwMode="auto">
          <a:xfrm>
            <a:off x="1503363" y="4056063"/>
            <a:ext cx="9525" cy="15875"/>
          </a:xfrm>
          <a:custGeom>
            <a:avLst/>
            <a:gdLst>
              <a:gd name="T0" fmla="*/ 6 w 6"/>
              <a:gd name="T1" fmla="*/ 0 h 10"/>
              <a:gd name="T2" fmla="*/ 4 w 6"/>
              <a:gd name="T3" fmla="*/ 10 h 10"/>
              <a:gd name="T4" fmla="*/ 0 w 6"/>
              <a:gd name="T5" fmla="*/ 10 h 10"/>
              <a:gd name="T6" fmla="*/ 0 w 6"/>
              <a:gd name="T7" fmla="*/ 0 h 10"/>
              <a:gd name="T8" fmla="*/ 6 w 6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0"/>
                </a:moveTo>
                <a:lnTo>
                  <a:pt x="4" y="10"/>
                </a:lnTo>
                <a:lnTo>
                  <a:pt x="0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44" name="Freeform 72"/>
          <p:cNvSpPr>
            <a:spLocks/>
          </p:cNvSpPr>
          <p:nvPr/>
        </p:nvSpPr>
        <p:spPr bwMode="auto">
          <a:xfrm>
            <a:off x="1474788" y="4056063"/>
            <a:ext cx="9525" cy="15875"/>
          </a:xfrm>
          <a:custGeom>
            <a:avLst/>
            <a:gdLst>
              <a:gd name="T0" fmla="*/ 6 w 6"/>
              <a:gd name="T1" fmla="*/ 0 h 10"/>
              <a:gd name="T2" fmla="*/ 6 w 6"/>
              <a:gd name="T3" fmla="*/ 10 h 10"/>
              <a:gd name="T4" fmla="*/ 0 w 6"/>
              <a:gd name="T5" fmla="*/ 10 h 10"/>
              <a:gd name="T6" fmla="*/ 2 w 6"/>
              <a:gd name="T7" fmla="*/ 0 h 10"/>
              <a:gd name="T8" fmla="*/ 6 w 6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0"/>
                </a:moveTo>
                <a:lnTo>
                  <a:pt x="6" y="10"/>
                </a:lnTo>
                <a:lnTo>
                  <a:pt x="0" y="10"/>
                </a:lnTo>
                <a:lnTo>
                  <a:pt x="2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45" name="Freeform 73"/>
          <p:cNvSpPr>
            <a:spLocks/>
          </p:cNvSpPr>
          <p:nvPr/>
        </p:nvSpPr>
        <p:spPr bwMode="auto">
          <a:xfrm>
            <a:off x="1447800" y="4056063"/>
            <a:ext cx="11113" cy="15875"/>
          </a:xfrm>
          <a:custGeom>
            <a:avLst/>
            <a:gdLst>
              <a:gd name="T0" fmla="*/ 7 w 7"/>
              <a:gd name="T1" fmla="*/ 0 h 10"/>
              <a:gd name="T2" fmla="*/ 5 w 7"/>
              <a:gd name="T3" fmla="*/ 10 h 10"/>
              <a:gd name="T4" fmla="*/ 0 w 7"/>
              <a:gd name="T5" fmla="*/ 10 h 10"/>
              <a:gd name="T6" fmla="*/ 1 w 7"/>
              <a:gd name="T7" fmla="*/ 0 h 10"/>
              <a:gd name="T8" fmla="*/ 7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0"/>
                </a:moveTo>
                <a:lnTo>
                  <a:pt x="5" y="10"/>
                </a:lnTo>
                <a:lnTo>
                  <a:pt x="0" y="10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46" name="Freeform 74"/>
          <p:cNvSpPr>
            <a:spLocks/>
          </p:cNvSpPr>
          <p:nvPr/>
        </p:nvSpPr>
        <p:spPr bwMode="auto">
          <a:xfrm>
            <a:off x="1419225" y="4056063"/>
            <a:ext cx="11113" cy="15875"/>
          </a:xfrm>
          <a:custGeom>
            <a:avLst/>
            <a:gdLst>
              <a:gd name="T0" fmla="*/ 7 w 7"/>
              <a:gd name="T1" fmla="*/ 0 h 10"/>
              <a:gd name="T2" fmla="*/ 6 w 7"/>
              <a:gd name="T3" fmla="*/ 10 h 10"/>
              <a:gd name="T4" fmla="*/ 0 w 7"/>
              <a:gd name="T5" fmla="*/ 10 h 10"/>
              <a:gd name="T6" fmla="*/ 1 w 7"/>
              <a:gd name="T7" fmla="*/ 0 h 10"/>
              <a:gd name="T8" fmla="*/ 7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0"/>
                </a:moveTo>
                <a:lnTo>
                  <a:pt x="6" y="10"/>
                </a:lnTo>
                <a:lnTo>
                  <a:pt x="0" y="10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47" name="Freeform 75"/>
          <p:cNvSpPr>
            <a:spLocks/>
          </p:cNvSpPr>
          <p:nvPr/>
        </p:nvSpPr>
        <p:spPr bwMode="auto">
          <a:xfrm>
            <a:off x="1393825" y="4056063"/>
            <a:ext cx="11113" cy="15875"/>
          </a:xfrm>
          <a:custGeom>
            <a:avLst/>
            <a:gdLst>
              <a:gd name="T0" fmla="*/ 7 w 7"/>
              <a:gd name="T1" fmla="*/ 0 h 10"/>
              <a:gd name="T2" fmla="*/ 4 w 7"/>
              <a:gd name="T3" fmla="*/ 10 h 10"/>
              <a:gd name="T4" fmla="*/ 0 w 7"/>
              <a:gd name="T5" fmla="*/ 10 h 10"/>
              <a:gd name="T6" fmla="*/ 1 w 7"/>
              <a:gd name="T7" fmla="*/ 0 h 10"/>
              <a:gd name="T8" fmla="*/ 7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0"/>
                </a:moveTo>
                <a:lnTo>
                  <a:pt x="4" y="10"/>
                </a:lnTo>
                <a:lnTo>
                  <a:pt x="0" y="10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48" name="Freeform 76"/>
          <p:cNvSpPr>
            <a:spLocks/>
          </p:cNvSpPr>
          <p:nvPr/>
        </p:nvSpPr>
        <p:spPr bwMode="auto">
          <a:xfrm>
            <a:off x="1365250" y="4056063"/>
            <a:ext cx="11113" cy="15875"/>
          </a:xfrm>
          <a:custGeom>
            <a:avLst/>
            <a:gdLst>
              <a:gd name="T0" fmla="*/ 7 w 7"/>
              <a:gd name="T1" fmla="*/ 0 h 10"/>
              <a:gd name="T2" fmla="*/ 4 w 7"/>
              <a:gd name="T3" fmla="*/ 10 h 10"/>
              <a:gd name="T4" fmla="*/ 0 w 7"/>
              <a:gd name="T5" fmla="*/ 10 h 10"/>
              <a:gd name="T6" fmla="*/ 1 w 7"/>
              <a:gd name="T7" fmla="*/ 0 h 10"/>
              <a:gd name="T8" fmla="*/ 7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0"/>
                </a:moveTo>
                <a:lnTo>
                  <a:pt x="4" y="10"/>
                </a:lnTo>
                <a:lnTo>
                  <a:pt x="0" y="10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49" name="Rectangle 77"/>
          <p:cNvSpPr>
            <a:spLocks noChangeArrowheads="1"/>
          </p:cNvSpPr>
          <p:nvPr/>
        </p:nvSpPr>
        <p:spPr bwMode="auto">
          <a:xfrm>
            <a:off x="1108075" y="4616450"/>
            <a:ext cx="963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50" name="Freeform 78"/>
          <p:cNvSpPr>
            <a:spLocks/>
          </p:cNvSpPr>
          <p:nvPr/>
        </p:nvSpPr>
        <p:spPr bwMode="auto">
          <a:xfrm>
            <a:off x="1339850" y="4802188"/>
            <a:ext cx="461963" cy="342900"/>
          </a:xfrm>
          <a:custGeom>
            <a:avLst/>
            <a:gdLst>
              <a:gd name="T0" fmla="*/ 25 w 291"/>
              <a:gd name="T1" fmla="*/ 216 h 216"/>
              <a:gd name="T2" fmla="*/ 19 w 291"/>
              <a:gd name="T3" fmla="*/ 216 h 216"/>
              <a:gd name="T4" fmla="*/ 13 w 291"/>
              <a:gd name="T5" fmla="*/ 214 h 216"/>
              <a:gd name="T6" fmla="*/ 10 w 291"/>
              <a:gd name="T7" fmla="*/ 213 h 216"/>
              <a:gd name="T8" fmla="*/ 6 w 291"/>
              <a:gd name="T9" fmla="*/ 210 h 216"/>
              <a:gd name="T10" fmla="*/ 4 w 291"/>
              <a:gd name="T11" fmla="*/ 206 h 216"/>
              <a:gd name="T12" fmla="*/ 1 w 291"/>
              <a:gd name="T13" fmla="*/ 201 h 216"/>
              <a:gd name="T14" fmla="*/ 0 w 291"/>
              <a:gd name="T15" fmla="*/ 197 h 216"/>
              <a:gd name="T16" fmla="*/ 0 w 291"/>
              <a:gd name="T17" fmla="*/ 192 h 216"/>
              <a:gd name="T18" fmla="*/ 0 w 291"/>
              <a:gd name="T19" fmla="*/ 25 h 216"/>
              <a:gd name="T20" fmla="*/ 0 w 291"/>
              <a:gd name="T21" fmla="*/ 20 h 216"/>
              <a:gd name="T22" fmla="*/ 1 w 291"/>
              <a:gd name="T23" fmla="*/ 14 h 216"/>
              <a:gd name="T24" fmla="*/ 4 w 291"/>
              <a:gd name="T25" fmla="*/ 11 h 216"/>
              <a:gd name="T26" fmla="*/ 6 w 291"/>
              <a:gd name="T27" fmla="*/ 7 h 216"/>
              <a:gd name="T28" fmla="*/ 10 w 291"/>
              <a:gd name="T29" fmla="*/ 4 h 216"/>
              <a:gd name="T30" fmla="*/ 13 w 291"/>
              <a:gd name="T31" fmla="*/ 2 h 216"/>
              <a:gd name="T32" fmla="*/ 19 w 291"/>
              <a:gd name="T33" fmla="*/ 1 h 216"/>
              <a:gd name="T34" fmla="*/ 25 w 291"/>
              <a:gd name="T35" fmla="*/ 0 h 216"/>
              <a:gd name="T36" fmla="*/ 268 w 291"/>
              <a:gd name="T37" fmla="*/ 0 h 216"/>
              <a:gd name="T38" fmla="*/ 274 w 291"/>
              <a:gd name="T39" fmla="*/ 1 h 216"/>
              <a:gd name="T40" fmla="*/ 278 w 291"/>
              <a:gd name="T41" fmla="*/ 2 h 216"/>
              <a:gd name="T42" fmla="*/ 283 w 291"/>
              <a:gd name="T43" fmla="*/ 4 h 216"/>
              <a:gd name="T44" fmla="*/ 287 w 291"/>
              <a:gd name="T45" fmla="*/ 7 h 216"/>
              <a:gd name="T46" fmla="*/ 288 w 291"/>
              <a:gd name="T47" fmla="*/ 11 h 216"/>
              <a:gd name="T48" fmla="*/ 291 w 291"/>
              <a:gd name="T49" fmla="*/ 14 h 216"/>
              <a:gd name="T50" fmla="*/ 291 w 291"/>
              <a:gd name="T51" fmla="*/ 20 h 216"/>
              <a:gd name="T52" fmla="*/ 291 w 291"/>
              <a:gd name="T53" fmla="*/ 25 h 216"/>
              <a:gd name="T54" fmla="*/ 291 w 291"/>
              <a:gd name="T55" fmla="*/ 192 h 216"/>
              <a:gd name="T56" fmla="*/ 291 w 291"/>
              <a:gd name="T57" fmla="*/ 197 h 216"/>
              <a:gd name="T58" fmla="*/ 291 w 291"/>
              <a:gd name="T59" fmla="*/ 201 h 216"/>
              <a:gd name="T60" fmla="*/ 288 w 291"/>
              <a:gd name="T61" fmla="*/ 206 h 216"/>
              <a:gd name="T62" fmla="*/ 287 w 291"/>
              <a:gd name="T63" fmla="*/ 210 h 216"/>
              <a:gd name="T64" fmla="*/ 283 w 291"/>
              <a:gd name="T65" fmla="*/ 213 h 216"/>
              <a:gd name="T66" fmla="*/ 278 w 291"/>
              <a:gd name="T67" fmla="*/ 214 h 216"/>
              <a:gd name="T68" fmla="*/ 274 w 291"/>
              <a:gd name="T69" fmla="*/ 216 h 216"/>
              <a:gd name="T70" fmla="*/ 268 w 291"/>
              <a:gd name="T71" fmla="*/ 216 h 216"/>
              <a:gd name="T72" fmla="*/ 25 w 291"/>
              <a:gd name="T73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1" h="216">
                <a:moveTo>
                  <a:pt x="25" y="216"/>
                </a:moveTo>
                <a:lnTo>
                  <a:pt x="19" y="216"/>
                </a:lnTo>
                <a:lnTo>
                  <a:pt x="13" y="214"/>
                </a:lnTo>
                <a:lnTo>
                  <a:pt x="10" y="213"/>
                </a:lnTo>
                <a:lnTo>
                  <a:pt x="6" y="210"/>
                </a:lnTo>
                <a:lnTo>
                  <a:pt x="4" y="206"/>
                </a:lnTo>
                <a:lnTo>
                  <a:pt x="1" y="201"/>
                </a:lnTo>
                <a:lnTo>
                  <a:pt x="0" y="197"/>
                </a:lnTo>
                <a:lnTo>
                  <a:pt x="0" y="192"/>
                </a:lnTo>
                <a:lnTo>
                  <a:pt x="0" y="25"/>
                </a:lnTo>
                <a:lnTo>
                  <a:pt x="0" y="20"/>
                </a:lnTo>
                <a:lnTo>
                  <a:pt x="1" y="14"/>
                </a:lnTo>
                <a:lnTo>
                  <a:pt x="4" y="11"/>
                </a:lnTo>
                <a:lnTo>
                  <a:pt x="6" y="7"/>
                </a:lnTo>
                <a:lnTo>
                  <a:pt x="10" y="4"/>
                </a:lnTo>
                <a:lnTo>
                  <a:pt x="13" y="2"/>
                </a:lnTo>
                <a:lnTo>
                  <a:pt x="19" y="1"/>
                </a:lnTo>
                <a:lnTo>
                  <a:pt x="25" y="0"/>
                </a:lnTo>
                <a:lnTo>
                  <a:pt x="268" y="0"/>
                </a:lnTo>
                <a:lnTo>
                  <a:pt x="274" y="1"/>
                </a:lnTo>
                <a:lnTo>
                  <a:pt x="278" y="2"/>
                </a:lnTo>
                <a:lnTo>
                  <a:pt x="283" y="4"/>
                </a:lnTo>
                <a:lnTo>
                  <a:pt x="287" y="7"/>
                </a:lnTo>
                <a:lnTo>
                  <a:pt x="288" y="11"/>
                </a:lnTo>
                <a:lnTo>
                  <a:pt x="291" y="14"/>
                </a:lnTo>
                <a:lnTo>
                  <a:pt x="291" y="20"/>
                </a:lnTo>
                <a:lnTo>
                  <a:pt x="291" y="25"/>
                </a:lnTo>
                <a:lnTo>
                  <a:pt x="291" y="192"/>
                </a:lnTo>
                <a:lnTo>
                  <a:pt x="291" y="197"/>
                </a:lnTo>
                <a:lnTo>
                  <a:pt x="291" y="201"/>
                </a:lnTo>
                <a:lnTo>
                  <a:pt x="288" y="206"/>
                </a:lnTo>
                <a:lnTo>
                  <a:pt x="287" y="210"/>
                </a:lnTo>
                <a:lnTo>
                  <a:pt x="283" y="213"/>
                </a:lnTo>
                <a:lnTo>
                  <a:pt x="278" y="214"/>
                </a:lnTo>
                <a:lnTo>
                  <a:pt x="274" y="216"/>
                </a:lnTo>
                <a:lnTo>
                  <a:pt x="268" y="216"/>
                </a:lnTo>
                <a:lnTo>
                  <a:pt x="25" y="2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51" name="Freeform 79"/>
          <p:cNvSpPr>
            <a:spLocks/>
          </p:cNvSpPr>
          <p:nvPr/>
        </p:nvSpPr>
        <p:spPr bwMode="auto">
          <a:xfrm>
            <a:off x="1247775" y="5145088"/>
            <a:ext cx="661988" cy="254000"/>
          </a:xfrm>
          <a:custGeom>
            <a:avLst/>
            <a:gdLst>
              <a:gd name="T0" fmla="*/ 417 w 417"/>
              <a:gd name="T1" fmla="*/ 132 h 160"/>
              <a:gd name="T2" fmla="*/ 396 w 417"/>
              <a:gd name="T3" fmla="*/ 45 h 160"/>
              <a:gd name="T4" fmla="*/ 346 w 417"/>
              <a:gd name="T5" fmla="*/ 45 h 160"/>
              <a:gd name="T6" fmla="*/ 346 w 417"/>
              <a:gd name="T7" fmla="*/ 23 h 160"/>
              <a:gd name="T8" fmla="*/ 268 w 417"/>
              <a:gd name="T9" fmla="*/ 23 h 160"/>
              <a:gd name="T10" fmla="*/ 268 w 417"/>
              <a:gd name="T11" fmla="*/ 7 h 160"/>
              <a:gd name="T12" fmla="*/ 249 w 417"/>
              <a:gd name="T13" fmla="*/ 7 h 160"/>
              <a:gd name="T14" fmla="*/ 249 w 417"/>
              <a:gd name="T15" fmla="*/ 0 h 160"/>
              <a:gd name="T16" fmla="*/ 158 w 417"/>
              <a:gd name="T17" fmla="*/ 0 h 160"/>
              <a:gd name="T18" fmla="*/ 158 w 417"/>
              <a:gd name="T19" fmla="*/ 7 h 160"/>
              <a:gd name="T20" fmla="*/ 140 w 417"/>
              <a:gd name="T21" fmla="*/ 7 h 160"/>
              <a:gd name="T22" fmla="*/ 140 w 417"/>
              <a:gd name="T23" fmla="*/ 23 h 160"/>
              <a:gd name="T24" fmla="*/ 62 w 417"/>
              <a:gd name="T25" fmla="*/ 23 h 160"/>
              <a:gd name="T26" fmla="*/ 62 w 417"/>
              <a:gd name="T27" fmla="*/ 45 h 160"/>
              <a:gd name="T28" fmla="*/ 21 w 417"/>
              <a:gd name="T29" fmla="*/ 45 h 160"/>
              <a:gd name="T30" fmla="*/ 0 w 417"/>
              <a:gd name="T31" fmla="*/ 132 h 160"/>
              <a:gd name="T32" fmla="*/ 14 w 417"/>
              <a:gd name="T33" fmla="*/ 160 h 160"/>
              <a:gd name="T34" fmla="*/ 405 w 417"/>
              <a:gd name="T35" fmla="*/ 160 h 160"/>
              <a:gd name="T36" fmla="*/ 417 w 417"/>
              <a:gd name="T37" fmla="*/ 13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17" h="160">
                <a:moveTo>
                  <a:pt x="417" y="132"/>
                </a:moveTo>
                <a:lnTo>
                  <a:pt x="396" y="45"/>
                </a:lnTo>
                <a:lnTo>
                  <a:pt x="346" y="45"/>
                </a:lnTo>
                <a:lnTo>
                  <a:pt x="346" y="23"/>
                </a:lnTo>
                <a:lnTo>
                  <a:pt x="268" y="23"/>
                </a:lnTo>
                <a:lnTo>
                  <a:pt x="268" y="7"/>
                </a:lnTo>
                <a:lnTo>
                  <a:pt x="249" y="7"/>
                </a:lnTo>
                <a:lnTo>
                  <a:pt x="249" y="0"/>
                </a:lnTo>
                <a:lnTo>
                  <a:pt x="158" y="0"/>
                </a:lnTo>
                <a:lnTo>
                  <a:pt x="158" y="7"/>
                </a:lnTo>
                <a:lnTo>
                  <a:pt x="140" y="7"/>
                </a:lnTo>
                <a:lnTo>
                  <a:pt x="140" y="23"/>
                </a:lnTo>
                <a:lnTo>
                  <a:pt x="62" y="23"/>
                </a:lnTo>
                <a:lnTo>
                  <a:pt x="62" y="45"/>
                </a:lnTo>
                <a:lnTo>
                  <a:pt x="21" y="45"/>
                </a:lnTo>
                <a:lnTo>
                  <a:pt x="0" y="132"/>
                </a:lnTo>
                <a:lnTo>
                  <a:pt x="14" y="160"/>
                </a:lnTo>
                <a:lnTo>
                  <a:pt x="405" y="160"/>
                </a:lnTo>
                <a:lnTo>
                  <a:pt x="417" y="1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52" name="Freeform 80"/>
          <p:cNvSpPr>
            <a:spLocks/>
          </p:cNvSpPr>
          <p:nvPr/>
        </p:nvSpPr>
        <p:spPr bwMode="auto">
          <a:xfrm>
            <a:off x="1349375" y="4813300"/>
            <a:ext cx="446088" cy="322263"/>
          </a:xfrm>
          <a:custGeom>
            <a:avLst/>
            <a:gdLst>
              <a:gd name="T0" fmla="*/ 0 w 281"/>
              <a:gd name="T1" fmla="*/ 182 h 203"/>
              <a:gd name="T2" fmla="*/ 1 w 281"/>
              <a:gd name="T3" fmla="*/ 187 h 203"/>
              <a:gd name="T4" fmla="*/ 1 w 281"/>
              <a:gd name="T5" fmla="*/ 191 h 203"/>
              <a:gd name="T6" fmla="*/ 3 w 281"/>
              <a:gd name="T7" fmla="*/ 194 h 203"/>
              <a:gd name="T8" fmla="*/ 6 w 281"/>
              <a:gd name="T9" fmla="*/ 197 h 203"/>
              <a:gd name="T10" fmla="*/ 7 w 281"/>
              <a:gd name="T11" fmla="*/ 200 h 203"/>
              <a:gd name="T12" fmla="*/ 11 w 281"/>
              <a:gd name="T13" fmla="*/ 202 h 203"/>
              <a:gd name="T14" fmla="*/ 14 w 281"/>
              <a:gd name="T15" fmla="*/ 203 h 203"/>
              <a:gd name="T16" fmla="*/ 20 w 281"/>
              <a:gd name="T17" fmla="*/ 203 h 203"/>
              <a:gd name="T18" fmla="*/ 260 w 281"/>
              <a:gd name="T19" fmla="*/ 203 h 203"/>
              <a:gd name="T20" fmla="*/ 265 w 281"/>
              <a:gd name="T21" fmla="*/ 203 h 203"/>
              <a:gd name="T22" fmla="*/ 269 w 281"/>
              <a:gd name="T23" fmla="*/ 202 h 203"/>
              <a:gd name="T24" fmla="*/ 274 w 281"/>
              <a:gd name="T25" fmla="*/ 200 h 203"/>
              <a:gd name="T26" fmla="*/ 277 w 281"/>
              <a:gd name="T27" fmla="*/ 197 h 203"/>
              <a:gd name="T28" fmla="*/ 278 w 281"/>
              <a:gd name="T29" fmla="*/ 194 h 203"/>
              <a:gd name="T30" fmla="*/ 279 w 281"/>
              <a:gd name="T31" fmla="*/ 191 h 203"/>
              <a:gd name="T32" fmla="*/ 279 w 281"/>
              <a:gd name="T33" fmla="*/ 187 h 203"/>
              <a:gd name="T34" fmla="*/ 281 w 281"/>
              <a:gd name="T35" fmla="*/ 182 h 203"/>
              <a:gd name="T36" fmla="*/ 281 w 281"/>
              <a:gd name="T37" fmla="*/ 19 h 203"/>
              <a:gd name="T38" fmla="*/ 279 w 281"/>
              <a:gd name="T39" fmla="*/ 16 h 203"/>
              <a:gd name="T40" fmla="*/ 279 w 281"/>
              <a:gd name="T41" fmla="*/ 12 h 203"/>
              <a:gd name="T42" fmla="*/ 278 w 281"/>
              <a:gd name="T43" fmla="*/ 9 h 203"/>
              <a:gd name="T44" fmla="*/ 277 w 281"/>
              <a:gd name="T45" fmla="*/ 4 h 203"/>
              <a:gd name="T46" fmla="*/ 274 w 281"/>
              <a:gd name="T47" fmla="*/ 3 h 203"/>
              <a:gd name="T48" fmla="*/ 269 w 281"/>
              <a:gd name="T49" fmla="*/ 1 h 203"/>
              <a:gd name="T50" fmla="*/ 265 w 281"/>
              <a:gd name="T51" fmla="*/ 0 h 203"/>
              <a:gd name="T52" fmla="*/ 260 w 281"/>
              <a:gd name="T53" fmla="*/ 0 h 203"/>
              <a:gd name="T54" fmla="*/ 20 w 281"/>
              <a:gd name="T55" fmla="*/ 0 h 203"/>
              <a:gd name="T56" fmla="*/ 14 w 281"/>
              <a:gd name="T57" fmla="*/ 0 h 203"/>
              <a:gd name="T58" fmla="*/ 11 w 281"/>
              <a:gd name="T59" fmla="*/ 1 h 203"/>
              <a:gd name="T60" fmla="*/ 7 w 281"/>
              <a:gd name="T61" fmla="*/ 3 h 203"/>
              <a:gd name="T62" fmla="*/ 6 w 281"/>
              <a:gd name="T63" fmla="*/ 4 h 203"/>
              <a:gd name="T64" fmla="*/ 3 w 281"/>
              <a:gd name="T65" fmla="*/ 9 h 203"/>
              <a:gd name="T66" fmla="*/ 1 w 281"/>
              <a:gd name="T67" fmla="*/ 12 h 203"/>
              <a:gd name="T68" fmla="*/ 1 w 281"/>
              <a:gd name="T69" fmla="*/ 16 h 203"/>
              <a:gd name="T70" fmla="*/ 0 w 281"/>
              <a:gd name="T71" fmla="*/ 19 h 203"/>
              <a:gd name="T72" fmla="*/ 0 w 281"/>
              <a:gd name="T73" fmla="*/ 182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1" h="203">
                <a:moveTo>
                  <a:pt x="0" y="182"/>
                </a:moveTo>
                <a:lnTo>
                  <a:pt x="1" y="187"/>
                </a:lnTo>
                <a:lnTo>
                  <a:pt x="1" y="191"/>
                </a:lnTo>
                <a:lnTo>
                  <a:pt x="3" y="194"/>
                </a:lnTo>
                <a:lnTo>
                  <a:pt x="6" y="197"/>
                </a:lnTo>
                <a:lnTo>
                  <a:pt x="7" y="200"/>
                </a:lnTo>
                <a:lnTo>
                  <a:pt x="11" y="202"/>
                </a:lnTo>
                <a:lnTo>
                  <a:pt x="14" y="203"/>
                </a:lnTo>
                <a:lnTo>
                  <a:pt x="20" y="203"/>
                </a:lnTo>
                <a:lnTo>
                  <a:pt x="260" y="203"/>
                </a:lnTo>
                <a:lnTo>
                  <a:pt x="265" y="203"/>
                </a:lnTo>
                <a:lnTo>
                  <a:pt x="269" y="202"/>
                </a:lnTo>
                <a:lnTo>
                  <a:pt x="274" y="200"/>
                </a:lnTo>
                <a:lnTo>
                  <a:pt x="277" y="197"/>
                </a:lnTo>
                <a:lnTo>
                  <a:pt x="278" y="194"/>
                </a:lnTo>
                <a:lnTo>
                  <a:pt x="279" y="191"/>
                </a:lnTo>
                <a:lnTo>
                  <a:pt x="279" y="187"/>
                </a:lnTo>
                <a:lnTo>
                  <a:pt x="281" y="182"/>
                </a:lnTo>
                <a:lnTo>
                  <a:pt x="281" y="19"/>
                </a:lnTo>
                <a:lnTo>
                  <a:pt x="279" y="16"/>
                </a:lnTo>
                <a:lnTo>
                  <a:pt x="279" y="12"/>
                </a:lnTo>
                <a:lnTo>
                  <a:pt x="278" y="9"/>
                </a:lnTo>
                <a:lnTo>
                  <a:pt x="277" y="4"/>
                </a:lnTo>
                <a:lnTo>
                  <a:pt x="274" y="3"/>
                </a:lnTo>
                <a:lnTo>
                  <a:pt x="269" y="1"/>
                </a:lnTo>
                <a:lnTo>
                  <a:pt x="265" y="0"/>
                </a:lnTo>
                <a:lnTo>
                  <a:pt x="260" y="0"/>
                </a:lnTo>
                <a:lnTo>
                  <a:pt x="20" y="0"/>
                </a:lnTo>
                <a:lnTo>
                  <a:pt x="14" y="0"/>
                </a:lnTo>
                <a:lnTo>
                  <a:pt x="11" y="1"/>
                </a:lnTo>
                <a:lnTo>
                  <a:pt x="7" y="3"/>
                </a:lnTo>
                <a:lnTo>
                  <a:pt x="6" y="4"/>
                </a:lnTo>
                <a:lnTo>
                  <a:pt x="3" y="9"/>
                </a:lnTo>
                <a:lnTo>
                  <a:pt x="1" y="12"/>
                </a:lnTo>
                <a:lnTo>
                  <a:pt x="1" y="16"/>
                </a:lnTo>
                <a:lnTo>
                  <a:pt x="0" y="19"/>
                </a:lnTo>
                <a:lnTo>
                  <a:pt x="0" y="182"/>
                </a:lnTo>
                <a:close/>
              </a:path>
            </a:pathLst>
          </a:custGeom>
          <a:solidFill>
            <a:srgbClr val="E8E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53" name="Freeform 81"/>
          <p:cNvSpPr>
            <a:spLocks/>
          </p:cNvSpPr>
          <p:nvPr/>
        </p:nvSpPr>
        <p:spPr bwMode="auto">
          <a:xfrm>
            <a:off x="1477963" y="5145088"/>
            <a:ext cx="188912" cy="36512"/>
          </a:xfrm>
          <a:custGeom>
            <a:avLst/>
            <a:gdLst>
              <a:gd name="T0" fmla="*/ 119 w 119"/>
              <a:gd name="T1" fmla="*/ 23 h 23"/>
              <a:gd name="T2" fmla="*/ 119 w 119"/>
              <a:gd name="T3" fmla="*/ 12 h 23"/>
              <a:gd name="T4" fmla="*/ 100 w 119"/>
              <a:gd name="T5" fmla="*/ 12 h 23"/>
              <a:gd name="T6" fmla="*/ 100 w 119"/>
              <a:gd name="T7" fmla="*/ 0 h 23"/>
              <a:gd name="T8" fmla="*/ 19 w 119"/>
              <a:gd name="T9" fmla="*/ 0 h 23"/>
              <a:gd name="T10" fmla="*/ 19 w 119"/>
              <a:gd name="T11" fmla="*/ 12 h 23"/>
              <a:gd name="T12" fmla="*/ 0 w 119"/>
              <a:gd name="T13" fmla="*/ 12 h 23"/>
              <a:gd name="T14" fmla="*/ 0 w 119"/>
              <a:gd name="T15" fmla="*/ 23 h 23"/>
              <a:gd name="T16" fmla="*/ 119 w 119"/>
              <a:gd name="T17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" h="23">
                <a:moveTo>
                  <a:pt x="119" y="23"/>
                </a:moveTo>
                <a:lnTo>
                  <a:pt x="119" y="12"/>
                </a:lnTo>
                <a:lnTo>
                  <a:pt x="100" y="12"/>
                </a:lnTo>
                <a:lnTo>
                  <a:pt x="100" y="0"/>
                </a:lnTo>
                <a:lnTo>
                  <a:pt x="19" y="0"/>
                </a:lnTo>
                <a:lnTo>
                  <a:pt x="19" y="12"/>
                </a:lnTo>
                <a:lnTo>
                  <a:pt x="0" y="12"/>
                </a:lnTo>
                <a:lnTo>
                  <a:pt x="0" y="23"/>
                </a:lnTo>
                <a:lnTo>
                  <a:pt x="119" y="23"/>
                </a:lnTo>
                <a:close/>
              </a:path>
            </a:pathLst>
          </a:custGeom>
          <a:solidFill>
            <a:srgbClr val="E8E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54" name="Freeform 82"/>
          <p:cNvSpPr>
            <a:spLocks/>
          </p:cNvSpPr>
          <p:nvPr/>
        </p:nvSpPr>
        <p:spPr bwMode="auto">
          <a:xfrm>
            <a:off x="1354138" y="5189538"/>
            <a:ext cx="434975" cy="26987"/>
          </a:xfrm>
          <a:custGeom>
            <a:avLst/>
            <a:gdLst>
              <a:gd name="T0" fmla="*/ 260 w 274"/>
              <a:gd name="T1" fmla="*/ 17 h 17"/>
              <a:gd name="T2" fmla="*/ 274 w 274"/>
              <a:gd name="T3" fmla="*/ 17 h 17"/>
              <a:gd name="T4" fmla="*/ 274 w 274"/>
              <a:gd name="T5" fmla="*/ 0 h 17"/>
              <a:gd name="T6" fmla="*/ 0 w 274"/>
              <a:gd name="T7" fmla="*/ 0 h 17"/>
              <a:gd name="T8" fmla="*/ 0 w 274"/>
              <a:gd name="T9" fmla="*/ 17 h 17"/>
              <a:gd name="T10" fmla="*/ 154 w 274"/>
              <a:gd name="T11" fmla="*/ 17 h 17"/>
              <a:gd name="T12" fmla="*/ 154 w 274"/>
              <a:gd name="T13" fmla="*/ 4 h 17"/>
              <a:gd name="T14" fmla="*/ 260 w 274"/>
              <a:gd name="T15" fmla="*/ 4 h 17"/>
              <a:gd name="T16" fmla="*/ 260 w 274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4" h="17">
                <a:moveTo>
                  <a:pt x="260" y="17"/>
                </a:moveTo>
                <a:lnTo>
                  <a:pt x="274" y="17"/>
                </a:lnTo>
                <a:lnTo>
                  <a:pt x="274" y="0"/>
                </a:lnTo>
                <a:lnTo>
                  <a:pt x="0" y="0"/>
                </a:lnTo>
                <a:lnTo>
                  <a:pt x="0" y="17"/>
                </a:lnTo>
                <a:lnTo>
                  <a:pt x="154" y="17"/>
                </a:lnTo>
                <a:lnTo>
                  <a:pt x="154" y="4"/>
                </a:lnTo>
                <a:lnTo>
                  <a:pt x="260" y="4"/>
                </a:lnTo>
                <a:lnTo>
                  <a:pt x="260" y="17"/>
                </a:lnTo>
                <a:close/>
              </a:path>
            </a:pathLst>
          </a:custGeom>
          <a:solidFill>
            <a:srgbClr val="E8E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55" name="Freeform 83"/>
          <p:cNvSpPr>
            <a:spLocks/>
          </p:cNvSpPr>
          <p:nvPr/>
        </p:nvSpPr>
        <p:spPr bwMode="auto">
          <a:xfrm>
            <a:off x="1262063" y="5226050"/>
            <a:ext cx="636587" cy="147638"/>
          </a:xfrm>
          <a:custGeom>
            <a:avLst/>
            <a:gdLst>
              <a:gd name="T0" fmla="*/ 401 w 401"/>
              <a:gd name="T1" fmla="*/ 81 h 93"/>
              <a:gd name="T2" fmla="*/ 382 w 401"/>
              <a:gd name="T3" fmla="*/ 0 h 93"/>
              <a:gd name="T4" fmla="*/ 18 w 401"/>
              <a:gd name="T5" fmla="*/ 0 h 93"/>
              <a:gd name="T6" fmla="*/ 0 w 401"/>
              <a:gd name="T7" fmla="*/ 81 h 93"/>
              <a:gd name="T8" fmla="*/ 5 w 401"/>
              <a:gd name="T9" fmla="*/ 93 h 93"/>
              <a:gd name="T10" fmla="*/ 396 w 401"/>
              <a:gd name="T11" fmla="*/ 93 h 93"/>
              <a:gd name="T12" fmla="*/ 401 w 401"/>
              <a:gd name="T13" fmla="*/ 8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" h="93">
                <a:moveTo>
                  <a:pt x="401" y="81"/>
                </a:moveTo>
                <a:lnTo>
                  <a:pt x="382" y="0"/>
                </a:lnTo>
                <a:lnTo>
                  <a:pt x="18" y="0"/>
                </a:lnTo>
                <a:lnTo>
                  <a:pt x="0" y="81"/>
                </a:lnTo>
                <a:lnTo>
                  <a:pt x="5" y="93"/>
                </a:lnTo>
                <a:lnTo>
                  <a:pt x="396" y="93"/>
                </a:lnTo>
                <a:lnTo>
                  <a:pt x="401" y="81"/>
                </a:lnTo>
                <a:close/>
              </a:path>
            </a:pathLst>
          </a:custGeom>
          <a:solidFill>
            <a:srgbClr val="E8E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56" name="Freeform 84"/>
          <p:cNvSpPr>
            <a:spLocks/>
          </p:cNvSpPr>
          <p:nvPr/>
        </p:nvSpPr>
        <p:spPr bwMode="auto">
          <a:xfrm>
            <a:off x="1384300" y="4846638"/>
            <a:ext cx="376238" cy="254000"/>
          </a:xfrm>
          <a:custGeom>
            <a:avLst/>
            <a:gdLst>
              <a:gd name="T0" fmla="*/ 221 w 237"/>
              <a:gd name="T1" fmla="*/ 160 h 160"/>
              <a:gd name="T2" fmla="*/ 16 w 237"/>
              <a:gd name="T3" fmla="*/ 160 h 160"/>
              <a:gd name="T4" fmla="*/ 12 w 237"/>
              <a:gd name="T5" fmla="*/ 160 h 160"/>
              <a:gd name="T6" fmla="*/ 9 w 237"/>
              <a:gd name="T7" fmla="*/ 158 h 160"/>
              <a:gd name="T8" fmla="*/ 6 w 237"/>
              <a:gd name="T9" fmla="*/ 158 h 160"/>
              <a:gd name="T10" fmla="*/ 3 w 237"/>
              <a:gd name="T11" fmla="*/ 155 h 160"/>
              <a:gd name="T12" fmla="*/ 1 w 237"/>
              <a:gd name="T13" fmla="*/ 154 h 160"/>
              <a:gd name="T14" fmla="*/ 1 w 237"/>
              <a:gd name="T15" fmla="*/ 151 h 160"/>
              <a:gd name="T16" fmla="*/ 0 w 237"/>
              <a:gd name="T17" fmla="*/ 148 h 160"/>
              <a:gd name="T18" fmla="*/ 0 w 237"/>
              <a:gd name="T19" fmla="*/ 145 h 160"/>
              <a:gd name="T20" fmla="*/ 0 w 237"/>
              <a:gd name="T21" fmla="*/ 16 h 160"/>
              <a:gd name="T22" fmla="*/ 0 w 237"/>
              <a:gd name="T23" fmla="*/ 11 h 160"/>
              <a:gd name="T24" fmla="*/ 1 w 237"/>
              <a:gd name="T25" fmla="*/ 8 h 160"/>
              <a:gd name="T26" fmla="*/ 1 w 237"/>
              <a:gd name="T27" fmla="*/ 7 h 160"/>
              <a:gd name="T28" fmla="*/ 3 w 237"/>
              <a:gd name="T29" fmla="*/ 4 h 160"/>
              <a:gd name="T30" fmla="*/ 6 w 237"/>
              <a:gd name="T31" fmla="*/ 2 h 160"/>
              <a:gd name="T32" fmla="*/ 9 w 237"/>
              <a:gd name="T33" fmla="*/ 1 h 160"/>
              <a:gd name="T34" fmla="*/ 12 w 237"/>
              <a:gd name="T35" fmla="*/ 0 h 160"/>
              <a:gd name="T36" fmla="*/ 16 w 237"/>
              <a:gd name="T37" fmla="*/ 0 h 160"/>
              <a:gd name="T38" fmla="*/ 221 w 237"/>
              <a:gd name="T39" fmla="*/ 0 h 160"/>
              <a:gd name="T40" fmla="*/ 225 w 237"/>
              <a:gd name="T41" fmla="*/ 0 h 160"/>
              <a:gd name="T42" fmla="*/ 228 w 237"/>
              <a:gd name="T43" fmla="*/ 1 h 160"/>
              <a:gd name="T44" fmla="*/ 231 w 237"/>
              <a:gd name="T45" fmla="*/ 2 h 160"/>
              <a:gd name="T46" fmla="*/ 232 w 237"/>
              <a:gd name="T47" fmla="*/ 4 h 160"/>
              <a:gd name="T48" fmla="*/ 235 w 237"/>
              <a:gd name="T49" fmla="*/ 7 h 160"/>
              <a:gd name="T50" fmla="*/ 235 w 237"/>
              <a:gd name="T51" fmla="*/ 8 h 160"/>
              <a:gd name="T52" fmla="*/ 237 w 237"/>
              <a:gd name="T53" fmla="*/ 11 h 160"/>
              <a:gd name="T54" fmla="*/ 237 w 237"/>
              <a:gd name="T55" fmla="*/ 16 h 160"/>
              <a:gd name="T56" fmla="*/ 237 w 237"/>
              <a:gd name="T57" fmla="*/ 145 h 160"/>
              <a:gd name="T58" fmla="*/ 237 w 237"/>
              <a:gd name="T59" fmla="*/ 148 h 160"/>
              <a:gd name="T60" fmla="*/ 235 w 237"/>
              <a:gd name="T61" fmla="*/ 151 h 160"/>
              <a:gd name="T62" fmla="*/ 235 w 237"/>
              <a:gd name="T63" fmla="*/ 154 h 160"/>
              <a:gd name="T64" fmla="*/ 232 w 237"/>
              <a:gd name="T65" fmla="*/ 155 h 160"/>
              <a:gd name="T66" fmla="*/ 231 w 237"/>
              <a:gd name="T67" fmla="*/ 158 h 160"/>
              <a:gd name="T68" fmla="*/ 228 w 237"/>
              <a:gd name="T69" fmla="*/ 158 h 160"/>
              <a:gd name="T70" fmla="*/ 225 w 237"/>
              <a:gd name="T71" fmla="*/ 160 h 160"/>
              <a:gd name="T72" fmla="*/ 221 w 237"/>
              <a:gd name="T73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7" h="160">
                <a:moveTo>
                  <a:pt x="221" y="160"/>
                </a:moveTo>
                <a:lnTo>
                  <a:pt x="16" y="160"/>
                </a:lnTo>
                <a:lnTo>
                  <a:pt x="12" y="160"/>
                </a:lnTo>
                <a:lnTo>
                  <a:pt x="9" y="158"/>
                </a:lnTo>
                <a:lnTo>
                  <a:pt x="6" y="158"/>
                </a:lnTo>
                <a:lnTo>
                  <a:pt x="3" y="155"/>
                </a:lnTo>
                <a:lnTo>
                  <a:pt x="1" y="154"/>
                </a:lnTo>
                <a:lnTo>
                  <a:pt x="1" y="151"/>
                </a:lnTo>
                <a:lnTo>
                  <a:pt x="0" y="148"/>
                </a:lnTo>
                <a:lnTo>
                  <a:pt x="0" y="145"/>
                </a:lnTo>
                <a:lnTo>
                  <a:pt x="0" y="16"/>
                </a:lnTo>
                <a:lnTo>
                  <a:pt x="0" y="11"/>
                </a:lnTo>
                <a:lnTo>
                  <a:pt x="1" y="8"/>
                </a:lnTo>
                <a:lnTo>
                  <a:pt x="1" y="7"/>
                </a:lnTo>
                <a:lnTo>
                  <a:pt x="3" y="4"/>
                </a:lnTo>
                <a:lnTo>
                  <a:pt x="6" y="2"/>
                </a:lnTo>
                <a:lnTo>
                  <a:pt x="9" y="1"/>
                </a:lnTo>
                <a:lnTo>
                  <a:pt x="12" y="0"/>
                </a:lnTo>
                <a:lnTo>
                  <a:pt x="16" y="0"/>
                </a:lnTo>
                <a:lnTo>
                  <a:pt x="221" y="0"/>
                </a:lnTo>
                <a:lnTo>
                  <a:pt x="225" y="0"/>
                </a:lnTo>
                <a:lnTo>
                  <a:pt x="228" y="1"/>
                </a:lnTo>
                <a:lnTo>
                  <a:pt x="231" y="2"/>
                </a:lnTo>
                <a:lnTo>
                  <a:pt x="232" y="4"/>
                </a:lnTo>
                <a:lnTo>
                  <a:pt x="235" y="7"/>
                </a:lnTo>
                <a:lnTo>
                  <a:pt x="235" y="8"/>
                </a:lnTo>
                <a:lnTo>
                  <a:pt x="237" y="11"/>
                </a:lnTo>
                <a:lnTo>
                  <a:pt x="237" y="16"/>
                </a:lnTo>
                <a:lnTo>
                  <a:pt x="237" y="145"/>
                </a:lnTo>
                <a:lnTo>
                  <a:pt x="237" y="148"/>
                </a:lnTo>
                <a:lnTo>
                  <a:pt x="235" y="151"/>
                </a:lnTo>
                <a:lnTo>
                  <a:pt x="235" y="154"/>
                </a:lnTo>
                <a:lnTo>
                  <a:pt x="232" y="155"/>
                </a:lnTo>
                <a:lnTo>
                  <a:pt x="231" y="158"/>
                </a:lnTo>
                <a:lnTo>
                  <a:pt x="228" y="158"/>
                </a:lnTo>
                <a:lnTo>
                  <a:pt x="225" y="160"/>
                </a:lnTo>
                <a:lnTo>
                  <a:pt x="221" y="16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57" name="Rectangle 85"/>
          <p:cNvSpPr>
            <a:spLocks noChangeArrowheads="1"/>
          </p:cNvSpPr>
          <p:nvPr/>
        </p:nvSpPr>
        <p:spPr bwMode="auto">
          <a:xfrm>
            <a:off x="1720850" y="5116513"/>
            <a:ext cx="39688" cy="12700"/>
          </a:xfrm>
          <a:prstGeom prst="rect">
            <a:avLst/>
          </a:prstGeom>
          <a:solidFill>
            <a:srgbClr val="D8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58" name="Rectangle 86"/>
          <p:cNvSpPr>
            <a:spLocks noChangeArrowheads="1"/>
          </p:cNvSpPr>
          <p:nvPr/>
        </p:nvSpPr>
        <p:spPr bwMode="auto">
          <a:xfrm>
            <a:off x="1390650" y="5199063"/>
            <a:ext cx="7938" cy="17462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59" name="Rectangle 87"/>
          <p:cNvSpPr>
            <a:spLocks noChangeArrowheads="1"/>
          </p:cNvSpPr>
          <p:nvPr/>
        </p:nvSpPr>
        <p:spPr bwMode="auto">
          <a:xfrm>
            <a:off x="1433513" y="5046663"/>
            <a:ext cx="6350" cy="17462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60" name="Freeform 88"/>
          <p:cNvSpPr>
            <a:spLocks/>
          </p:cNvSpPr>
          <p:nvPr/>
        </p:nvSpPr>
        <p:spPr bwMode="auto">
          <a:xfrm>
            <a:off x="1771650" y="5273675"/>
            <a:ext cx="25400" cy="79375"/>
          </a:xfrm>
          <a:custGeom>
            <a:avLst/>
            <a:gdLst>
              <a:gd name="T0" fmla="*/ 16 w 16"/>
              <a:gd name="T1" fmla="*/ 50 h 50"/>
              <a:gd name="T2" fmla="*/ 5 w 16"/>
              <a:gd name="T3" fmla="*/ 0 h 50"/>
              <a:gd name="T4" fmla="*/ 0 w 16"/>
              <a:gd name="T5" fmla="*/ 3 h 50"/>
              <a:gd name="T6" fmla="*/ 12 w 16"/>
              <a:gd name="T7" fmla="*/ 50 h 50"/>
              <a:gd name="T8" fmla="*/ 16 w 16"/>
              <a:gd name="T9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50">
                <a:moveTo>
                  <a:pt x="16" y="50"/>
                </a:moveTo>
                <a:lnTo>
                  <a:pt x="5" y="0"/>
                </a:lnTo>
                <a:lnTo>
                  <a:pt x="0" y="3"/>
                </a:lnTo>
                <a:lnTo>
                  <a:pt x="12" y="50"/>
                </a:lnTo>
                <a:lnTo>
                  <a:pt x="16" y="5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61" name="Freeform 89"/>
          <p:cNvSpPr>
            <a:spLocks/>
          </p:cNvSpPr>
          <p:nvPr/>
        </p:nvSpPr>
        <p:spPr bwMode="auto">
          <a:xfrm>
            <a:off x="1801813" y="5273675"/>
            <a:ext cx="26987" cy="79375"/>
          </a:xfrm>
          <a:custGeom>
            <a:avLst/>
            <a:gdLst>
              <a:gd name="T0" fmla="*/ 17 w 17"/>
              <a:gd name="T1" fmla="*/ 50 h 50"/>
              <a:gd name="T2" fmla="*/ 5 w 17"/>
              <a:gd name="T3" fmla="*/ 0 h 50"/>
              <a:gd name="T4" fmla="*/ 0 w 17"/>
              <a:gd name="T5" fmla="*/ 3 h 50"/>
              <a:gd name="T6" fmla="*/ 11 w 17"/>
              <a:gd name="T7" fmla="*/ 50 h 50"/>
              <a:gd name="T8" fmla="*/ 17 w 17"/>
              <a:gd name="T9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50">
                <a:moveTo>
                  <a:pt x="17" y="50"/>
                </a:moveTo>
                <a:lnTo>
                  <a:pt x="5" y="0"/>
                </a:lnTo>
                <a:lnTo>
                  <a:pt x="0" y="3"/>
                </a:lnTo>
                <a:lnTo>
                  <a:pt x="11" y="50"/>
                </a:lnTo>
                <a:lnTo>
                  <a:pt x="17" y="5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62" name="Freeform 90"/>
          <p:cNvSpPr>
            <a:spLocks/>
          </p:cNvSpPr>
          <p:nvPr/>
        </p:nvSpPr>
        <p:spPr bwMode="auto">
          <a:xfrm>
            <a:off x="1830388" y="5273675"/>
            <a:ext cx="25400" cy="79375"/>
          </a:xfrm>
          <a:custGeom>
            <a:avLst/>
            <a:gdLst>
              <a:gd name="T0" fmla="*/ 16 w 16"/>
              <a:gd name="T1" fmla="*/ 50 h 50"/>
              <a:gd name="T2" fmla="*/ 4 w 16"/>
              <a:gd name="T3" fmla="*/ 0 h 50"/>
              <a:gd name="T4" fmla="*/ 0 w 16"/>
              <a:gd name="T5" fmla="*/ 3 h 50"/>
              <a:gd name="T6" fmla="*/ 12 w 16"/>
              <a:gd name="T7" fmla="*/ 50 h 50"/>
              <a:gd name="T8" fmla="*/ 16 w 16"/>
              <a:gd name="T9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50">
                <a:moveTo>
                  <a:pt x="16" y="50"/>
                </a:moveTo>
                <a:lnTo>
                  <a:pt x="4" y="0"/>
                </a:lnTo>
                <a:lnTo>
                  <a:pt x="0" y="3"/>
                </a:lnTo>
                <a:lnTo>
                  <a:pt x="12" y="50"/>
                </a:lnTo>
                <a:lnTo>
                  <a:pt x="16" y="5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63" name="Freeform 91"/>
          <p:cNvSpPr>
            <a:spLocks/>
          </p:cNvSpPr>
          <p:nvPr/>
        </p:nvSpPr>
        <p:spPr bwMode="auto">
          <a:xfrm>
            <a:off x="1314450" y="5284788"/>
            <a:ext cx="436563" cy="9525"/>
          </a:xfrm>
          <a:custGeom>
            <a:avLst/>
            <a:gdLst>
              <a:gd name="T0" fmla="*/ 275 w 275"/>
              <a:gd name="T1" fmla="*/ 0 h 6"/>
              <a:gd name="T2" fmla="*/ 1 w 275"/>
              <a:gd name="T3" fmla="*/ 0 h 6"/>
              <a:gd name="T4" fmla="*/ 0 w 275"/>
              <a:gd name="T5" fmla="*/ 6 h 6"/>
              <a:gd name="T6" fmla="*/ 275 w 275"/>
              <a:gd name="T7" fmla="*/ 6 h 6"/>
              <a:gd name="T8" fmla="*/ 275 w 27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6">
                <a:moveTo>
                  <a:pt x="275" y="0"/>
                </a:moveTo>
                <a:lnTo>
                  <a:pt x="1" y="0"/>
                </a:lnTo>
                <a:lnTo>
                  <a:pt x="0" y="6"/>
                </a:lnTo>
                <a:lnTo>
                  <a:pt x="275" y="6"/>
                </a:lnTo>
                <a:lnTo>
                  <a:pt x="275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64" name="Freeform 92"/>
          <p:cNvSpPr>
            <a:spLocks/>
          </p:cNvSpPr>
          <p:nvPr/>
        </p:nvSpPr>
        <p:spPr bwMode="auto">
          <a:xfrm>
            <a:off x="1774825" y="5284788"/>
            <a:ext cx="88900" cy="9525"/>
          </a:xfrm>
          <a:custGeom>
            <a:avLst/>
            <a:gdLst>
              <a:gd name="T0" fmla="*/ 54 w 56"/>
              <a:gd name="T1" fmla="*/ 0 h 6"/>
              <a:gd name="T2" fmla="*/ 0 w 56"/>
              <a:gd name="T3" fmla="*/ 0 h 6"/>
              <a:gd name="T4" fmla="*/ 1 w 56"/>
              <a:gd name="T5" fmla="*/ 6 h 6"/>
              <a:gd name="T6" fmla="*/ 56 w 56"/>
              <a:gd name="T7" fmla="*/ 6 h 6"/>
              <a:gd name="T8" fmla="*/ 54 w 56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6">
                <a:moveTo>
                  <a:pt x="54" y="0"/>
                </a:moveTo>
                <a:lnTo>
                  <a:pt x="0" y="0"/>
                </a:lnTo>
                <a:lnTo>
                  <a:pt x="1" y="6"/>
                </a:lnTo>
                <a:lnTo>
                  <a:pt x="56" y="6"/>
                </a:lnTo>
                <a:lnTo>
                  <a:pt x="54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65" name="Freeform 93"/>
          <p:cNvSpPr>
            <a:spLocks/>
          </p:cNvSpPr>
          <p:nvPr/>
        </p:nvSpPr>
        <p:spPr bwMode="auto">
          <a:xfrm>
            <a:off x="1779588" y="5313363"/>
            <a:ext cx="90487" cy="6350"/>
          </a:xfrm>
          <a:custGeom>
            <a:avLst/>
            <a:gdLst>
              <a:gd name="T0" fmla="*/ 56 w 56"/>
              <a:gd name="T1" fmla="*/ 4 h 4"/>
              <a:gd name="T2" fmla="*/ 1 w 56"/>
              <a:gd name="T3" fmla="*/ 4 h 4"/>
              <a:gd name="T4" fmla="*/ 0 w 56"/>
              <a:gd name="T5" fmla="*/ 0 h 4"/>
              <a:gd name="T6" fmla="*/ 56 w 56"/>
              <a:gd name="T7" fmla="*/ 0 h 4"/>
              <a:gd name="T8" fmla="*/ 56 w 56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">
                <a:moveTo>
                  <a:pt x="56" y="4"/>
                </a:moveTo>
                <a:lnTo>
                  <a:pt x="1" y="4"/>
                </a:lnTo>
                <a:lnTo>
                  <a:pt x="0" y="0"/>
                </a:lnTo>
                <a:lnTo>
                  <a:pt x="56" y="0"/>
                </a:lnTo>
                <a:lnTo>
                  <a:pt x="56" y="4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66" name="Freeform 94"/>
          <p:cNvSpPr>
            <a:spLocks/>
          </p:cNvSpPr>
          <p:nvPr/>
        </p:nvSpPr>
        <p:spPr bwMode="auto">
          <a:xfrm>
            <a:off x="1306513" y="5313363"/>
            <a:ext cx="450850" cy="6350"/>
          </a:xfrm>
          <a:custGeom>
            <a:avLst/>
            <a:gdLst>
              <a:gd name="T0" fmla="*/ 283 w 284"/>
              <a:gd name="T1" fmla="*/ 0 h 4"/>
              <a:gd name="T2" fmla="*/ 2 w 284"/>
              <a:gd name="T3" fmla="*/ 0 h 4"/>
              <a:gd name="T4" fmla="*/ 0 w 284"/>
              <a:gd name="T5" fmla="*/ 4 h 4"/>
              <a:gd name="T6" fmla="*/ 284 w 284"/>
              <a:gd name="T7" fmla="*/ 4 h 4"/>
              <a:gd name="T8" fmla="*/ 283 w 28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4">
                <a:moveTo>
                  <a:pt x="283" y="0"/>
                </a:moveTo>
                <a:lnTo>
                  <a:pt x="2" y="0"/>
                </a:lnTo>
                <a:lnTo>
                  <a:pt x="0" y="4"/>
                </a:lnTo>
                <a:lnTo>
                  <a:pt x="284" y="4"/>
                </a:lnTo>
                <a:lnTo>
                  <a:pt x="283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67" name="Freeform 95"/>
          <p:cNvSpPr>
            <a:spLocks/>
          </p:cNvSpPr>
          <p:nvPr/>
        </p:nvSpPr>
        <p:spPr bwMode="auto">
          <a:xfrm>
            <a:off x="1300163" y="5345113"/>
            <a:ext cx="465137" cy="7937"/>
          </a:xfrm>
          <a:custGeom>
            <a:avLst/>
            <a:gdLst>
              <a:gd name="T0" fmla="*/ 293 w 293"/>
              <a:gd name="T1" fmla="*/ 5 h 5"/>
              <a:gd name="T2" fmla="*/ 0 w 293"/>
              <a:gd name="T3" fmla="*/ 5 h 5"/>
              <a:gd name="T4" fmla="*/ 1 w 293"/>
              <a:gd name="T5" fmla="*/ 0 h 5"/>
              <a:gd name="T6" fmla="*/ 291 w 293"/>
              <a:gd name="T7" fmla="*/ 0 h 5"/>
              <a:gd name="T8" fmla="*/ 293 w 293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" h="5">
                <a:moveTo>
                  <a:pt x="293" y="5"/>
                </a:moveTo>
                <a:lnTo>
                  <a:pt x="0" y="5"/>
                </a:lnTo>
                <a:lnTo>
                  <a:pt x="1" y="0"/>
                </a:lnTo>
                <a:lnTo>
                  <a:pt x="291" y="0"/>
                </a:lnTo>
                <a:lnTo>
                  <a:pt x="293" y="5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68" name="Freeform 96"/>
          <p:cNvSpPr>
            <a:spLocks/>
          </p:cNvSpPr>
          <p:nvPr/>
        </p:nvSpPr>
        <p:spPr bwMode="auto">
          <a:xfrm>
            <a:off x="1789113" y="5345113"/>
            <a:ext cx="87312" cy="7937"/>
          </a:xfrm>
          <a:custGeom>
            <a:avLst/>
            <a:gdLst>
              <a:gd name="T0" fmla="*/ 1 w 55"/>
              <a:gd name="T1" fmla="*/ 5 h 5"/>
              <a:gd name="T2" fmla="*/ 55 w 55"/>
              <a:gd name="T3" fmla="*/ 5 h 5"/>
              <a:gd name="T4" fmla="*/ 54 w 55"/>
              <a:gd name="T5" fmla="*/ 0 h 5"/>
              <a:gd name="T6" fmla="*/ 0 w 55"/>
              <a:gd name="T7" fmla="*/ 0 h 5"/>
              <a:gd name="T8" fmla="*/ 1 w 55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5">
                <a:moveTo>
                  <a:pt x="1" y="5"/>
                </a:moveTo>
                <a:lnTo>
                  <a:pt x="55" y="5"/>
                </a:lnTo>
                <a:lnTo>
                  <a:pt x="54" y="0"/>
                </a:lnTo>
                <a:lnTo>
                  <a:pt x="0" y="0"/>
                </a:lnTo>
                <a:lnTo>
                  <a:pt x="1" y="5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69" name="Freeform 97"/>
          <p:cNvSpPr>
            <a:spLocks/>
          </p:cNvSpPr>
          <p:nvPr/>
        </p:nvSpPr>
        <p:spPr bwMode="auto">
          <a:xfrm>
            <a:off x="1319213" y="5260975"/>
            <a:ext cx="427037" cy="7938"/>
          </a:xfrm>
          <a:custGeom>
            <a:avLst/>
            <a:gdLst>
              <a:gd name="T0" fmla="*/ 268 w 269"/>
              <a:gd name="T1" fmla="*/ 0 h 5"/>
              <a:gd name="T2" fmla="*/ 1 w 269"/>
              <a:gd name="T3" fmla="*/ 0 h 5"/>
              <a:gd name="T4" fmla="*/ 0 w 269"/>
              <a:gd name="T5" fmla="*/ 5 h 5"/>
              <a:gd name="T6" fmla="*/ 269 w 269"/>
              <a:gd name="T7" fmla="*/ 5 h 5"/>
              <a:gd name="T8" fmla="*/ 268 w 269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5">
                <a:moveTo>
                  <a:pt x="268" y="0"/>
                </a:moveTo>
                <a:lnTo>
                  <a:pt x="1" y="0"/>
                </a:lnTo>
                <a:lnTo>
                  <a:pt x="0" y="5"/>
                </a:lnTo>
                <a:lnTo>
                  <a:pt x="269" y="5"/>
                </a:lnTo>
                <a:lnTo>
                  <a:pt x="268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70" name="Freeform 98"/>
          <p:cNvSpPr>
            <a:spLocks/>
          </p:cNvSpPr>
          <p:nvPr/>
        </p:nvSpPr>
        <p:spPr bwMode="auto">
          <a:xfrm>
            <a:off x="1730375" y="5243513"/>
            <a:ext cx="34925" cy="109537"/>
          </a:xfrm>
          <a:custGeom>
            <a:avLst/>
            <a:gdLst>
              <a:gd name="T0" fmla="*/ 6 w 22"/>
              <a:gd name="T1" fmla="*/ 0 h 69"/>
              <a:gd name="T2" fmla="*/ 22 w 22"/>
              <a:gd name="T3" fmla="*/ 69 h 69"/>
              <a:gd name="T4" fmla="*/ 16 w 22"/>
              <a:gd name="T5" fmla="*/ 69 h 69"/>
              <a:gd name="T6" fmla="*/ 0 w 22"/>
              <a:gd name="T7" fmla="*/ 0 h 69"/>
              <a:gd name="T8" fmla="*/ 6 w 22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69">
                <a:moveTo>
                  <a:pt x="6" y="0"/>
                </a:moveTo>
                <a:lnTo>
                  <a:pt x="22" y="69"/>
                </a:lnTo>
                <a:lnTo>
                  <a:pt x="16" y="69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71" name="Freeform 99"/>
          <p:cNvSpPr>
            <a:spLocks/>
          </p:cNvSpPr>
          <p:nvPr/>
        </p:nvSpPr>
        <p:spPr bwMode="auto">
          <a:xfrm>
            <a:off x="1703388" y="5243513"/>
            <a:ext cx="12700" cy="17462"/>
          </a:xfrm>
          <a:custGeom>
            <a:avLst/>
            <a:gdLst>
              <a:gd name="T0" fmla="*/ 6 w 8"/>
              <a:gd name="T1" fmla="*/ 0 h 11"/>
              <a:gd name="T2" fmla="*/ 8 w 8"/>
              <a:gd name="T3" fmla="*/ 11 h 11"/>
              <a:gd name="T4" fmla="*/ 2 w 8"/>
              <a:gd name="T5" fmla="*/ 11 h 11"/>
              <a:gd name="T6" fmla="*/ 0 w 8"/>
              <a:gd name="T7" fmla="*/ 0 h 11"/>
              <a:gd name="T8" fmla="*/ 6 w 8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1">
                <a:moveTo>
                  <a:pt x="6" y="0"/>
                </a:moveTo>
                <a:lnTo>
                  <a:pt x="8" y="11"/>
                </a:lnTo>
                <a:lnTo>
                  <a:pt x="2" y="11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72" name="Freeform 100"/>
          <p:cNvSpPr>
            <a:spLocks/>
          </p:cNvSpPr>
          <p:nvPr/>
        </p:nvSpPr>
        <p:spPr bwMode="auto">
          <a:xfrm>
            <a:off x="1676400" y="5243513"/>
            <a:ext cx="11113" cy="17462"/>
          </a:xfrm>
          <a:custGeom>
            <a:avLst/>
            <a:gdLst>
              <a:gd name="T0" fmla="*/ 6 w 7"/>
              <a:gd name="T1" fmla="*/ 0 h 11"/>
              <a:gd name="T2" fmla="*/ 7 w 7"/>
              <a:gd name="T3" fmla="*/ 11 h 11"/>
              <a:gd name="T4" fmla="*/ 3 w 7"/>
              <a:gd name="T5" fmla="*/ 11 h 11"/>
              <a:gd name="T6" fmla="*/ 0 w 7"/>
              <a:gd name="T7" fmla="*/ 0 h 11"/>
              <a:gd name="T8" fmla="*/ 6 w 7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6" y="0"/>
                </a:moveTo>
                <a:lnTo>
                  <a:pt x="7" y="11"/>
                </a:lnTo>
                <a:lnTo>
                  <a:pt x="3" y="11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73" name="Freeform 101"/>
          <p:cNvSpPr>
            <a:spLocks/>
          </p:cNvSpPr>
          <p:nvPr/>
        </p:nvSpPr>
        <p:spPr bwMode="auto">
          <a:xfrm>
            <a:off x="1651000" y="5243513"/>
            <a:ext cx="11113" cy="17462"/>
          </a:xfrm>
          <a:custGeom>
            <a:avLst/>
            <a:gdLst>
              <a:gd name="T0" fmla="*/ 4 w 7"/>
              <a:gd name="T1" fmla="*/ 0 h 11"/>
              <a:gd name="T2" fmla="*/ 7 w 7"/>
              <a:gd name="T3" fmla="*/ 11 h 11"/>
              <a:gd name="T4" fmla="*/ 1 w 7"/>
              <a:gd name="T5" fmla="*/ 11 h 11"/>
              <a:gd name="T6" fmla="*/ 0 w 7"/>
              <a:gd name="T7" fmla="*/ 0 h 11"/>
              <a:gd name="T8" fmla="*/ 4 w 7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4" y="0"/>
                </a:moveTo>
                <a:lnTo>
                  <a:pt x="7" y="11"/>
                </a:lnTo>
                <a:lnTo>
                  <a:pt x="1" y="11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74" name="Freeform 102"/>
          <p:cNvSpPr>
            <a:spLocks/>
          </p:cNvSpPr>
          <p:nvPr/>
        </p:nvSpPr>
        <p:spPr bwMode="auto">
          <a:xfrm>
            <a:off x="1622425" y="5243513"/>
            <a:ext cx="11113" cy="17462"/>
          </a:xfrm>
          <a:custGeom>
            <a:avLst/>
            <a:gdLst>
              <a:gd name="T0" fmla="*/ 6 w 7"/>
              <a:gd name="T1" fmla="*/ 0 h 11"/>
              <a:gd name="T2" fmla="*/ 7 w 7"/>
              <a:gd name="T3" fmla="*/ 11 h 11"/>
              <a:gd name="T4" fmla="*/ 1 w 7"/>
              <a:gd name="T5" fmla="*/ 11 h 11"/>
              <a:gd name="T6" fmla="*/ 0 w 7"/>
              <a:gd name="T7" fmla="*/ 0 h 11"/>
              <a:gd name="T8" fmla="*/ 6 w 7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6" y="0"/>
                </a:moveTo>
                <a:lnTo>
                  <a:pt x="7" y="11"/>
                </a:lnTo>
                <a:lnTo>
                  <a:pt x="1" y="11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75" name="Freeform 103"/>
          <p:cNvSpPr>
            <a:spLocks/>
          </p:cNvSpPr>
          <p:nvPr/>
        </p:nvSpPr>
        <p:spPr bwMode="auto">
          <a:xfrm>
            <a:off x="1597025" y="5243513"/>
            <a:ext cx="9525" cy="17462"/>
          </a:xfrm>
          <a:custGeom>
            <a:avLst/>
            <a:gdLst>
              <a:gd name="T0" fmla="*/ 4 w 6"/>
              <a:gd name="T1" fmla="*/ 0 h 11"/>
              <a:gd name="T2" fmla="*/ 6 w 6"/>
              <a:gd name="T3" fmla="*/ 11 h 11"/>
              <a:gd name="T4" fmla="*/ 0 w 6"/>
              <a:gd name="T5" fmla="*/ 11 h 11"/>
              <a:gd name="T6" fmla="*/ 0 w 6"/>
              <a:gd name="T7" fmla="*/ 0 h 11"/>
              <a:gd name="T8" fmla="*/ 4 w 6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1">
                <a:moveTo>
                  <a:pt x="4" y="0"/>
                </a:moveTo>
                <a:lnTo>
                  <a:pt x="6" y="11"/>
                </a:lnTo>
                <a:lnTo>
                  <a:pt x="0" y="11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76" name="Rectangle 104"/>
          <p:cNvSpPr>
            <a:spLocks noChangeArrowheads="1"/>
          </p:cNvSpPr>
          <p:nvPr/>
        </p:nvSpPr>
        <p:spPr bwMode="auto">
          <a:xfrm>
            <a:off x="1568450" y="5243513"/>
            <a:ext cx="9525" cy="17462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77" name="Freeform 105"/>
          <p:cNvSpPr>
            <a:spLocks/>
          </p:cNvSpPr>
          <p:nvPr/>
        </p:nvSpPr>
        <p:spPr bwMode="auto">
          <a:xfrm>
            <a:off x="1543050" y="5243513"/>
            <a:ext cx="9525" cy="17462"/>
          </a:xfrm>
          <a:custGeom>
            <a:avLst/>
            <a:gdLst>
              <a:gd name="T0" fmla="*/ 6 w 6"/>
              <a:gd name="T1" fmla="*/ 0 h 11"/>
              <a:gd name="T2" fmla="*/ 4 w 6"/>
              <a:gd name="T3" fmla="*/ 11 h 11"/>
              <a:gd name="T4" fmla="*/ 0 w 6"/>
              <a:gd name="T5" fmla="*/ 11 h 11"/>
              <a:gd name="T6" fmla="*/ 0 w 6"/>
              <a:gd name="T7" fmla="*/ 0 h 11"/>
              <a:gd name="T8" fmla="*/ 6 w 6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1">
                <a:moveTo>
                  <a:pt x="6" y="0"/>
                </a:moveTo>
                <a:lnTo>
                  <a:pt x="4" y="11"/>
                </a:lnTo>
                <a:lnTo>
                  <a:pt x="0" y="11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78" name="Rectangle 106"/>
          <p:cNvSpPr>
            <a:spLocks noChangeArrowheads="1"/>
          </p:cNvSpPr>
          <p:nvPr/>
        </p:nvSpPr>
        <p:spPr bwMode="auto">
          <a:xfrm>
            <a:off x="1514475" y="5243513"/>
            <a:ext cx="9525" cy="17462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79" name="Freeform 107"/>
          <p:cNvSpPr>
            <a:spLocks/>
          </p:cNvSpPr>
          <p:nvPr/>
        </p:nvSpPr>
        <p:spPr bwMode="auto">
          <a:xfrm>
            <a:off x="1489075" y="5243513"/>
            <a:ext cx="6350" cy="17462"/>
          </a:xfrm>
          <a:custGeom>
            <a:avLst/>
            <a:gdLst>
              <a:gd name="T0" fmla="*/ 5 w 5"/>
              <a:gd name="T1" fmla="*/ 0 h 11"/>
              <a:gd name="T2" fmla="*/ 5 w 5"/>
              <a:gd name="T3" fmla="*/ 11 h 11"/>
              <a:gd name="T4" fmla="*/ 0 w 5"/>
              <a:gd name="T5" fmla="*/ 11 h 11"/>
              <a:gd name="T6" fmla="*/ 1 w 5"/>
              <a:gd name="T7" fmla="*/ 0 h 11"/>
              <a:gd name="T8" fmla="*/ 5 w 5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1">
                <a:moveTo>
                  <a:pt x="5" y="0"/>
                </a:moveTo>
                <a:lnTo>
                  <a:pt x="5" y="11"/>
                </a:lnTo>
                <a:lnTo>
                  <a:pt x="0" y="11"/>
                </a:lnTo>
                <a:lnTo>
                  <a:pt x="1" y="0"/>
                </a:lnTo>
                <a:lnTo>
                  <a:pt x="5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80" name="Freeform 108"/>
          <p:cNvSpPr>
            <a:spLocks/>
          </p:cNvSpPr>
          <p:nvPr/>
        </p:nvSpPr>
        <p:spPr bwMode="auto">
          <a:xfrm>
            <a:off x="1458913" y="5243513"/>
            <a:ext cx="11112" cy="17462"/>
          </a:xfrm>
          <a:custGeom>
            <a:avLst/>
            <a:gdLst>
              <a:gd name="T0" fmla="*/ 7 w 7"/>
              <a:gd name="T1" fmla="*/ 0 h 11"/>
              <a:gd name="T2" fmla="*/ 6 w 7"/>
              <a:gd name="T3" fmla="*/ 11 h 11"/>
              <a:gd name="T4" fmla="*/ 0 w 7"/>
              <a:gd name="T5" fmla="*/ 11 h 11"/>
              <a:gd name="T6" fmla="*/ 1 w 7"/>
              <a:gd name="T7" fmla="*/ 0 h 11"/>
              <a:gd name="T8" fmla="*/ 7 w 7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7" y="0"/>
                </a:moveTo>
                <a:lnTo>
                  <a:pt x="6" y="11"/>
                </a:lnTo>
                <a:lnTo>
                  <a:pt x="0" y="11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81" name="Freeform 109"/>
          <p:cNvSpPr>
            <a:spLocks/>
          </p:cNvSpPr>
          <p:nvPr/>
        </p:nvSpPr>
        <p:spPr bwMode="auto">
          <a:xfrm>
            <a:off x="1433513" y="5243513"/>
            <a:ext cx="9525" cy="17462"/>
          </a:xfrm>
          <a:custGeom>
            <a:avLst/>
            <a:gdLst>
              <a:gd name="T0" fmla="*/ 6 w 6"/>
              <a:gd name="T1" fmla="*/ 0 h 11"/>
              <a:gd name="T2" fmla="*/ 4 w 6"/>
              <a:gd name="T3" fmla="*/ 11 h 11"/>
              <a:gd name="T4" fmla="*/ 0 w 6"/>
              <a:gd name="T5" fmla="*/ 11 h 11"/>
              <a:gd name="T6" fmla="*/ 1 w 6"/>
              <a:gd name="T7" fmla="*/ 0 h 11"/>
              <a:gd name="T8" fmla="*/ 6 w 6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1">
                <a:moveTo>
                  <a:pt x="6" y="0"/>
                </a:moveTo>
                <a:lnTo>
                  <a:pt x="4" y="11"/>
                </a:lnTo>
                <a:lnTo>
                  <a:pt x="0" y="11"/>
                </a:lnTo>
                <a:lnTo>
                  <a:pt x="1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82" name="Freeform 110"/>
          <p:cNvSpPr>
            <a:spLocks/>
          </p:cNvSpPr>
          <p:nvPr/>
        </p:nvSpPr>
        <p:spPr bwMode="auto">
          <a:xfrm>
            <a:off x="1404938" y="5243513"/>
            <a:ext cx="9525" cy="17462"/>
          </a:xfrm>
          <a:custGeom>
            <a:avLst/>
            <a:gdLst>
              <a:gd name="T0" fmla="*/ 6 w 6"/>
              <a:gd name="T1" fmla="*/ 0 h 11"/>
              <a:gd name="T2" fmla="*/ 4 w 6"/>
              <a:gd name="T3" fmla="*/ 11 h 11"/>
              <a:gd name="T4" fmla="*/ 0 w 6"/>
              <a:gd name="T5" fmla="*/ 11 h 11"/>
              <a:gd name="T6" fmla="*/ 1 w 6"/>
              <a:gd name="T7" fmla="*/ 0 h 11"/>
              <a:gd name="T8" fmla="*/ 6 w 6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1">
                <a:moveTo>
                  <a:pt x="6" y="0"/>
                </a:moveTo>
                <a:lnTo>
                  <a:pt x="4" y="11"/>
                </a:lnTo>
                <a:lnTo>
                  <a:pt x="0" y="11"/>
                </a:lnTo>
                <a:lnTo>
                  <a:pt x="1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83" name="Freeform 111"/>
          <p:cNvSpPr>
            <a:spLocks/>
          </p:cNvSpPr>
          <p:nvPr/>
        </p:nvSpPr>
        <p:spPr bwMode="auto">
          <a:xfrm>
            <a:off x="1376363" y="5243513"/>
            <a:ext cx="12700" cy="17462"/>
          </a:xfrm>
          <a:custGeom>
            <a:avLst/>
            <a:gdLst>
              <a:gd name="T0" fmla="*/ 8 w 8"/>
              <a:gd name="T1" fmla="*/ 0 h 11"/>
              <a:gd name="T2" fmla="*/ 6 w 8"/>
              <a:gd name="T3" fmla="*/ 11 h 11"/>
              <a:gd name="T4" fmla="*/ 0 w 8"/>
              <a:gd name="T5" fmla="*/ 11 h 11"/>
              <a:gd name="T6" fmla="*/ 2 w 8"/>
              <a:gd name="T7" fmla="*/ 0 h 11"/>
              <a:gd name="T8" fmla="*/ 8 w 8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1">
                <a:moveTo>
                  <a:pt x="8" y="0"/>
                </a:moveTo>
                <a:lnTo>
                  <a:pt x="6" y="11"/>
                </a:lnTo>
                <a:lnTo>
                  <a:pt x="0" y="11"/>
                </a:lnTo>
                <a:lnTo>
                  <a:pt x="2" y="0"/>
                </a:lnTo>
                <a:lnTo>
                  <a:pt x="8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84" name="Freeform 112"/>
          <p:cNvSpPr>
            <a:spLocks/>
          </p:cNvSpPr>
          <p:nvPr/>
        </p:nvSpPr>
        <p:spPr bwMode="auto">
          <a:xfrm>
            <a:off x="1349375" y="5243513"/>
            <a:ext cx="12700" cy="17462"/>
          </a:xfrm>
          <a:custGeom>
            <a:avLst/>
            <a:gdLst>
              <a:gd name="T0" fmla="*/ 7 w 7"/>
              <a:gd name="T1" fmla="*/ 0 h 11"/>
              <a:gd name="T2" fmla="*/ 6 w 7"/>
              <a:gd name="T3" fmla="*/ 11 h 11"/>
              <a:gd name="T4" fmla="*/ 0 w 7"/>
              <a:gd name="T5" fmla="*/ 11 h 11"/>
              <a:gd name="T6" fmla="*/ 3 w 7"/>
              <a:gd name="T7" fmla="*/ 0 h 11"/>
              <a:gd name="T8" fmla="*/ 7 w 7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7" y="0"/>
                </a:moveTo>
                <a:lnTo>
                  <a:pt x="6" y="11"/>
                </a:lnTo>
                <a:lnTo>
                  <a:pt x="0" y="11"/>
                </a:lnTo>
                <a:lnTo>
                  <a:pt x="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85" name="Freeform 113"/>
          <p:cNvSpPr>
            <a:spLocks/>
          </p:cNvSpPr>
          <p:nvPr/>
        </p:nvSpPr>
        <p:spPr bwMode="auto">
          <a:xfrm>
            <a:off x="1300163" y="5243513"/>
            <a:ext cx="34925" cy="109537"/>
          </a:xfrm>
          <a:custGeom>
            <a:avLst/>
            <a:gdLst>
              <a:gd name="T0" fmla="*/ 0 w 22"/>
              <a:gd name="T1" fmla="*/ 69 h 69"/>
              <a:gd name="T2" fmla="*/ 16 w 22"/>
              <a:gd name="T3" fmla="*/ 0 h 69"/>
              <a:gd name="T4" fmla="*/ 22 w 22"/>
              <a:gd name="T5" fmla="*/ 0 h 69"/>
              <a:gd name="T6" fmla="*/ 6 w 22"/>
              <a:gd name="T7" fmla="*/ 69 h 69"/>
              <a:gd name="T8" fmla="*/ 0 w 22"/>
              <a:gd name="T9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69">
                <a:moveTo>
                  <a:pt x="0" y="69"/>
                </a:moveTo>
                <a:lnTo>
                  <a:pt x="16" y="0"/>
                </a:lnTo>
                <a:lnTo>
                  <a:pt x="22" y="0"/>
                </a:lnTo>
                <a:lnTo>
                  <a:pt x="6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86" name="Freeform 114"/>
          <p:cNvSpPr>
            <a:spLocks/>
          </p:cNvSpPr>
          <p:nvPr/>
        </p:nvSpPr>
        <p:spPr bwMode="auto">
          <a:xfrm>
            <a:off x="1712913" y="5268913"/>
            <a:ext cx="12700" cy="15875"/>
          </a:xfrm>
          <a:custGeom>
            <a:avLst/>
            <a:gdLst>
              <a:gd name="T0" fmla="*/ 6 w 8"/>
              <a:gd name="T1" fmla="*/ 0 h 10"/>
              <a:gd name="T2" fmla="*/ 8 w 8"/>
              <a:gd name="T3" fmla="*/ 10 h 10"/>
              <a:gd name="T4" fmla="*/ 2 w 8"/>
              <a:gd name="T5" fmla="*/ 10 h 10"/>
              <a:gd name="T6" fmla="*/ 0 w 8"/>
              <a:gd name="T7" fmla="*/ 0 h 10"/>
              <a:gd name="T8" fmla="*/ 6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6" y="0"/>
                </a:moveTo>
                <a:lnTo>
                  <a:pt x="8" y="10"/>
                </a:lnTo>
                <a:lnTo>
                  <a:pt x="2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87" name="Freeform 115"/>
          <p:cNvSpPr>
            <a:spLocks/>
          </p:cNvSpPr>
          <p:nvPr/>
        </p:nvSpPr>
        <p:spPr bwMode="auto">
          <a:xfrm>
            <a:off x="1685925" y="5268913"/>
            <a:ext cx="11113" cy="15875"/>
          </a:xfrm>
          <a:custGeom>
            <a:avLst/>
            <a:gdLst>
              <a:gd name="T0" fmla="*/ 6 w 7"/>
              <a:gd name="T1" fmla="*/ 0 h 10"/>
              <a:gd name="T2" fmla="*/ 7 w 7"/>
              <a:gd name="T3" fmla="*/ 10 h 10"/>
              <a:gd name="T4" fmla="*/ 3 w 7"/>
              <a:gd name="T5" fmla="*/ 10 h 10"/>
              <a:gd name="T6" fmla="*/ 0 w 7"/>
              <a:gd name="T7" fmla="*/ 0 h 10"/>
              <a:gd name="T8" fmla="*/ 6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6" y="0"/>
                </a:moveTo>
                <a:lnTo>
                  <a:pt x="7" y="10"/>
                </a:lnTo>
                <a:lnTo>
                  <a:pt x="3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88" name="Freeform 116"/>
          <p:cNvSpPr>
            <a:spLocks/>
          </p:cNvSpPr>
          <p:nvPr/>
        </p:nvSpPr>
        <p:spPr bwMode="auto">
          <a:xfrm>
            <a:off x="1657350" y="5268913"/>
            <a:ext cx="14288" cy="15875"/>
          </a:xfrm>
          <a:custGeom>
            <a:avLst/>
            <a:gdLst>
              <a:gd name="T0" fmla="*/ 7 w 9"/>
              <a:gd name="T1" fmla="*/ 0 h 10"/>
              <a:gd name="T2" fmla="*/ 9 w 9"/>
              <a:gd name="T3" fmla="*/ 10 h 10"/>
              <a:gd name="T4" fmla="*/ 3 w 9"/>
              <a:gd name="T5" fmla="*/ 10 h 10"/>
              <a:gd name="T6" fmla="*/ 0 w 9"/>
              <a:gd name="T7" fmla="*/ 0 h 10"/>
              <a:gd name="T8" fmla="*/ 7 w 9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0">
                <a:moveTo>
                  <a:pt x="7" y="0"/>
                </a:moveTo>
                <a:lnTo>
                  <a:pt x="9" y="10"/>
                </a:lnTo>
                <a:lnTo>
                  <a:pt x="3" y="10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89" name="Freeform 117"/>
          <p:cNvSpPr>
            <a:spLocks/>
          </p:cNvSpPr>
          <p:nvPr/>
        </p:nvSpPr>
        <p:spPr bwMode="auto">
          <a:xfrm>
            <a:off x="1631950" y="5268913"/>
            <a:ext cx="11113" cy="15875"/>
          </a:xfrm>
          <a:custGeom>
            <a:avLst/>
            <a:gdLst>
              <a:gd name="T0" fmla="*/ 6 w 7"/>
              <a:gd name="T1" fmla="*/ 0 h 10"/>
              <a:gd name="T2" fmla="*/ 7 w 7"/>
              <a:gd name="T3" fmla="*/ 10 h 10"/>
              <a:gd name="T4" fmla="*/ 1 w 7"/>
              <a:gd name="T5" fmla="*/ 10 h 10"/>
              <a:gd name="T6" fmla="*/ 0 w 7"/>
              <a:gd name="T7" fmla="*/ 0 h 10"/>
              <a:gd name="T8" fmla="*/ 6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6" y="0"/>
                </a:moveTo>
                <a:lnTo>
                  <a:pt x="7" y="10"/>
                </a:lnTo>
                <a:lnTo>
                  <a:pt x="1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90" name="Freeform 118"/>
          <p:cNvSpPr>
            <a:spLocks/>
          </p:cNvSpPr>
          <p:nvPr/>
        </p:nvSpPr>
        <p:spPr bwMode="auto">
          <a:xfrm>
            <a:off x="1603375" y="5268913"/>
            <a:ext cx="12700" cy="15875"/>
          </a:xfrm>
          <a:custGeom>
            <a:avLst/>
            <a:gdLst>
              <a:gd name="T0" fmla="*/ 6 w 8"/>
              <a:gd name="T1" fmla="*/ 0 h 10"/>
              <a:gd name="T2" fmla="*/ 8 w 8"/>
              <a:gd name="T3" fmla="*/ 10 h 10"/>
              <a:gd name="T4" fmla="*/ 2 w 8"/>
              <a:gd name="T5" fmla="*/ 10 h 10"/>
              <a:gd name="T6" fmla="*/ 0 w 8"/>
              <a:gd name="T7" fmla="*/ 0 h 10"/>
              <a:gd name="T8" fmla="*/ 6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6" y="0"/>
                </a:moveTo>
                <a:lnTo>
                  <a:pt x="8" y="10"/>
                </a:lnTo>
                <a:lnTo>
                  <a:pt x="2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91" name="Freeform 119"/>
          <p:cNvSpPr>
            <a:spLocks/>
          </p:cNvSpPr>
          <p:nvPr/>
        </p:nvSpPr>
        <p:spPr bwMode="auto">
          <a:xfrm>
            <a:off x="1577975" y="5268913"/>
            <a:ext cx="9525" cy="15875"/>
          </a:xfrm>
          <a:custGeom>
            <a:avLst/>
            <a:gdLst>
              <a:gd name="T0" fmla="*/ 6 w 6"/>
              <a:gd name="T1" fmla="*/ 0 h 10"/>
              <a:gd name="T2" fmla="*/ 6 w 6"/>
              <a:gd name="T3" fmla="*/ 10 h 10"/>
              <a:gd name="T4" fmla="*/ 1 w 6"/>
              <a:gd name="T5" fmla="*/ 10 h 10"/>
              <a:gd name="T6" fmla="*/ 0 w 6"/>
              <a:gd name="T7" fmla="*/ 0 h 10"/>
              <a:gd name="T8" fmla="*/ 6 w 6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0"/>
                </a:moveTo>
                <a:lnTo>
                  <a:pt x="6" y="10"/>
                </a:lnTo>
                <a:lnTo>
                  <a:pt x="1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92" name="Rectangle 120"/>
          <p:cNvSpPr>
            <a:spLocks noChangeArrowheads="1"/>
          </p:cNvSpPr>
          <p:nvPr/>
        </p:nvSpPr>
        <p:spPr bwMode="auto">
          <a:xfrm>
            <a:off x="1552575" y="5268913"/>
            <a:ext cx="6350" cy="15875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93" name="Rectangle 121"/>
          <p:cNvSpPr>
            <a:spLocks noChangeArrowheads="1"/>
          </p:cNvSpPr>
          <p:nvPr/>
        </p:nvSpPr>
        <p:spPr bwMode="auto">
          <a:xfrm>
            <a:off x="1524000" y="5268913"/>
            <a:ext cx="9525" cy="15875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94" name="Freeform 122"/>
          <p:cNvSpPr>
            <a:spLocks/>
          </p:cNvSpPr>
          <p:nvPr/>
        </p:nvSpPr>
        <p:spPr bwMode="auto">
          <a:xfrm>
            <a:off x="1495425" y="5268913"/>
            <a:ext cx="9525" cy="15875"/>
          </a:xfrm>
          <a:custGeom>
            <a:avLst/>
            <a:gdLst>
              <a:gd name="T0" fmla="*/ 6 w 6"/>
              <a:gd name="T1" fmla="*/ 0 h 10"/>
              <a:gd name="T2" fmla="*/ 6 w 6"/>
              <a:gd name="T3" fmla="*/ 10 h 10"/>
              <a:gd name="T4" fmla="*/ 0 w 6"/>
              <a:gd name="T5" fmla="*/ 10 h 10"/>
              <a:gd name="T6" fmla="*/ 2 w 6"/>
              <a:gd name="T7" fmla="*/ 0 h 10"/>
              <a:gd name="T8" fmla="*/ 6 w 6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0"/>
                </a:moveTo>
                <a:lnTo>
                  <a:pt x="6" y="10"/>
                </a:lnTo>
                <a:lnTo>
                  <a:pt x="0" y="10"/>
                </a:lnTo>
                <a:lnTo>
                  <a:pt x="2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95" name="Freeform 123"/>
          <p:cNvSpPr>
            <a:spLocks/>
          </p:cNvSpPr>
          <p:nvPr/>
        </p:nvSpPr>
        <p:spPr bwMode="auto">
          <a:xfrm>
            <a:off x="1468438" y="5268913"/>
            <a:ext cx="11112" cy="15875"/>
          </a:xfrm>
          <a:custGeom>
            <a:avLst/>
            <a:gdLst>
              <a:gd name="T0" fmla="*/ 7 w 7"/>
              <a:gd name="T1" fmla="*/ 0 h 10"/>
              <a:gd name="T2" fmla="*/ 6 w 7"/>
              <a:gd name="T3" fmla="*/ 10 h 10"/>
              <a:gd name="T4" fmla="*/ 0 w 7"/>
              <a:gd name="T5" fmla="*/ 10 h 10"/>
              <a:gd name="T6" fmla="*/ 1 w 7"/>
              <a:gd name="T7" fmla="*/ 0 h 10"/>
              <a:gd name="T8" fmla="*/ 7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0"/>
                </a:moveTo>
                <a:lnTo>
                  <a:pt x="6" y="10"/>
                </a:lnTo>
                <a:lnTo>
                  <a:pt x="0" y="10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96" name="Freeform 124"/>
          <p:cNvSpPr>
            <a:spLocks/>
          </p:cNvSpPr>
          <p:nvPr/>
        </p:nvSpPr>
        <p:spPr bwMode="auto">
          <a:xfrm>
            <a:off x="1439863" y="5268913"/>
            <a:ext cx="11112" cy="15875"/>
          </a:xfrm>
          <a:custGeom>
            <a:avLst/>
            <a:gdLst>
              <a:gd name="T0" fmla="*/ 7 w 7"/>
              <a:gd name="T1" fmla="*/ 0 h 10"/>
              <a:gd name="T2" fmla="*/ 6 w 7"/>
              <a:gd name="T3" fmla="*/ 10 h 10"/>
              <a:gd name="T4" fmla="*/ 0 w 7"/>
              <a:gd name="T5" fmla="*/ 10 h 10"/>
              <a:gd name="T6" fmla="*/ 3 w 7"/>
              <a:gd name="T7" fmla="*/ 0 h 10"/>
              <a:gd name="T8" fmla="*/ 7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0"/>
                </a:moveTo>
                <a:lnTo>
                  <a:pt x="6" y="10"/>
                </a:lnTo>
                <a:lnTo>
                  <a:pt x="0" y="10"/>
                </a:lnTo>
                <a:lnTo>
                  <a:pt x="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97" name="Freeform 125"/>
          <p:cNvSpPr>
            <a:spLocks/>
          </p:cNvSpPr>
          <p:nvPr/>
        </p:nvSpPr>
        <p:spPr bwMode="auto">
          <a:xfrm>
            <a:off x="1414463" y="5268913"/>
            <a:ext cx="11112" cy="15875"/>
          </a:xfrm>
          <a:custGeom>
            <a:avLst/>
            <a:gdLst>
              <a:gd name="T0" fmla="*/ 6 w 6"/>
              <a:gd name="T1" fmla="*/ 0 h 10"/>
              <a:gd name="T2" fmla="*/ 4 w 6"/>
              <a:gd name="T3" fmla="*/ 10 h 10"/>
              <a:gd name="T4" fmla="*/ 0 w 6"/>
              <a:gd name="T5" fmla="*/ 10 h 10"/>
              <a:gd name="T6" fmla="*/ 1 w 6"/>
              <a:gd name="T7" fmla="*/ 0 h 10"/>
              <a:gd name="T8" fmla="*/ 6 w 6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0"/>
                </a:moveTo>
                <a:lnTo>
                  <a:pt x="4" y="10"/>
                </a:lnTo>
                <a:lnTo>
                  <a:pt x="0" y="10"/>
                </a:lnTo>
                <a:lnTo>
                  <a:pt x="1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98" name="Freeform 126"/>
          <p:cNvSpPr>
            <a:spLocks/>
          </p:cNvSpPr>
          <p:nvPr/>
        </p:nvSpPr>
        <p:spPr bwMode="auto">
          <a:xfrm>
            <a:off x="1385888" y="5268913"/>
            <a:ext cx="12700" cy="15875"/>
          </a:xfrm>
          <a:custGeom>
            <a:avLst/>
            <a:gdLst>
              <a:gd name="T0" fmla="*/ 8 w 8"/>
              <a:gd name="T1" fmla="*/ 0 h 10"/>
              <a:gd name="T2" fmla="*/ 5 w 8"/>
              <a:gd name="T3" fmla="*/ 10 h 10"/>
              <a:gd name="T4" fmla="*/ 0 w 8"/>
              <a:gd name="T5" fmla="*/ 10 h 10"/>
              <a:gd name="T6" fmla="*/ 2 w 8"/>
              <a:gd name="T7" fmla="*/ 0 h 10"/>
              <a:gd name="T8" fmla="*/ 8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8" y="0"/>
                </a:moveTo>
                <a:lnTo>
                  <a:pt x="5" y="10"/>
                </a:lnTo>
                <a:lnTo>
                  <a:pt x="0" y="10"/>
                </a:lnTo>
                <a:lnTo>
                  <a:pt x="2" y="0"/>
                </a:lnTo>
                <a:lnTo>
                  <a:pt x="8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799" name="Freeform 127"/>
          <p:cNvSpPr>
            <a:spLocks/>
          </p:cNvSpPr>
          <p:nvPr/>
        </p:nvSpPr>
        <p:spPr bwMode="auto">
          <a:xfrm>
            <a:off x="1358900" y="5268913"/>
            <a:ext cx="11113" cy="15875"/>
          </a:xfrm>
          <a:custGeom>
            <a:avLst/>
            <a:gdLst>
              <a:gd name="T0" fmla="*/ 7 w 7"/>
              <a:gd name="T1" fmla="*/ 0 h 10"/>
              <a:gd name="T2" fmla="*/ 5 w 7"/>
              <a:gd name="T3" fmla="*/ 10 h 10"/>
              <a:gd name="T4" fmla="*/ 0 w 7"/>
              <a:gd name="T5" fmla="*/ 10 h 10"/>
              <a:gd name="T6" fmla="*/ 3 w 7"/>
              <a:gd name="T7" fmla="*/ 0 h 10"/>
              <a:gd name="T8" fmla="*/ 7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0"/>
                </a:moveTo>
                <a:lnTo>
                  <a:pt x="5" y="10"/>
                </a:lnTo>
                <a:lnTo>
                  <a:pt x="0" y="10"/>
                </a:lnTo>
                <a:lnTo>
                  <a:pt x="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00" name="Freeform 128"/>
          <p:cNvSpPr>
            <a:spLocks/>
          </p:cNvSpPr>
          <p:nvPr/>
        </p:nvSpPr>
        <p:spPr bwMode="auto">
          <a:xfrm>
            <a:off x="1716088" y="5319713"/>
            <a:ext cx="14287" cy="25400"/>
          </a:xfrm>
          <a:custGeom>
            <a:avLst/>
            <a:gdLst>
              <a:gd name="T0" fmla="*/ 6 w 9"/>
              <a:gd name="T1" fmla="*/ 0 h 16"/>
              <a:gd name="T2" fmla="*/ 9 w 9"/>
              <a:gd name="T3" fmla="*/ 16 h 16"/>
              <a:gd name="T4" fmla="*/ 3 w 9"/>
              <a:gd name="T5" fmla="*/ 16 h 16"/>
              <a:gd name="T6" fmla="*/ 0 w 9"/>
              <a:gd name="T7" fmla="*/ 0 h 16"/>
              <a:gd name="T8" fmla="*/ 6 w 9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6">
                <a:moveTo>
                  <a:pt x="6" y="0"/>
                </a:moveTo>
                <a:lnTo>
                  <a:pt x="9" y="16"/>
                </a:lnTo>
                <a:lnTo>
                  <a:pt x="3" y="16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01" name="Freeform 129"/>
          <p:cNvSpPr>
            <a:spLocks/>
          </p:cNvSpPr>
          <p:nvPr/>
        </p:nvSpPr>
        <p:spPr bwMode="auto">
          <a:xfrm>
            <a:off x="1662113" y="5319713"/>
            <a:ext cx="17462" cy="25400"/>
          </a:xfrm>
          <a:custGeom>
            <a:avLst/>
            <a:gdLst>
              <a:gd name="T0" fmla="*/ 7 w 10"/>
              <a:gd name="T1" fmla="*/ 0 h 16"/>
              <a:gd name="T2" fmla="*/ 10 w 10"/>
              <a:gd name="T3" fmla="*/ 16 h 16"/>
              <a:gd name="T4" fmla="*/ 3 w 10"/>
              <a:gd name="T5" fmla="*/ 16 h 16"/>
              <a:gd name="T6" fmla="*/ 0 w 10"/>
              <a:gd name="T7" fmla="*/ 0 h 16"/>
              <a:gd name="T8" fmla="*/ 7 w 10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6">
                <a:moveTo>
                  <a:pt x="7" y="0"/>
                </a:moveTo>
                <a:lnTo>
                  <a:pt x="10" y="16"/>
                </a:lnTo>
                <a:lnTo>
                  <a:pt x="3" y="16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02" name="Freeform 130"/>
          <p:cNvSpPr>
            <a:spLocks/>
          </p:cNvSpPr>
          <p:nvPr/>
        </p:nvSpPr>
        <p:spPr bwMode="auto">
          <a:xfrm>
            <a:off x="1617663" y="5319713"/>
            <a:ext cx="11112" cy="25400"/>
          </a:xfrm>
          <a:custGeom>
            <a:avLst/>
            <a:gdLst>
              <a:gd name="T0" fmla="*/ 6 w 7"/>
              <a:gd name="T1" fmla="*/ 0 h 16"/>
              <a:gd name="T2" fmla="*/ 7 w 7"/>
              <a:gd name="T3" fmla="*/ 16 h 16"/>
              <a:gd name="T4" fmla="*/ 1 w 7"/>
              <a:gd name="T5" fmla="*/ 16 h 16"/>
              <a:gd name="T6" fmla="*/ 0 w 7"/>
              <a:gd name="T7" fmla="*/ 0 h 16"/>
              <a:gd name="T8" fmla="*/ 6 w 7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6">
                <a:moveTo>
                  <a:pt x="6" y="0"/>
                </a:moveTo>
                <a:lnTo>
                  <a:pt x="7" y="16"/>
                </a:lnTo>
                <a:lnTo>
                  <a:pt x="1" y="16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03" name="Freeform 131"/>
          <p:cNvSpPr>
            <a:spLocks/>
          </p:cNvSpPr>
          <p:nvPr/>
        </p:nvSpPr>
        <p:spPr bwMode="auto">
          <a:xfrm>
            <a:off x="1400175" y="5319713"/>
            <a:ext cx="11113" cy="25400"/>
          </a:xfrm>
          <a:custGeom>
            <a:avLst/>
            <a:gdLst>
              <a:gd name="T0" fmla="*/ 7 w 7"/>
              <a:gd name="T1" fmla="*/ 0 h 16"/>
              <a:gd name="T2" fmla="*/ 4 w 7"/>
              <a:gd name="T3" fmla="*/ 16 h 16"/>
              <a:gd name="T4" fmla="*/ 0 w 7"/>
              <a:gd name="T5" fmla="*/ 16 h 16"/>
              <a:gd name="T6" fmla="*/ 2 w 7"/>
              <a:gd name="T7" fmla="*/ 0 h 16"/>
              <a:gd name="T8" fmla="*/ 7 w 7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6">
                <a:moveTo>
                  <a:pt x="7" y="0"/>
                </a:moveTo>
                <a:lnTo>
                  <a:pt x="4" y="16"/>
                </a:lnTo>
                <a:lnTo>
                  <a:pt x="0" y="16"/>
                </a:lnTo>
                <a:lnTo>
                  <a:pt x="2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04" name="Freeform 132"/>
          <p:cNvSpPr>
            <a:spLocks/>
          </p:cNvSpPr>
          <p:nvPr/>
        </p:nvSpPr>
        <p:spPr bwMode="auto">
          <a:xfrm>
            <a:off x="1344613" y="5319713"/>
            <a:ext cx="14287" cy="25400"/>
          </a:xfrm>
          <a:custGeom>
            <a:avLst/>
            <a:gdLst>
              <a:gd name="T0" fmla="*/ 9 w 9"/>
              <a:gd name="T1" fmla="*/ 0 h 16"/>
              <a:gd name="T2" fmla="*/ 6 w 9"/>
              <a:gd name="T3" fmla="*/ 16 h 16"/>
              <a:gd name="T4" fmla="*/ 0 w 9"/>
              <a:gd name="T5" fmla="*/ 16 h 16"/>
              <a:gd name="T6" fmla="*/ 4 w 9"/>
              <a:gd name="T7" fmla="*/ 0 h 16"/>
              <a:gd name="T8" fmla="*/ 9 w 9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6">
                <a:moveTo>
                  <a:pt x="9" y="0"/>
                </a:moveTo>
                <a:lnTo>
                  <a:pt x="6" y="16"/>
                </a:lnTo>
                <a:lnTo>
                  <a:pt x="0" y="16"/>
                </a:lnTo>
                <a:lnTo>
                  <a:pt x="4" y="0"/>
                </a:lnTo>
                <a:lnTo>
                  <a:pt x="9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05" name="Freeform 133"/>
          <p:cNvSpPr>
            <a:spLocks/>
          </p:cNvSpPr>
          <p:nvPr/>
        </p:nvSpPr>
        <p:spPr bwMode="auto">
          <a:xfrm>
            <a:off x="1717675" y="5294313"/>
            <a:ext cx="14288" cy="19050"/>
          </a:xfrm>
          <a:custGeom>
            <a:avLst/>
            <a:gdLst>
              <a:gd name="T0" fmla="*/ 6 w 9"/>
              <a:gd name="T1" fmla="*/ 0 h 12"/>
              <a:gd name="T2" fmla="*/ 9 w 9"/>
              <a:gd name="T3" fmla="*/ 12 h 12"/>
              <a:gd name="T4" fmla="*/ 3 w 9"/>
              <a:gd name="T5" fmla="*/ 12 h 12"/>
              <a:gd name="T6" fmla="*/ 0 w 9"/>
              <a:gd name="T7" fmla="*/ 0 h 12"/>
              <a:gd name="T8" fmla="*/ 6 w 9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2">
                <a:moveTo>
                  <a:pt x="6" y="0"/>
                </a:moveTo>
                <a:lnTo>
                  <a:pt x="9" y="12"/>
                </a:lnTo>
                <a:lnTo>
                  <a:pt x="3" y="12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06" name="Freeform 134"/>
          <p:cNvSpPr>
            <a:spLocks/>
          </p:cNvSpPr>
          <p:nvPr/>
        </p:nvSpPr>
        <p:spPr bwMode="auto">
          <a:xfrm>
            <a:off x="1692275" y="5294313"/>
            <a:ext cx="11113" cy="19050"/>
          </a:xfrm>
          <a:custGeom>
            <a:avLst/>
            <a:gdLst>
              <a:gd name="T0" fmla="*/ 6 w 7"/>
              <a:gd name="T1" fmla="*/ 0 h 12"/>
              <a:gd name="T2" fmla="*/ 7 w 7"/>
              <a:gd name="T3" fmla="*/ 12 h 12"/>
              <a:gd name="T4" fmla="*/ 3 w 7"/>
              <a:gd name="T5" fmla="*/ 12 h 12"/>
              <a:gd name="T6" fmla="*/ 0 w 7"/>
              <a:gd name="T7" fmla="*/ 0 h 12"/>
              <a:gd name="T8" fmla="*/ 6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6" y="0"/>
                </a:moveTo>
                <a:lnTo>
                  <a:pt x="7" y="12"/>
                </a:lnTo>
                <a:lnTo>
                  <a:pt x="3" y="12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07" name="Freeform 135"/>
          <p:cNvSpPr>
            <a:spLocks/>
          </p:cNvSpPr>
          <p:nvPr/>
        </p:nvSpPr>
        <p:spPr bwMode="auto">
          <a:xfrm>
            <a:off x="1663700" y="5294313"/>
            <a:ext cx="12700" cy="19050"/>
          </a:xfrm>
          <a:custGeom>
            <a:avLst/>
            <a:gdLst>
              <a:gd name="T0" fmla="*/ 6 w 8"/>
              <a:gd name="T1" fmla="*/ 0 h 12"/>
              <a:gd name="T2" fmla="*/ 8 w 8"/>
              <a:gd name="T3" fmla="*/ 12 h 12"/>
              <a:gd name="T4" fmla="*/ 2 w 8"/>
              <a:gd name="T5" fmla="*/ 12 h 12"/>
              <a:gd name="T6" fmla="*/ 0 w 8"/>
              <a:gd name="T7" fmla="*/ 0 h 12"/>
              <a:gd name="T8" fmla="*/ 6 w 8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2">
                <a:moveTo>
                  <a:pt x="6" y="0"/>
                </a:moveTo>
                <a:lnTo>
                  <a:pt x="8" y="12"/>
                </a:lnTo>
                <a:lnTo>
                  <a:pt x="2" y="12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08" name="Rectangle 136"/>
          <p:cNvSpPr>
            <a:spLocks noChangeArrowheads="1"/>
          </p:cNvSpPr>
          <p:nvPr/>
        </p:nvSpPr>
        <p:spPr bwMode="auto">
          <a:xfrm>
            <a:off x="1638300" y="5294313"/>
            <a:ext cx="9525" cy="19050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09" name="Freeform 137"/>
          <p:cNvSpPr>
            <a:spLocks/>
          </p:cNvSpPr>
          <p:nvPr/>
        </p:nvSpPr>
        <p:spPr bwMode="auto">
          <a:xfrm>
            <a:off x="1611313" y="5294313"/>
            <a:ext cx="11112" cy="19050"/>
          </a:xfrm>
          <a:custGeom>
            <a:avLst/>
            <a:gdLst>
              <a:gd name="T0" fmla="*/ 5 w 7"/>
              <a:gd name="T1" fmla="*/ 0 h 12"/>
              <a:gd name="T2" fmla="*/ 7 w 7"/>
              <a:gd name="T3" fmla="*/ 12 h 12"/>
              <a:gd name="T4" fmla="*/ 1 w 7"/>
              <a:gd name="T5" fmla="*/ 12 h 12"/>
              <a:gd name="T6" fmla="*/ 0 w 7"/>
              <a:gd name="T7" fmla="*/ 0 h 12"/>
              <a:gd name="T8" fmla="*/ 5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5" y="0"/>
                </a:moveTo>
                <a:lnTo>
                  <a:pt x="7" y="12"/>
                </a:lnTo>
                <a:lnTo>
                  <a:pt x="1" y="12"/>
                </a:lnTo>
                <a:lnTo>
                  <a:pt x="0" y="0"/>
                </a:lnTo>
                <a:lnTo>
                  <a:pt x="5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10" name="Rectangle 138"/>
          <p:cNvSpPr>
            <a:spLocks noChangeArrowheads="1"/>
          </p:cNvSpPr>
          <p:nvPr/>
        </p:nvSpPr>
        <p:spPr bwMode="auto">
          <a:xfrm>
            <a:off x="1584325" y="5294313"/>
            <a:ext cx="9525" cy="19050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11" name="Freeform 139"/>
          <p:cNvSpPr>
            <a:spLocks/>
          </p:cNvSpPr>
          <p:nvPr/>
        </p:nvSpPr>
        <p:spPr bwMode="auto">
          <a:xfrm>
            <a:off x="1557338" y="5294313"/>
            <a:ext cx="9525" cy="19050"/>
          </a:xfrm>
          <a:custGeom>
            <a:avLst/>
            <a:gdLst>
              <a:gd name="T0" fmla="*/ 6 w 6"/>
              <a:gd name="T1" fmla="*/ 0 h 12"/>
              <a:gd name="T2" fmla="*/ 6 w 6"/>
              <a:gd name="T3" fmla="*/ 12 h 12"/>
              <a:gd name="T4" fmla="*/ 0 w 6"/>
              <a:gd name="T5" fmla="*/ 12 h 12"/>
              <a:gd name="T6" fmla="*/ 1 w 6"/>
              <a:gd name="T7" fmla="*/ 0 h 12"/>
              <a:gd name="T8" fmla="*/ 6 w 6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6" y="12"/>
                </a:lnTo>
                <a:lnTo>
                  <a:pt x="0" y="12"/>
                </a:lnTo>
                <a:lnTo>
                  <a:pt x="1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12" name="Freeform 140"/>
          <p:cNvSpPr>
            <a:spLocks/>
          </p:cNvSpPr>
          <p:nvPr/>
        </p:nvSpPr>
        <p:spPr bwMode="auto">
          <a:xfrm>
            <a:off x="1531938" y="5294313"/>
            <a:ext cx="7937" cy="19050"/>
          </a:xfrm>
          <a:custGeom>
            <a:avLst/>
            <a:gdLst>
              <a:gd name="T0" fmla="*/ 4 w 5"/>
              <a:gd name="T1" fmla="*/ 0 h 12"/>
              <a:gd name="T2" fmla="*/ 5 w 5"/>
              <a:gd name="T3" fmla="*/ 12 h 12"/>
              <a:gd name="T4" fmla="*/ 0 w 5"/>
              <a:gd name="T5" fmla="*/ 12 h 12"/>
              <a:gd name="T6" fmla="*/ 0 w 5"/>
              <a:gd name="T7" fmla="*/ 0 h 12"/>
              <a:gd name="T8" fmla="*/ 4 w 5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2">
                <a:moveTo>
                  <a:pt x="4" y="0"/>
                </a:moveTo>
                <a:lnTo>
                  <a:pt x="5" y="12"/>
                </a:lnTo>
                <a:lnTo>
                  <a:pt x="0" y="12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13" name="Freeform 141"/>
          <p:cNvSpPr>
            <a:spLocks/>
          </p:cNvSpPr>
          <p:nvPr/>
        </p:nvSpPr>
        <p:spPr bwMode="auto">
          <a:xfrm>
            <a:off x="1503363" y="5294313"/>
            <a:ext cx="9525" cy="19050"/>
          </a:xfrm>
          <a:custGeom>
            <a:avLst/>
            <a:gdLst>
              <a:gd name="T0" fmla="*/ 6 w 6"/>
              <a:gd name="T1" fmla="*/ 0 h 12"/>
              <a:gd name="T2" fmla="*/ 4 w 6"/>
              <a:gd name="T3" fmla="*/ 12 h 12"/>
              <a:gd name="T4" fmla="*/ 0 w 6"/>
              <a:gd name="T5" fmla="*/ 12 h 12"/>
              <a:gd name="T6" fmla="*/ 0 w 6"/>
              <a:gd name="T7" fmla="*/ 0 h 12"/>
              <a:gd name="T8" fmla="*/ 6 w 6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4" y="12"/>
                </a:lnTo>
                <a:lnTo>
                  <a:pt x="0" y="12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14" name="Freeform 142"/>
          <p:cNvSpPr>
            <a:spLocks/>
          </p:cNvSpPr>
          <p:nvPr/>
        </p:nvSpPr>
        <p:spPr bwMode="auto">
          <a:xfrm>
            <a:off x="1474788" y="5294313"/>
            <a:ext cx="9525" cy="19050"/>
          </a:xfrm>
          <a:custGeom>
            <a:avLst/>
            <a:gdLst>
              <a:gd name="T0" fmla="*/ 6 w 6"/>
              <a:gd name="T1" fmla="*/ 0 h 12"/>
              <a:gd name="T2" fmla="*/ 6 w 6"/>
              <a:gd name="T3" fmla="*/ 12 h 12"/>
              <a:gd name="T4" fmla="*/ 0 w 6"/>
              <a:gd name="T5" fmla="*/ 12 h 12"/>
              <a:gd name="T6" fmla="*/ 2 w 6"/>
              <a:gd name="T7" fmla="*/ 0 h 12"/>
              <a:gd name="T8" fmla="*/ 6 w 6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6" y="12"/>
                </a:lnTo>
                <a:lnTo>
                  <a:pt x="0" y="12"/>
                </a:lnTo>
                <a:lnTo>
                  <a:pt x="2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15" name="Freeform 143"/>
          <p:cNvSpPr>
            <a:spLocks/>
          </p:cNvSpPr>
          <p:nvPr/>
        </p:nvSpPr>
        <p:spPr bwMode="auto">
          <a:xfrm>
            <a:off x="1447800" y="5294313"/>
            <a:ext cx="11113" cy="19050"/>
          </a:xfrm>
          <a:custGeom>
            <a:avLst/>
            <a:gdLst>
              <a:gd name="T0" fmla="*/ 7 w 7"/>
              <a:gd name="T1" fmla="*/ 0 h 12"/>
              <a:gd name="T2" fmla="*/ 5 w 7"/>
              <a:gd name="T3" fmla="*/ 12 h 12"/>
              <a:gd name="T4" fmla="*/ 0 w 7"/>
              <a:gd name="T5" fmla="*/ 12 h 12"/>
              <a:gd name="T6" fmla="*/ 1 w 7"/>
              <a:gd name="T7" fmla="*/ 0 h 12"/>
              <a:gd name="T8" fmla="*/ 7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7" y="0"/>
                </a:moveTo>
                <a:lnTo>
                  <a:pt x="5" y="12"/>
                </a:lnTo>
                <a:lnTo>
                  <a:pt x="0" y="12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16" name="Freeform 144"/>
          <p:cNvSpPr>
            <a:spLocks/>
          </p:cNvSpPr>
          <p:nvPr/>
        </p:nvSpPr>
        <p:spPr bwMode="auto">
          <a:xfrm>
            <a:off x="1419225" y="5294313"/>
            <a:ext cx="11113" cy="19050"/>
          </a:xfrm>
          <a:custGeom>
            <a:avLst/>
            <a:gdLst>
              <a:gd name="T0" fmla="*/ 7 w 7"/>
              <a:gd name="T1" fmla="*/ 0 h 12"/>
              <a:gd name="T2" fmla="*/ 6 w 7"/>
              <a:gd name="T3" fmla="*/ 12 h 12"/>
              <a:gd name="T4" fmla="*/ 0 w 7"/>
              <a:gd name="T5" fmla="*/ 12 h 12"/>
              <a:gd name="T6" fmla="*/ 1 w 7"/>
              <a:gd name="T7" fmla="*/ 0 h 12"/>
              <a:gd name="T8" fmla="*/ 7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7" y="0"/>
                </a:moveTo>
                <a:lnTo>
                  <a:pt x="6" y="12"/>
                </a:lnTo>
                <a:lnTo>
                  <a:pt x="0" y="12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17" name="Freeform 145"/>
          <p:cNvSpPr>
            <a:spLocks/>
          </p:cNvSpPr>
          <p:nvPr/>
        </p:nvSpPr>
        <p:spPr bwMode="auto">
          <a:xfrm>
            <a:off x="1393825" y="5294313"/>
            <a:ext cx="11113" cy="19050"/>
          </a:xfrm>
          <a:custGeom>
            <a:avLst/>
            <a:gdLst>
              <a:gd name="T0" fmla="*/ 7 w 7"/>
              <a:gd name="T1" fmla="*/ 0 h 12"/>
              <a:gd name="T2" fmla="*/ 4 w 7"/>
              <a:gd name="T3" fmla="*/ 12 h 12"/>
              <a:gd name="T4" fmla="*/ 0 w 7"/>
              <a:gd name="T5" fmla="*/ 12 h 12"/>
              <a:gd name="T6" fmla="*/ 1 w 7"/>
              <a:gd name="T7" fmla="*/ 0 h 12"/>
              <a:gd name="T8" fmla="*/ 7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7" y="0"/>
                </a:moveTo>
                <a:lnTo>
                  <a:pt x="4" y="12"/>
                </a:lnTo>
                <a:lnTo>
                  <a:pt x="0" y="12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18" name="Freeform 146"/>
          <p:cNvSpPr>
            <a:spLocks/>
          </p:cNvSpPr>
          <p:nvPr/>
        </p:nvSpPr>
        <p:spPr bwMode="auto">
          <a:xfrm>
            <a:off x="1365250" y="5294313"/>
            <a:ext cx="11113" cy="19050"/>
          </a:xfrm>
          <a:custGeom>
            <a:avLst/>
            <a:gdLst>
              <a:gd name="T0" fmla="*/ 7 w 7"/>
              <a:gd name="T1" fmla="*/ 0 h 12"/>
              <a:gd name="T2" fmla="*/ 4 w 7"/>
              <a:gd name="T3" fmla="*/ 12 h 12"/>
              <a:gd name="T4" fmla="*/ 0 w 7"/>
              <a:gd name="T5" fmla="*/ 12 h 12"/>
              <a:gd name="T6" fmla="*/ 1 w 7"/>
              <a:gd name="T7" fmla="*/ 0 h 12"/>
              <a:gd name="T8" fmla="*/ 7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7" y="0"/>
                </a:moveTo>
                <a:lnTo>
                  <a:pt x="4" y="12"/>
                </a:lnTo>
                <a:lnTo>
                  <a:pt x="0" y="12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19" name="Line 147"/>
          <p:cNvSpPr>
            <a:spLocks noChangeShapeType="1"/>
          </p:cNvSpPr>
          <p:nvPr/>
        </p:nvSpPr>
        <p:spPr bwMode="auto">
          <a:xfrm>
            <a:off x="2368550" y="3081338"/>
            <a:ext cx="1588" cy="2514600"/>
          </a:xfrm>
          <a:prstGeom prst="line">
            <a:avLst/>
          </a:prstGeom>
          <a:noFill/>
          <a:ln w="143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20" name="Line 148"/>
          <p:cNvSpPr>
            <a:spLocks noChangeShapeType="1"/>
          </p:cNvSpPr>
          <p:nvPr/>
        </p:nvSpPr>
        <p:spPr bwMode="auto">
          <a:xfrm>
            <a:off x="1809750" y="3778250"/>
            <a:ext cx="558800" cy="1588"/>
          </a:xfrm>
          <a:prstGeom prst="line">
            <a:avLst/>
          </a:prstGeom>
          <a:noFill/>
          <a:ln w="143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21" name="Line 149"/>
          <p:cNvSpPr>
            <a:spLocks noChangeShapeType="1"/>
          </p:cNvSpPr>
          <p:nvPr/>
        </p:nvSpPr>
        <p:spPr bwMode="auto">
          <a:xfrm>
            <a:off x="1792288" y="5072063"/>
            <a:ext cx="561975" cy="1587"/>
          </a:xfrm>
          <a:prstGeom prst="line">
            <a:avLst/>
          </a:prstGeom>
          <a:noFill/>
          <a:ln w="143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22" name="Line 150"/>
          <p:cNvSpPr>
            <a:spLocks noChangeShapeType="1"/>
          </p:cNvSpPr>
          <p:nvPr/>
        </p:nvSpPr>
        <p:spPr bwMode="auto">
          <a:xfrm>
            <a:off x="2341563" y="4324350"/>
            <a:ext cx="1468437" cy="19050"/>
          </a:xfrm>
          <a:prstGeom prst="line">
            <a:avLst/>
          </a:prstGeom>
          <a:noFill/>
          <a:ln w="143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24" name="Rectangle 152"/>
          <p:cNvSpPr>
            <a:spLocks noChangeArrowheads="1"/>
          </p:cNvSpPr>
          <p:nvPr/>
        </p:nvSpPr>
        <p:spPr bwMode="auto">
          <a:xfrm>
            <a:off x="1108075" y="3360738"/>
            <a:ext cx="9842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25" name="Rectangle 153"/>
          <p:cNvSpPr>
            <a:spLocks noChangeArrowheads="1"/>
          </p:cNvSpPr>
          <p:nvPr/>
        </p:nvSpPr>
        <p:spPr bwMode="auto">
          <a:xfrm>
            <a:off x="1119188" y="3289300"/>
            <a:ext cx="10541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26" name="Rectangle 154"/>
          <p:cNvSpPr>
            <a:spLocks noChangeArrowheads="1"/>
          </p:cNvSpPr>
          <p:nvPr/>
        </p:nvSpPr>
        <p:spPr bwMode="auto">
          <a:xfrm>
            <a:off x="1066800" y="4191000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altLang="bg-BG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192.168.0.2</a:t>
            </a:r>
          </a:p>
        </p:txBody>
      </p:sp>
      <p:sp>
        <p:nvSpPr>
          <p:cNvPr id="28827" name="Rectangle 155"/>
          <p:cNvSpPr>
            <a:spLocks noChangeArrowheads="1"/>
          </p:cNvSpPr>
          <p:nvPr/>
        </p:nvSpPr>
        <p:spPr bwMode="auto">
          <a:xfrm>
            <a:off x="2052638" y="3297238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bg-BG" sz="1100">
                <a:solidFill>
                  <a:schemeClr val="accent1"/>
                </a:solidFill>
              </a:rPr>
              <a:t> </a:t>
            </a:r>
            <a:endParaRPr lang="en-US" altLang="bg-BG" sz="1400">
              <a:solidFill>
                <a:schemeClr val="accent1"/>
              </a:solidFill>
            </a:endParaRPr>
          </a:p>
        </p:txBody>
      </p:sp>
      <p:sp>
        <p:nvSpPr>
          <p:cNvPr id="28828" name="Rectangle 156"/>
          <p:cNvSpPr>
            <a:spLocks noChangeArrowheads="1"/>
          </p:cNvSpPr>
          <p:nvPr/>
        </p:nvSpPr>
        <p:spPr bwMode="auto">
          <a:xfrm>
            <a:off x="1108075" y="4478338"/>
            <a:ext cx="9842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29" name="Rectangle 157"/>
          <p:cNvSpPr>
            <a:spLocks noChangeArrowheads="1"/>
          </p:cNvSpPr>
          <p:nvPr/>
        </p:nvSpPr>
        <p:spPr bwMode="auto">
          <a:xfrm>
            <a:off x="1089025" y="4497388"/>
            <a:ext cx="10541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30" name="Rectangle 158"/>
          <p:cNvSpPr>
            <a:spLocks noChangeArrowheads="1"/>
          </p:cNvSpPr>
          <p:nvPr/>
        </p:nvSpPr>
        <p:spPr bwMode="auto">
          <a:xfrm>
            <a:off x="762000" y="5486400"/>
            <a:ext cx="1073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bg-BG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192.168.0.3</a:t>
            </a:r>
          </a:p>
        </p:txBody>
      </p:sp>
      <p:sp>
        <p:nvSpPr>
          <p:cNvPr id="28831" name="Rectangle 159"/>
          <p:cNvSpPr>
            <a:spLocks noChangeArrowheads="1"/>
          </p:cNvSpPr>
          <p:nvPr/>
        </p:nvSpPr>
        <p:spPr bwMode="auto">
          <a:xfrm>
            <a:off x="2022475" y="4500563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bg-BG" sz="1100">
                <a:solidFill>
                  <a:schemeClr val="accent1"/>
                </a:solidFill>
              </a:rPr>
              <a:t> </a:t>
            </a:r>
            <a:endParaRPr lang="en-US" altLang="bg-BG" sz="1400">
              <a:solidFill>
                <a:schemeClr val="accent1"/>
              </a:solidFill>
            </a:endParaRPr>
          </a:p>
        </p:txBody>
      </p:sp>
      <p:sp>
        <p:nvSpPr>
          <p:cNvPr id="28832" name="Rectangle 160"/>
          <p:cNvSpPr>
            <a:spLocks noChangeArrowheads="1"/>
          </p:cNvSpPr>
          <p:nvPr/>
        </p:nvSpPr>
        <p:spPr bwMode="auto">
          <a:xfrm>
            <a:off x="2608263" y="4478338"/>
            <a:ext cx="9874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33" name="Rectangle 161"/>
          <p:cNvSpPr>
            <a:spLocks noChangeArrowheads="1"/>
          </p:cNvSpPr>
          <p:nvPr/>
        </p:nvSpPr>
        <p:spPr bwMode="auto">
          <a:xfrm>
            <a:off x="2786063" y="4640263"/>
            <a:ext cx="9794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34" name="Rectangle 162"/>
          <p:cNvSpPr>
            <a:spLocks noChangeArrowheads="1"/>
          </p:cNvSpPr>
          <p:nvPr/>
        </p:nvSpPr>
        <p:spPr bwMode="auto">
          <a:xfrm>
            <a:off x="2743200" y="4648200"/>
            <a:ext cx="1073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bg-BG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192.168.0.1</a:t>
            </a:r>
          </a:p>
        </p:txBody>
      </p:sp>
      <p:sp>
        <p:nvSpPr>
          <p:cNvPr id="28835" name="Rectangle 163"/>
          <p:cNvSpPr>
            <a:spLocks noChangeArrowheads="1"/>
          </p:cNvSpPr>
          <p:nvPr/>
        </p:nvSpPr>
        <p:spPr bwMode="auto">
          <a:xfrm>
            <a:off x="3719513" y="4649788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bg-BG" sz="1100">
                <a:solidFill>
                  <a:schemeClr val="accent1"/>
                </a:solidFill>
              </a:rPr>
              <a:t> </a:t>
            </a:r>
            <a:endParaRPr lang="en-US" altLang="bg-BG" sz="1400">
              <a:solidFill>
                <a:schemeClr val="accent1"/>
              </a:solidFill>
            </a:endParaRPr>
          </a:p>
        </p:txBody>
      </p:sp>
      <p:sp>
        <p:nvSpPr>
          <p:cNvPr id="28836" name="Rectangle 164"/>
          <p:cNvSpPr>
            <a:spLocks noChangeArrowheads="1"/>
          </p:cNvSpPr>
          <p:nvPr/>
        </p:nvSpPr>
        <p:spPr bwMode="auto">
          <a:xfrm>
            <a:off x="7191375" y="4465638"/>
            <a:ext cx="9842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37" name="Rectangle 165"/>
          <p:cNvSpPr>
            <a:spLocks noChangeArrowheads="1"/>
          </p:cNvSpPr>
          <p:nvPr/>
        </p:nvSpPr>
        <p:spPr bwMode="auto">
          <a:xfrm>
            <a:off x="6078538" y="4770438"/>
            <a:ext cx="9159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839" name="Rectangle 167"/>
          <p:cNvSpPr>
            <a:spLocks noChangeArrowheads="1"/>
          </p:cNvSpPr>
          <p:nvPr/>
        </p:nvSpPr>
        <p:spPr bwMode="auto">
          <a:xfrm>
            <a:off x="6913563" y="4778375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bg-BG" sz="1100">
                <a:solidFill>
                  <a:schemeClr val="accent1"/>
                </a:solidFill>
              </a:rPr>
              <a:t> </a:t>
            </a:r>
            <a:endParaRPr lang="en-US" altLang="bg-BG" sz="1400">
              <a:solidFill>
                <a:schemeClr val="accent1"/>
              </a:solidFill>
            </a:endParaRPr>
          </a:p>
        </p:txBody>
      </p:sp>
      <p:grpSp>
        <p:nvGrpSpPr>
          <p:cNvPr id="28866" name="Group 194"/>
          <p:cNvGrpSpPr>
            <a:grpSpLocks/>
          </p:cNvGrpSpPr>
          <p:nvPr/>
        </p:nvGrpSpPr>
        <p:grpSpPr bwMode="auto">
          <a:xfrm>
            <a:off x="3810000" y="3886200"/>
            <a:ext cx="1651000" cy="892175"/>
            <a:chOff x="1584" y="2943"/>
            <a:chExt cx="744" cy="321"/>
          </a:xfrm>
        </p:grpSpPr>
        <p:pic>
          <p:nvPicPr>
            <p:cNvPr id="28867" name="Picture 195" descr="IOSfirewa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943"/>
              <a:ext cx="256" cy="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868" name="Text Box 196"/>
            <p:cNvSpPr txBox="1">
              <a:spLocks noChangeArrowheads="1"/>
            </p:cNvSpPr>
            <p:nvPr/>
          </p:nvSpPr>
          <p:spPr bwMode="auto">
            <a:xfrm>
              <a:off x="2285" y="3126"/>
              <a:ext cx="43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>
              <a:spAutoFit/>
            </a:bodyPr>
            <a:lstStyle/>
            <a:p>
              <a:pPr algn="ctr"/>
              <a:endParaRPr lang="bg-BG" altLang="bg-BG" sz="1200" b="1"/>
            </a:p>
          </p:txBody>
        </p:sp>
      </p:grpSp>
      <p:sp>
        <p:nvSpPr>
          <p:cNvPr id="28873" name="Rectangle 201"/>
          <p:cNvSpPr>
            <a:spLocks noChangeArrowheads="1"/>
          </p:cNvSpPr>
          <p:nvPr/>
        </p:nvSpPr>
        <p:spPr bwMode="auto">
          <a:xfrm>
            <a:off x="6505575" y="3625850"/>
            <a:ext cx="963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8943" name="Rectangle 271"/>
          <p:cNvSpPr>
            <a:spLocks noChangeArrowheads="1"/>
          </p:cNvSpPr>
          <p:nvPr/>
        </p:nvSpPr>
        <p:spPr bwMode="auto">
          <a:xfrm>
            <a:off x="6429375" y="4875213"/>
            <a:ext cx="963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grpSp>
        <p:nvGrpSpPr>
          <p:cNvPr id="29030" name="Group 358"/>
          <p:cNvGrpSpPr>
            <a:grpSpLocks/>
          </p:cNvGrpSpPr>
          <p:nvPr/>
        </p:nvGrpSpPr>
        <p:grpSpPr bwMode="auto">
          <a:xfrm>
            <a:off x="6324600" y="4953000"/>
            <a:ext cx="661988" cy="596900"/>
            <a:chOff x="4090" y="2612"/>
            <a:chExt cx="417" cy="376"/>
          </a:xfrm>
        </p:grpSpPr>
        <p:sp>
          <p:nvSpPr>
            <p:cNvPr id="28944" name="Freeform 272"/>
            <p:cNvSpPr>
              <a:spLocks/>
            </p:cNvSpPr>
            <p:nvPr/>
          </p:nvSpPr>
          <p:spPr bwMode="auto">
            <a:xfrm>
              <a:off x="4148" y="2612"/>
              <a:ext cx="291" cy="216"/>
            </a:xfrm>
            <a:custGeom>
              <a:avLst/>
              <a:gdLst>
                <a:gd name="T0" fmla="*/ 25 w 291"/>
                <a:gd name="T1" fmla="*/ 216 h 216"/>
                <a:gd name="T2" fmla="*/ 19 w 291"/>
                <a:gd name="T3" fmla="*/ 216 h 216"/>
                <a:gd name="T4" fmla="*/ 13 w 291"/>
                <a:gd name="T5" fmla="*/ 214 h 216"/>
                <a:gd name="T6" fmla="*/ 10 w 291"/>
                <a:gd name="T7" fmla="*/ 213 h 216"/>
                <a:gd name="T8" fmla="*/ 6 w 291"/>
                <a:gd name="T9" fmla="*/ 210 h 216"/>
                <a:gd name="T10" fmla="*/ 4 w 291"/>
                <a:gd name="T11" fmla="*/ 206 h 216"/>
                <a:gd name="T12" fmla="*/ 1 w 291"/>
                <a:gd name="T13" fmla="*/ 201 h 216"/>
                <a:gd name="T14" fmla="*/ 0 w 291"/>
                <a:gd name="T15" fmla="*/ 197 h 216"/>
                <a:gd name="T16" fmla="*/ 0 w 291"/>
                <a:gd name="T17" fmla="*/ 192 h 216"/>
                <a:gd name="T18" fmla="*/ 0 w 291"/>
                <a:gd name="T19" fmla="*/ 25 h 216"/>
                <a:gd name="T20" fmla="*/ 0 w 291"/>
                <a:gd name="T21" fmla="*/ 20 h 216"/>
                <a:gd name="T22" fmla="*/ 1 w 291"/>
                <a:gd name="T23" fmla="*/ 14 h 216"/>
                <a:gd name="T24" fmla="*/ 4 w 291"/>
                <a:gd name="T25" fmla="*/ 11 h 216"/>
                <a:gd name="T26" fmla="*/ 6 w 291"/>
                <a:gd name="T27" fmla="*/ 7 h 216"/>
                <a:gd name="T28" fmla="*/ 10 w 291"/>
                <a:gd name="T29" fmla="*/ 4 h 216"/>
                <a:gd name="T30" fmla="*/ 13 w 291"/>
                <a:gd name="T31" fmla="*/ 2 h 216"/>
                <a:gd name="T32" fmla="*/ 19 w 291"/>
                <a:gd name="T33" fmla="*/ 1 h 216"/>
                <a:gd name="T34" fmla="*/ 25 w 291"/>
                <a:gd name="T35" fmla="*/ 0 h 216"/>
                <a:gd name="T36" fmla="*/ 268 w 291"/>
                <a:gd name="T37" fmla="*/ 0 h 216"/>
                <a:gd name="T38" fmla="*/ 274 w 291"/>
                <a:gd name="T39" fmla="*/ 1 h 216"/>
                <a:gd name="T40" fmla="*/ 278 w 291"/>
                <a:gd name="T41" fmla="*/ 2 h 216"/>
                <a:gd name="T42" fmla="*/ 283 w 291"/>
                <a:gd name="T43" fmla="*/ 4 h 216"/>
                <a:gd name="T44" fmla="*/ 287 w 291"/>
                <a:gd name="T45" fmla="*/ 7 h 216"/>
                <a:gd name="T46" fmla="*/ 288 w 291"/>
                <a:gd name="T47" fmla="*/ 11 h 216"/>
                <a:gd name="T48" fmla="*/ 291 w 291"/>
                <a:gd name="T49" fmla="*/ 14 h 216"/>
                <a:gd name="T50" fmla="*/ 291 w 291"/>
                <a:gd name="T51" fmla="*/ 20 h 216"/>
                <a:gd name="T52" fmla="*/ 291 w 291"/>
                <a:gd name="T53" fmla="*/ 25 h 216"/>
                <a:gd name="T54" fmla="*/ 291 w 291"/>
                <a:gd name="T55" fmla="*/ 192 h 216"/>
                <a:gd name="T56" fmla="*/ 291 w 291"/>
                <a:gd name="T57" fmla="*/ 197 h 216"/>
                <a:gd name="T58" fmla="*/ 291 w 291"/>
                <a:gd name="T59" fmla="*/ 201 h 216"/>
                <a:gd name="T60" fmla="*/ 288 w 291"/>
                <a:gd name="T61" fmla="*/ 206 h 216"/>
                <a:gd name="T62" fmla="*/ 287 w 291"/>
                <a:gd name="T63" fmla="*/ 210 h 216"/>
                <a:gd name="T64" fmla="*/ 283 w 291"/>
                <a:gd name="T65" fmla="*/ 213 h 216"/>
                <a:gd name="T66" fmla="*/ 278 w 291"/>
                <a:gd name="T67" fmla="*/ 214 h 216"/>
                <a:gd name="T68" fmla="*/ 274 w 291"/>
                <a:gd name="T69" fmla="*/ 216 h 216"/>
                <a:gd name="T70" fmla="*/ 268 w 291"/>
                <a:gd name="T71" fmla="*/ 216 h 216"/>
                <a:gd name="T72" fmla="*/ 25 w 291"/>
                <a:gd name="T73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1" h="216">
                  <a:moveTo>
                    <a:pt x="25" y="216"/>
                  </a:moveTo>
                  <a:lnTo>
                    <a:pt x="19" y="216"/>
                  </a:lnTo>
                  <a:lnTo>
                    <a:pt x="13" y="214"/>
                  </a:lnTo>
                  <a:lnTo>
                    <a:pt x="10" y="213"/>
                  </a:lnTo>
                  <a:lnTo>
                    <a:pt x="6" y="210"/>
                  </a:lnTo>
                  <a:lnTo>
                    <a:pt x="4" y="206"/>
                  </a:lnTo>
                  <a:lnTo>
                    <a:pt x="1" y="201"/>
                  </a:lnTo>
                  <a:lnTo>
                    <a:pt x="0" y="197"/>
                  </a:lnTo>
                  <a:lnTo>
                    <a:pt x="0" y="192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268" y="0"/>
                  </a:lnTo>
                  <a:lnTo>
                    <a:pt x="274" y="1"/>
                  </a:lnTo>
                  <a:lnTo>
                    <a:pt x="278" y="2"/>
                  </a:lnTo>
                  <a:lnTo>
                    <a:pt x="283" y="4"/>
                  </a:lnTo>
                  <a:lnTo>
                    <a:pt x="287" y="7"/>
                  </a:lnTo>
                  <a:lnTo>
                    <a:pt x="288" y="11"/>
                  </a:lnTo>
                  <a:lnTo>
                    <a:pt x="291" y="14"/>
                  </a:lnTo>
                  <a:lnTo>
                    <a:pt x="291" y="20"/>
                  </a:lnTo>
                  <a:lnTo>
                    <a:pt x="291" y="25"/>
                  </a:lnTo>
                  <a:lnTo>
                    <a:pt x="291" y="192"/>
                  </a:lnTo>
                  <a:lnTo>
                    <a:pt x="291" y="197"/>
                  </a:lnTo>
                  <a:lnTo>
                    <a:pt x="291" y="201"/>
                  </a:lnTo>
                  <a:lnTo>
                    <a:pt x="288" y="206"/>
                  </a:lnTo>
                  <a:lnTo>
                    <a:pt x="287" y="210"/>
                  </a:lnTo>
                  <a:lnTo>
                    <a:pt x="283" y="213"/>
                  </a:lnTo>
                  <a:lnTo>
                    <a:pt x="278" y="214"/>
                  </a:lnTo>
                  <a:lnTo>
                    <a:pt x="274" y="216"/>
                  </a:lnTo>
                  <a:lnTo>
                    <a:pt x="268" y="216"/>
                  </a:lnTo>
                  <a:lnTo>
                    <a:pt x="25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45" name="Freeform 273"/>
            <p:cNvSpPr>
              <a:spLocks/>
            </p:cNvSpPr>
            <p:nvPr/>
          </p:nvSpPr>
          <p:spPr bwMode="auto">
            <a:xfrm>
              <a:off x="4090" y="2828"/>
              <a:ext cx="417" cy="160"/>
            </a:xfrm>
            <a:custGeom>
              <a:avLst/>
              <a:gdLst>
                <a:gd name="T0" fmla="*/ 417 w 417"/>
                <a:gd name="T1" fmla="*/ 132 h 160"/>
                <a:gd name="T2" fmla="*/ 396 w 417"/>
                <a:gd name="T3" fmla="*/ 45 h 160"/>
                <a:gd name="T4" fmla="*/ 346 w 417"/>
                <a:gd name="T5" fmla="*/ 45 h 160"/>
                <a:gd name="T6" fmla="*/ 346 w 417"/>
                <a:gd name="T7" fmla="*/ 23 h 160"/>
                <a:gd name="T8" fmla="*/ 268 w 417"/>
                <a:gd name="T9" fmla="*/ 23 h 160"/>
                <a:gd name="T10" fmla="*/ 268 w 417"/>
                <a:gd name="T11" fmla="*/ 7 h 160"/>
                <a:gd name="T12" fmla="*/ 249 w 417"/>
                <a:gd name="T13" fmla="*/ 7 h 160"/>
                <a:gd name="T14" fmla="*/ 249 w 417"/>
                <a:gd name="T15" fmla="*/ 0 h 160"/>
                <a:gd name="T16" fmla="*/ 158 w 417"/>
                <a:gd name="T17" fmla="*/ 0 h 160"/>
                <a:gd name="T18" fmla="*/ 158 w 417"/>
                <a:gd name="T19" fmla="*/ 7 h 160"/>
                <a:gd name="T20" fmla="*/ 140 w 417"/>
                <a:gd name="T21" fmla="*/ 7 h 160"/>
                <a:gd name="T22" fmla="*/ 140 w 417"/>
                <a:gd name="T23" fmla="*/ 23 h 160"/>
                <a:gd name="T24" fmla="*/ 62 w 417"/>
                <a:gd name="T25" fmla="*/ 23 h 160"/>
                <a:gd name="T26" fmla="*/ 62 w 417"/>
                <a:gd name="T27" fmla="*/ 45 h 160"/>
                <a:gd name="T28" fmla="*/ 21 w 417"/>
                <a:gd name="T29" fmla="*/ 45 h 160"/>
                <a:gd name="T30" fmla="*/ 0 w 417"/>
                <a:gd name="T31" fmla="*/ 132 h 160"/>
                <a:gd name="T32" fmla="*/ 14 w 417"/>
                <a:gd name="T33" fmla="*/ 160 h 160"/>
                <a:gd name="T34" fmla="*/ 405 w 417"/>
                <a:gd name="T35" fmla="*/ 160 h 160"/>
                <a:gd name="T36" fmla="*/ 417 w 417"/>
                <a:gd name="T37" fmla="*/ 1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7" h="160">
                  <a:moveTo>
                    <a:pt x="417" y="132"/>
                  </a:moveTo>
                  <a:lnTo>
                    <a:pt x="396" y="45"/>
                  </a:lnTo>
                  <a:lnTo>
                    <a:pt x="346" y="45"/>
                  </a:lnTo>
                  <a:lnTo>
                    <a:pt x="346" y="23"/>
                  </a:lnTo>
                  <a:lnTo>
                    <a:pt x="268" y="23"/>
                  </a:lnTo>
                  <a:lnTo>
                    <a:pt x="268" y="7"/>
                  </a:lnTo>
                  <a:lnTo>
                    <a:pt x="249" y="7"/>
                  </a:lnTo>
                  <a:lnTo>
                    <a:pt x="249" y="0"/>
                  </a:lnTo>
                  <a:lnTo>
                    <a:pt x="158" y="0"/>
                  </a:lnTo>
                  <a:lnTo>
                    <a:pt x="158" y="7"/>
                  </a:lnTo>
                  <a:lnTo>
                    <a:pt x="140" y="7"/>
                  </a:lnTo>
                  <a:lnTo>
                    <a:pt x="140" y="23"/>
                  </a:lnTo>
                  <a:lnTo>
                    <a:pt x="62" y="23"/>
                  </a:lnTo>
                  <a:lnTo>
                    <a:pt x="62" y="45"/>
                  </a:lnTo>
                  <a:lnTo>
                    <a:pt x="21" y="45"/>
                  </a:lnTo>
                  <a:lnTo>
                    <a:pt x="0" y="132"/>
                  </a:lnTo>
                  <a:lnTo>
                    <a:pt x="14" y="160"/>
                  </a:lnTo>
                  <a:lnTo>
                    <a:pt x="405" y="160"/>
                  </a:lnTo>
                  <a:lnTo>
                    <a:pt x="417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46" name="Freeform 274"/>
            <p:cNvSpPr>
              <a:spLocks/>
            </p:cNvSpPr>
            <p:nvPr/>
          </p:nvSpPr>
          <p:spPr bwMode="auto">
            <a:xfrm>
              <a:off x="4154" y="2619"/>
              <a:ext cx="281" cy="203"/>
            </a:xfrm>
            <a:custGeom>
              <a:avLst/>
              <a:gdLst>
                <a:gd name="T0" fmla="*/ 0 w 281"/>
                <a:gd name="T1" fmla="*/ 182 h 203"/>
                <a:gd name="T2" fmla="*/ 1 w 281"/>
                <a:gd name="T3" fmla="*/ 187 h 203"/>
                <a:gd name="T4" fmla="*/ 1 w 281"/>
                <a:gd name="T5" fmla="*/ 191 h 203"/>
                <a:gd name="T6" fmla="*/ 3 w 281"/>
                <a:gd name="T7" fmla="*/ 194 h 203"/>
                <a:gd name="T8" fmla="*/ 6 w 281"/>
                <a:gd name="T9" fmla="*/ 197 h 203"/>
                <a:gd name="T10" fmla="*/ 7 w 281"/>
                <a:gd name="T11" fmla="*/ 200 h 203"/>
                <a:gd name="T12" fmla="*/ 11 w 281"/>
                <a:gd name="T13" fmla="*/ 202 h 203"/>
                <a:gd name="T14" fmla="*/ 14 w 281"/>
                <a:gd name="T15" fmla="*/ 203 h 203"/>
                <a:gd name="T16" fmla="*/ 20 w 281"/>
                <a:gd name="T17" fmla="*/ 203 h 203"/>
                <a:gd name="T18" fmla="*/ 260 w 281"/>
                <a:gd name="T19" fmla="*/ 203 h 203"/>
                <a:gd name="T20" fmla="*/ 265 w 281"/>
                <a:gd name="T21" fmla="*/ 203 h 203"/>
                <a:gd name="T22" fmla="*/ 269 w 281"/>
                <a:gd name="T23" fmla="*/ 202 h 203"/>
                <a:gd name="T24" fmla="*/ 274 w 281"/>
                <a:gd name="T25" fmla="*/ 200 h 203"/>
                <a:gd name="T26" fmla="*/ 277 w 281"/>
                <a:gd name="T27" fmla="*/ 197 h 203"/>
                <a:gd name="T28" fmla="*/ 278 w 281"/>
                <a:gd name="T29" fmla="*/ 194 h 203"/>
                <a:gd name="T30" fmla="*/ 279 w 281"/>
                <a:gd name="T31" fmla="*/ 191 h 203"/>
                <a:gd name="T32" fmla="*/ 279 w 281"/>
                <a:gd name="T33" fmla="*/ 187 h 203"/>
                <a:gd name="T34" fmla="*/ 281 w 281"/>
                <a:gd name="T35" fmla="*/ 182 h 203"/>
                <a:gd name="T36" fmla="*/ 281 w 281"/>
                <a:gd name="T37" fmla="*/ 19 h 203"/>
                <a:gd name="T38" fmla="*/ 279 w 281"/>
                <a:gd name="T39" fmla="*/ 16 h 203"/>
                <a:gd name="T40" fmla="*/ 279 w 281"/>
                <a:gd name="T41" fmla="*/ 12 h 203"/>
                <a:gd name="T42" fmla="*/ 278 w 281"/>
                <a:gd name="T43" fmla="*/ 9 h 203"/>
                <a:gd name="T44" fmla="*/ 277 w 281"/>
                <a:gd name="T45" fmla="*/ 4 h 203"/>
                <a:gd name="T46" fmla="*/ 274 w 281"/>
                <a:gd name="T47" fmla="*/ 3 h 203"/>
                <a:gd name="T48" fmla="*/ 269 w 281"/>
                <a:gd name="T49" fmla="*/ 1 h 203"/>
                <a:gd name="T50" fmla="*/ 265 w 281"/>
                <a:gd name="T51" fmla="*/ 0 h 203"/>
                <a:gd name="T52" fmla="*/ 260 w 281"/>
                <a:gd name="T53" fmla="*/ 0 h 203"/>
                <a:gd name="T54" fmla="*/ 20 w 281"/>
                <a:gd name="T55" fmla="*/ 0 h 203"/>
                <a:gd name="T56" fmla="*/ 14 w 281"/>
                <a:gd name="T57" fmla="*/ 0 h 203"/>
                <a:gd name="T58" fmla="*/ 11 w 281"/>
                <a:gd name="T59" fmla="*/ 1 h 203"/>
                <a:gd name="T60" fmla="*/ 7 w 281"/>
                <a:gd name="T61" fmla="*/ 3 h 203"/>
                <a:gd name="T62" fmla="*/ 6 w 281"/>
                <a:gd name="T63" fmla="*/ 4 h 203"/>
                <a:gd name="T64" fmla="*/ 3 w 281"/>
                <a:gd name="T65" fmla="*/ 9 h 203"/>
                <a:gd name="T66" fmla="*/ 1 w 281"/>
                <a:gd name="T67" fmla="*/ 12 h 203"/>
                <a:gd name="T68" fmla="*/ 1 w 281"/>
                <a:gd name="T69" fmla="*/ 16 h 203"/>
                <a:gd name="T70" fmla="*/ 0 w 281"/>
                <a:gd name="T71" fmla="*/ 19 h 203"/>
                <a:gd name="T72" fmla="*/ 0 w 281"/>
                <a:gd name="T73" fmla="*/ 18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1" h="203">
                  <a:moveTo>
                    <a:pt x="0" y="182"/>
                  </a:moveTo>
                  <a:lnTo>
                    <a:pt x="1" y="187"/>
                  </a:lnTo>
                  <a:lnTo>
                    <a:pt x="1" y="191"/>
                  </a:lnTo>
                  <a:lnTo>
                    <a:pt x="3" y="194"/>
                  </a:lnTo>
                  <a:lnTo>
                    <a:pt x="6" y="197"/>
                  </a:lnTo>
                  <a:lnTo>
                    <a:pt x="7" y="200"/>
                  </a:lnTo>
                  <a:lnTo>
                    <a:pt x="11" y="202"/>
                  </a:lnTo>
                  <a:lnTo>
                    <a:pt x="14" y="203"/>
                  </a:lnTo>
                  <a:lnTo>
                    <a:pt x="20" y="203"/>
                  </a:lnTo>
                  <a:lnTo>
                    <a:pt x="260" y="203"/>
                  </a:lnTo>
                  <a:lnTo>
                    <a:pt x="265" y="203"/>
                  </a:lnTo>
                  <a:lnTo>
                    <a:pt x="269" y="202"/>
                  </a:lnTo>
                  <a:lnTo>
                    <a:pt x="274" y="200"/>
                  </a:lnTo>
                  <a:lnTo>
                    <a:pt x="277" y="197"/>
                  </a:lnTo>
                  <a:lnTo>
                    <a:pt x="278" y="194"/>
                  </a:lnTo>
                  <a:lnTo>
                    <a:pt x="279" y="191"/>
                  </a:lnTo>
                  <a:lnTo>
                    <a:pt x="279" y="187"/>
                  </a:lnTo>
                  <a:lnTo>
                    <a:pt x="281" y="182"/>
                  </a:lnTo>
                  <a:lnTo>
                    <a:pt x="281" y="19"/>
                  </a:lnTo>
                  <a:lnTo>
                    <a:pt x="279" y="16"/>
                  </a:lnTo>
                  <a:lnTo>
                    <a:pt x="279" y="12"/>
                  </a:lnTo>
                  <a:lnTo>
                    <a:pt x="278" y="9"/>
                  </a:lnTo>
                  <a:lnTo>
                    <a:pt x="277" y="4"/>
                  </a:lnTo>
                  <a:lnTo>
                    <a:pt x="274" y="3"/>
                  </a:lnTo>
                  <a:lnTo>
                    <a:pt x="269" y="1"/>
                  </a:lnTo>
                  <a:lnTo>
                    <a:pt x="265" y="0"/>
                  </a:lnTo>
                  <a:lnTo>
                    <a:pt x="260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6" y="4"/>
                  </a:lnTo>
                  <a:lnTo>
                    <a:pt x="3" y="9"/>
                  </a:lnTo>
                  <a:lnTo>
                    <a:pt x="1" y="12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E8E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47" name="Freeform 275"/>
            <p:cNvSpPr>
              <a:spLocks/>
            </p:cNvSpPr>
            <p:nvPr/>
          </p:nvSpPr>
          <p:spPr bwMode="auto">
            <a:xfrm>
              <a:off x="4235" y="2828"/>
              <a:ext cx="119" cy="23"/>
            </a:xfrm>
            <a:custGeom>
              <a:avLst/>
              <a:gdLst>
                <a:gd name="T0" fmla="*/ 119 w 119"/>
                <a:gd name="T1" fmla="*/ 23 h 23"/>
                <a:gd name="T2" fmla="*/ 119 w 119"/>
                <a:gd name="T3" fmla="*/ 12 h 23"/>
                <a:gd name="T4" fmla="*/ 100 w 119"/>
                <a:gd name="T5" fmla="*/ 12 h 23"/>
                <a:gd name="T6" fmla="*/ 100 w 119"/>
                <a:gd name="T7" fmla="*/ 0 h 23"/>
                <a:gd name="T8" fmla="*/ 19 w 119"/>
                <a:gd name="T9" fmla="*/ 0 h 23"/>
                <a:gd name="T10" fmla="*/ 19 w 119"/>
                <a:gd name="T11" fmla="*/ 12 h 23"/>
                <a:gd name="T12" fmla="*/ 0 w 119"/>
                <a:gd name="T13" fmla="*/ 12 h 23"/>
                <a:gd name="T14" fmla="*/ 0 w 119"/>
                <a:gd name="T15" fmla="*/ 23 h 23"/>
                <a:gd name="T16" fmla="*/ 119 w 119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3">
                  <a:moveTo>
                    <a:pt x="119" y="23"/>
                  </a:moveTo>
                  <a:lnTo>
                    <a:pt x="119" y="12"/>
                  </a:lnTo>
                  <a:lnTo>
                    <a:pt x="100" y="12"/>
                  </a:lnTo>
                  <a:lnTo>
                    <a:pt x="100" y="0"/>
                  </a:lnTo>
                  <a:lnTo>
                    <a:pt x="19" y="0"/>
                  </a:lnTo>
                  <a:lnTo>
                    <a:pt x="19" y="12"/>
                  </a:lnTo>
                  <a:lnTo>
                    <a:pt x="0" y="12"/>
                  </a:lnTo>
                  <a:lnTo>
                    <a:pt x="0" y="23"/>
                  </a:lnTo>
                  <a:lnTo>
                    <a:pt x="119" y="23"/>
                  </a:lnTo>
                  <a:close/>
                </a:path>
              </a:pathLst>
            </a:custGeom>
            <a:solidFill>
              <a:srgbClr val="E8E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48" name="Freeform 276"/>
            <p:cNvSpPr>
              <a:spLocks/>
            </p:cNvSpPr>
            <p:nvPr/>
          </p:nvSpPr>
          <p:spPr bwMode="auto">
            <a:xfrm>
              <a:off x="4157" y="2856"/>
              <a:ext cx="274" cy="17"/>
            </a:xfrm>
            <a:custGeom>
              <a:avLst/>
              <a:gdLst>
                <a:gd name="T0" fmla="*/ 260 w 274"/>
                <a:gd name="T1" fmla="*/ 17 h 17"/>
                <a:gd name="T2" fmla="*/ 274 w 274"/>
                <a:gd name="T3" fmla="*/ 17 h 17"/>
                <a:gd name="T4" fmla="*/ 274 w 274"/>
                <a:gd name="T5" fmla="*/ 0 h 17"/>
                <a:gd name="T6" fmla="*/ 0 w 274"/>
                <a:gd name="T7" fmla="*/ 0 h 17"/>
                <a:gd name="T8" fmla="*/ 0 w 274"/>
                <a:gd name="T9" fmla="*/ 17 h 17"/>
                <a:gd name="T10" fmla="*/ 154 w 274"/>
                <a:gd name="T11" fmla="*/ 17 h 17"/>
                <a:gd name="T12" fmla="*/ 154 w 274"/>
                <a:gd name="T13" fmla="*/ 4 h 17"/>
                <a:gd name="T14" fmla="*/ 260 w 274"/>
                <a:gd name="T15" fmla="*/ 4 h 17"/>
                <a:gd name="T16" fmla="*/ 260 w 274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17">
                  <a:moveTo>
                    <a:pt x="260" y="17"/>
                  </a:moveTo>
                  <a:lnTo>
                    <a:pt x="274" y="17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54" y="17"/>
                  </a:lnTo>
                  <a:lnTo>
                    <a:pt x="154" y="4"/>
                  </a:lnTo>
                  <a:lnTo>
                    <a:pt x="260" y="4"/>
                  </a:lnTo>
                  <a:lnTo>
                    <a:pt x="260" y="17"/>
                  </a:lnTo>
                  <a:close/>
                </a:path>
              </a:pathLst>
            </a:custGeom>
            <a:solidFill>
              <a:srgbClr val="E8E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49" name="Freeform 277"/>
            <p:cNvSpPr>
              <a:spLocks/>
            </p:cNvSpPr>
            <p:nvPr/>
          </p:nvSpPr>
          <p:spPr bwMode="auto">
            <a:xfrm>
              <a:off x="4099" y="2879"/>
              <a:ext cx="401" cy="93"/>
            </a:xfrm>
            <a:custGeom>
              <a:avLst/>
              <a:gdLst>
                <a:gd name="T0" fmla="*/ 401 w 401"/>
                <a:gd name="T1" fmla="*/ 81 h 93"/>
                <a:gd name="T2" fmla="*/ 382 w 401"/>
                <a:gd name="T3" fmla="*/ 0 h 93"/>
                <a:gd name="T4" fmla="*/ 18 w 401"/>
                <a:gd name="T5" fmla="*/ 0 h 93"/>
                <a:gd name="T6" fmla="*/ 0 w 401"/>
                <a:gd name="T7" fmla="*/ 81 h 93"/>
                <a:gd name="T8" fmla="*/ 5 w 401"/>
                <a:gd name="T9" fmla="*/ 93 h 93"/>
                <a:gd name="T10" fmla="*/ 396 w 401"/>
                <a:gd name="T11" fmla="*/ 93 h 93"/>
                <a:gd name="T12" fmla="*/ 401 w 401"/>
                <a:gd name="T13" fmla="*/ 8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1" h="93">
                  <a:moveTo>
                    <a:pt x="401" y="81"/>
                  </a:moveTo>
                  <a:lnTo>
                    <a:pt x="382" y="0"/>
                  </a:lnTo>
                  <a:lnTo>
                    <a:pt x="18" y="0"/>
                  </a:lnTo>
                  <a:lnTo>
                    <a:pt x="0" y="81"/>
                  </a:lnTo>
                  <a:lnTo>
                    <a:pt x="5" y="93"/>
                  </a:lnTo>
                  <a:lnTo>
                    <a:pt x="396" y="93"/>
                  </a:lnTo>
                  <a:lnTo>
                    <a:pt x="401" y="81"/>
                  </a:lnTo>
                  <a:close/>
                </a:path>
              </a:pathLst>
            </a:custGeom>
            <a:solidFill>
              <a:srgbClr val="E8E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50" name="Freeform 278"/>
            <p:cNvSpPr>
              <a:spLocks/>
            </p:cNvSpPr>
            <p:nvPr/>
          </p:nvSpPr>
          <p:spPr bwMode="auto">
            <a:xfrm>
              <a:off x="4176" y="2640"/>
              <a:ext cx="237" cy="160"/>
            </a:xfrm>
            <a:custGeom>
              <a:avLst/>
              <a:gdLst>
                <a:gd name="T0" fmla="*/ 221 w 237"/>
                <a:gd name="T1" fmla="*/ 160 h 160"/>
                <a:gd name="T2" fmla="*/ 16 w 237"/>
                <a:gd name="T3" fmla="*/ 160 h 160"/>
                <a:gd name="T4" fmla="*/ 12 w 237"/>
                <a:gd name="T5" fmla="*/ 160 h 160"/>
                <a:gd name="T6" fmla="*/ 9 w 237"/>
                <a:gd name="T7" fmla="*/ 158 h 160"/>
                <a:gd name="T8" fmla="*/ 6 w 237"/>
                <a:gd name="T9" fmla="*/ 158 h 160"/>
                <a:gd name="T10" fmla="*/ 3 w 237"/>
                <a:gd name="T11" fmla="*/ 155 h 160"/>
                <a:gd name="T12" fmla="*/ 1 w 237"/>
                <a:gd name="T13" fmla="*/ 154 h 160"/>
                <a:gd name="T14" fmla="*/ 1 w 237"/>
                <a:gd name="T15" fmla="*/ 151 h 160"/>
                <a:gd name="T16" fmla="*/ 0 w 237"/>
                <a:gd name="T17" fmla="*/ 148 h 160"/>
                <a:gd name="T18" fmla="*/ 0 w 237"/>
                <a:gd name="T19" fmla="*/ 145 h 160"/>
                <a:gd name="T20" fmla="*/ 0 w 237"/>
                <a:gd name="T21" fmla="*/ 16 h 160"/>
                <a:gd name="T22" fmla="*/ 0 w 237"/>
                <a:gd name="T23" fmla="*/ 11 h 160"/>
                <a:gd name="T24" fmla="*/ 1 w 237"/>
                <a:gd name="T25" fmla="*/ 8 h 160"/>
                <a:gd name="T26" fmla="*/ 1 w 237"/>
                <a:gd name="T27" fmla="*/ 7 h 160"/>
                <a:gd name="T28" fmla="*/ 3 w 237"/>
                <a:gd name="T29" fmla="*/ 4 h 160"/>
                <a:gd name="T30" fmla="*/ 6 w 237"/>
                <a:gd name="T31" fmla="*/ 2 h 160"/>
                <a:gd name="T32" fmla="*/ 9 w 237"/>
                <a:gd name="T33" fmla="*/ 1 h 160"/>
                <a:gd name="T34" fmla="*/ 12 w 237"/>
                <a:gd name="T35" fmla="*/ 0 h 160"/>
                <a:gd name="T36" fmla="*/ 16 w 237"/>
                <a:gd name="T37" fmla="*/ 0 h 160"/>
                <a:gd name="T38" fmla="*/ 221 w 237"/>
                <a:gd name="T39" fmla="*/ 0 h 160"/>
                <a:gd name="T40" fmla="*/ 225 w 237"/>
                <a:gd name="T41" fmla="*/ 0 h 160"/>
                <a:gd name="T42" fmla="*/ 228 w 237"/>
                <a:gd name="T43" fmla="*/ 1 h 160"/>
                <a:gd name="T44" fmla="*/ 231 w 237"/>
                <a:gd name="T45" fmla="*/ 2 h 160"/>
                <a:gd name="T46" fmla="*/ 232 w 237"/>
                <a:gd name="T47" fmla="*/ 4 h 160"/>
                <a:gd name="T48" fmla="*/ 235 w 237"/>
                <a:gd name="T49" fmla="*/ 7 h 160"/>
                <a:gd name="T50" fmla="*/ 235 w 237"/>
                <a:gd name="T51" fmla="*/ 8 h 160"/>
                <a:gd name="T52" fmla="*/ 237 w 237"/>
                <a:gd name="T53" fmla="*/ 11 h 160"/>
                <a:gd name="T54" fmla="*/ 237 w 237"/>
                <a:gd name="T55" fmla="*/ 16 h 160"/>
                <a:gd name="T56" fmla="*/ 237 w 237"/>
                <a:gd name="T57" fmla="*/ 145 h 160"/>
                <a:gd name="T58" fmla="*/ 237 w 237"/>
                <a:gd name="T59" fmla="*/ 148 h 160"/>
                <a:gd name="T60" fmla="*/ 235 w 237"/>
                <a:gd name="T61" fmla="*/ 151 h 160"/>
                <a:gd name="T62" fmla="*/ 235 w 237"/>
                <a:gd name="T63" fmla="*/ 154 h 160"/>
                <a:gd name="T64" fmla="*/ 232 w 237"/>
                <a:gd name="T65" fmla="*/ 155 h 160"/>
                <a:gd name="T66" fmla="*/ 231 w 237"/>
                <a:gd name="T67" fmla="*/ 158 h 160"/>
                <a:gd name="T68" fmla="*/ 228 w 237"/>
                <a:gd name="T69" fmla="*/ 158 h 160"/>
                <a:gd name="T70" fmla="*/ 225 w 237"/>
                <a:gd name="T71" fmla="*/ 160 h 160"/>
                <a:gd name="T72" fmla="*/ 221 w 237"/>
                <a:gd name="T7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7" h="160">
                  <a:moveTo>
                    <a:pt x="221" y="160"/>
                  </a:moveTo>
                  <a:lnTo>
                    <a:pt x="16" y="160"/>
                  </a:lnTo>
                  <a:lnTo>
                    <a:pt x="12" y="160"/>
                  </a:lnTo>
                  <a:lnTo>
                    <a:pt x="9" y="158"/>
                  </a:lnTo>
                  <a:lnTo>
                    <a:pt x="6" y="158"/>
                  </a:lnTo>
                  <a:lnTo>
                    <a:pt x="3" y="155"/>
                  </a:lnTo>
                  <a:lnTo>
                    <a:pt x="1" y="154"/>
                  </a:lnTo>
                  <a:lnTo>
                    <a:pt x="1" y="151"/>
                  </a:lnTo>
                  <a:lnTo>
                    <a:pt x="0" y="148"/>
                  </a:lnTo>
                  <a:lnTo>
                    <a:pt x="0" y="145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7"/>
                  </a:lnTo>
                  <a:lnTo>
                    <a:pt x="3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1" y="0"/>
                  </a:lnTo>
                  <a:lnTo>
                    <a:pt x="225" y="0"/>
                  </a:lnTo>
                  <a:lnTo>
                    <a:pt x="228" y="1"/>
                  </a:lnTo>
                  <a:lnTo>
                    <a:pt x="231" y="2"/>
                  </a:lnTo>
                  <a:lnTo>
                    <a:pt x="232" y="4"/>
                  </a:lnTo>
                  <a:lnTo>
                    <a:pt x="235" y="7"/>
                  </a:lnTo>
                  <a:lnTo>
                    <a:pt x="235" y="8"/>
                  </a:lnTo>
                  <a:lnTo>
                    <a:pt x="237" y="11"/>
                  </a:lnTo>
                  <a:lnTo>
                    <a:pt x="237" y="16"/>
                  </a:lnTo>
                  <a:lnTo>
                    <a:pt x="237" y="145"/>
                  </a:lnTo>
                  <a:lnTo>
                    <a:pt x="237" y="148"/>
                  </a:lnTo>
                  <a:lnTo>
                    <a:pt x="235" y="151"/>
                  </a:lnTo>
                  <a:lnTo>
                    <a:pt x="235" y="154"/>
                  </a:lnTo>
                  <a:lnTo>
                    <a:pt x="232" y="155"/>
                  </a:lnTo>
                  <a:lnTo>
                    <a:pt x="231" y="158"/>
                  </a:lnTo>
                  <a:lnTo>
                    <a:pt x="228" y="158"/>
                  </a:lnTo>
                  <a:lnTo>
                    <a:pt x="225" y="160"/>
                  </a:lnTo>
                  <a:lnTo>
                    <a:pt x="221" y="16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51" name="Rectangle 279"/>
            <p:cNvSpPr>
              <a:spLocks noChangeArrowheads="1"/>
            </p:cNvSpPr>
            <p:nvPr/>
          </p:nvSpPr>
          <p:spPr bwMode="auto">
            <a:xfrm>
              <a:off x="4388" y="2810"/>
              <a:ext cx="25" cy="8"/>
            </a:xfrm>
            <a:prstGeom prst="rect">
              <a:avLst/>
            </a:prstGeom>
            <a:solidFill>
              <a:srgbClr val="D8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52" name="Rectangle 280"/>
            <p:cNvSpPr>
              <a:spLocks noChangeArrowheads="1"/>
            </p:cNvSpPr>
            <p:nvPr/>
          </p:nvSpPr>
          <p:spPr bwMode="auto">
            <a:xfrm>
              <a:off x="4180" y="2862"/>
              <a:ext cx="5" cy="11"/>
            </a:xfrm>
            <a:prstGeom prst="rect">
              <a:avLst/>
            </a:pr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53" name="Rectangle 281"/>
            <p:cNvSpPr>
              <a:spLocks noChangeArrowheads="1"/>
            </p:cNvSpPr>
            <p:nvPr/>
          </p:nvSpPr>
          <p:spPr bwMode="auto">
            <a:xfrm>
              <a:off x="4207" y="2766"/>
              <a:ext cx="4" cy="11"/>
            </a:xfrm>
            <a:prstGeom prst="rect">
              <a:avLst/>
            </a:pr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54" name="Freeform 282"/>
            <p:cNvSpPr>
              <a:spLocks/>
            </p:cNvSpPr>
            <p:nvPr/>
          </p:nvSpPr>
          <p:spPr bwMode="auto">
            <a:xfrm>
              <a:off x="4420" y="2909"/>
              <a:ext cx="16" cy="50"/>
            </a:xfrm>
            <a:custGeom>
              <a:avLst/>
              <a:gdLst>
                <a:gd name="T0" fmla="*/ 16 w 16"/>
                <a:gd name="T1" fmla="*/ 50 h 50"/>
                <a:gd name="T2" fmla="*/ 5 w 16"/>
                <a:gd name="T3" fmla="*/ 0 h 50"/>
                <a:gd name="T4" fmla="*/ 0 w 16"/>
                <a:gd name="T5" fmla="*/ 3 h 50"/>
                <a:gd name="T6" fmla="*/ 12 w 16"/>
                <a:gd name="T7" fmla="*/ 50 h 50"/>
                <a:gd name="T8" fmla="*/ 16 w 16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0">
                  <a:moveTo>
                    <a:pt x="16" y="50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12" y="50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55" name="Freeform 283"/>
            <p:cNvSpPr>
              <a:spLocks/>
            </p:cNvSpPr>
            <p:nvPr/>
          </p:nvSpPr>
          <p:spPr bwMode="auto">
            <a:xfrm>
              <a:off x="4439" y="2909"/>
              <a:ext cx="17" cy="50"/>
            </a:xfrm>
            <a:custGeom>
              <a:avLst/>
              <a:gdLst>
                <a:gd name="T0" fmla="*/ 17 w 17"/>
                <a:gd name="T1" fmla="*/ 50 h 50"/>
                <a:gd name="T2" fmla="*/ 5 w 17"/>
                <a:gd name="T3" fmla="*/ 0 h 50"/>
                <a:gd name="T4" fmla="*/ 0 w 17"/>
                <a:gd name="T5" fmla="*/ 3 h 50"/>
                <a:gd name="T6" fmla="*/ 11 w 17"/>
                <a:gd name="T7" fmla="*/ 50 h 50"/>
                <a:gd name="T8" fmla="*/ 17 w 1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0">
                  <a:moveTo>
                    <a:pt x="17" y="50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11" y="50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56" name="Freeform 284"/>
            <p:cNvSpPr>
              <a:spLocks/>
            </p:cNvSpPr>
            <p:nvPr/>
          </p:nvSpPr>
          <p:spPr bwMode="auto">
            <a:xfrm>
              <a:off x="4457" y="2909"/>
              <a:ext cx="16" cy="50"/>
            </a:xfrm>
            <a:custGeom>
              <a:avLst/>
              <a:gdLst>
                <a:gd name="T0" fmla="*/ 16 w 16"/>
                <a:gd name="T1" fmla="*/ 50 h 50"/>
                <a:gd name="T2" fmla="*/ 4 w 16"/>
                <a:gd name="T3" fmla="*/ 0 h 50"/>
                <a:gd name="T4" fmla="*/ 0 w 16"/>
                <a:gd name="T5" fmla="*/ 3 h 50"/>
                <a:gd name="T6" fmla="*/ 12 w 16"/>
                <a:gd name="T7" fmla="*/ 50 h 50"/>
                <a:gd name="T8" fmla="*/ 16 w 16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0">
                  <a:moveTo>
                    <a:pt x="16" y="5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12" y="50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57" name="Freeform 285"/>
            <p:cNvSpPr>
              <a:spLocks/>
            </p:cNvSpPr>
            <p:nvPr/>
          </p:nvSpPr>
          <p:spPr bwMode="auto">
            <a:xfrm>
              <a:off x="4132" y="2916"/>
              <a:ext cx="275" cy="6"/>
            </a:xfrm>
            <a:custGeom>
              <a:avLst/>
              <a:gdLst>
                <a:gd name="T0" fmla="*/ 275 w 275"/>
                <a:gd name="T1" fmla="*/ 0 h 6"/>
                <a:gd name="T2" fmla="*/ 1 w 275"/>
                <a:gd name="T3" fmla="*/ 0 h 6"/>
                <a:gd name="T4" fmla="*/ 0 w 275"/>
                <a:gd name="T5" fmla="*/ 6 h 6"/>
                <a:gd name="T6" fmla="*/ 275 w 275"/>
                <a:gd name="T7" fmla="*/ 6 h 6"/>
                <a:gd name="T8" fmla="*/ 275 w 27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6">
                  <a:moveTo>
                    <a:pt x="275" y="0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275" y="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58" name="Freeform 286"/>
            <p:cNvSpPr>
              <a:spLocks/>
            </p:cNvSpPr>
            <p:nvPr/>
          </p:nvSpPr>
          <p:spPr bwMode="auto">
            <a:xfrm>
              <a:off x="4422" y="2916"/>
              <a:ext cx="56" cy="6"/>
            </a:xfrm>
            <a:custGeom>
              <a:avLst/>
              <a:gdLst>
                <a:gd name="T0" fmla="*/ 54 w 56"/>
                <a:gd name="T1" fmla="*/ 0 h 6"/>
                <a:gd name="T2" fmla="*/ 0 w 56"/>
                <a:gd name="T3" fmla="*/ 0 h 6"/>
                <a:gd name="T4" fmla="*/ 1 w 56"/>
                <a:gd name="T5" fmla="*/ 6 h 6"/>
                <a:gd name="T6" fmla="*/ 56 w 56"/>
                <a:gd name="T7" fmla="*/ 6 h 6"/>
                <a:gd name="T8" fmla="*/ 54 w 5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">
                  <a:moveTo>
                    <a:pt x="54" y="0"/>
                  </a:moveTo>
                  <a:lnTo>
                    <a:pt x="0" y="0"/>
                  </a:lnTo>
                  <a:lnTo>
                    <a:pt x="1" y="6"/>
                  </a:lnTo>
                  <a:lnTo>
                    <a:pt x="56" y="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59" name="Freeform 287"/>
            <p:cNvSpPr>
              <a:spLocks/>
            </p:cNvSpPr>
            <p:nvPr/>
          </p:nvSpPr>
          <p:spPr bwMode="auto">
            <a:xfrm>
              <a:off x="4425" y="2934"/>
              <a:ext cx="57" cy="4"/>
            </a:xfrm>
            <a:custGeom>
              <a:avLst/>
              <a:gdLst>
                <a:gd name="T0" fmla="*/ 56 w 56"/>
                <a:gd name="T1" fmla="*/ 4 h 4"/>
                <a:gd name="T2" fmla="*/ 1 w 56"/>
                <a:gd name="T3" fmla="*/ 4 h 4"/>
                <a:gd name="T4" fmla="*/ 0 w 56"/>
                <a:gd name="T5" fmla="*/ 0 h 4"/>
                <a:gd name="T6" fmla="*/ 56 w 56"/>
                <a:gd name="T7" fmla="*/ 0 h 4"/>
                <a:gd name="T8" fmla="*/ 56 w 5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">
                  <a:moveTo>
                    <a:pt x="56" y="4"/>
                  </a:moveTo>
                  <a:lnTo>
                    <a:pt x="1" y="4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4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60" name="Freeform 288"/>
            <p:cNvSpPr>
              <a:spLocks/>
            </p:cNvSpPr>
            <p:nvPr/>
          </p:nvSpPr>
          <p:spPr bwMode="auto">
            <a:xfrm>
              <a:off x="4127" y="2934"/>
              <a:ext cx="284" cy="4"/>
            </a:xfrm>
            <a:custGeom>
              <a:avLst/>
              <a:gdLst>
                <a:gd name="T0" fmla="*/ 283 w 284"/>
                <a:gd name="T1" fmla="*/ 0 h 4"/>
                <a:gd name="T2" fmla="*/ 2 w 284"/>
                <a:gd name="T3" fmla="*/ 0 h 4"/>
                <a:gd name="T4" fmla="*/ 0 w 284"/>
                <a:gd name="T5" fmla="*/ 4 h 4"/>
                <a:gd name="T6" fmla="*/ 284 w 284"/>
                <a:gd name="T7" fmla="*/ 4 h 4"/>
                <a:gd name="T8" fmla="*/ 283 w 28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">
                  <a:moveTo>
                    <a:pt x="283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84" y="4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61" name="Freeform 289"/>
            <p:cNvSpPr>
              <a:spLocks/>
            </p:cNvSpPr>
            <p:nvPr/>
          </p:nvSpPr>
          <p:spPr bwMode="auto">
            <a:xfrm>
              <a:off x="4123" y="2954"/>
              <a:ext cx="293" cy="5"/>
            </a:xfrm>
            <a:custGeom>
              <a:avLst/>
              <a:gdLst>
                <a:gd name="T0" fmla="*/ 293 w 293"/>
                <a:gd name="T1" fmla="*/ 5 h 5"/>
                <a:gd name="T2" fmla="*/ 0 w 293"/>
                <a:gd name="T3" fmla="*/ 5 h 5"/>
                <a:gd name="T4" fmla="*/ 1 w 293"/>
                <a:gd name="T5" fmla="*/ 0 h 5"/>
                <a:gd name="T6" fmla="*/ 291 w 293"/>
                <a:gd name="T7" fmla="*/ 0 h 5"/>
                <a:gd name="T8" fmla="*/ 293 w 29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5">
                  <a:moveTo>
                    <a:pt x="293" y="5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291" y="0"/>
                  </a:lnTo>
                  <a:lnTo>
                    <a:pt x="293" y="5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62" name="Freeform 290"/>
            <p:cNvSpPr>
              <a:spLocks/>
            </p:cNvSpPr>
            <p:nvPr/>
          </p:nvSpPr>
          <p:spPr bwMode="auto">
            <a:xfrm>
              <a:off x="4431" y="2954"/>
              <a:ext cx="55" cy="5"/>
            </a:xfrm>
            <a:custGeom>
              <a:avLst/>
              <a:gdLst>
                <a:gd name="T0" fmla="*/ 1 w 55"/>
                <a:gd name="T1" fmla="*/ 5 h 5"/>
                <a:gd name="T2" fmla="*/ 55 w 55"/>
                <a:gd name="T3" fmla="*/ 5 h 5"/>
                <a:gd name="T4" fmla="*/ 54 w 55"/>
                <a:gd name="T5" fmla="*/ 0 h 5"/>
                <a:gd name="T6" fmla="*/ 0 w 55"/>
                <a:gd name="T7" fmla="*/ 0 h 5"/>
                <a:gd name="T8" fmla="*/ 1 w 5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">
                  <a:moveTo>
                    <a:pt x="1" y="5"/>
                  </a:moveTo>
                  <a:lnTo>
                    <a:pt x="55" y="5"/>
                  </a:lnTo>
                  <a:lnTo>
                    <a:pt x="54" y="0"/>
                  </a:lnTo>
                  <a:lnTo>
                    <a:pt x="0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63" name="Freeform 291"/>
            <p:cNvSpPr>
              <a:spLocks/>
            </p:cNvSpPr>
            <p:nvPr/>
          </p:nvSpPr>
          <p:spPr bwMode="auto">
            <a:xfrm>
              <a:off x="4135" y="2901"/>
              <a:ext cx="269" cy="5"/>
            </a:xfrm>
            <a:custGeom>
              <a:avLst/>
              <a:gdLst>
                <a:gd name="T0" fmla="*/ 268 w 269"/>
                <a:gd name="T1" fmla="*/ 0 h 5"/>
                <a:gd name="T2" fmla="*/ 1 w 269"/>
                <a:gd name="T3" fmla="*/ 0 h 5"/>
                <a:gd name="T4" fmla="*/ 0 w 269"/>
                <a:gd name="T5" fmla="*/ 5 h 5"/>
                <a:gd name="T6" fmla="*/ 269 w 269"/>
                <a:gd name="T7" fmla="*/ 5 h 5"/>
                <a:gd name="T8" fmla="*/ 268 w 26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5">
                  <a:moveTo>
                    <a:pt x="268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269" y="5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64" name="Freeform 292"/>
            <p:cNvSpPr>
              <a:spLocks/>
            </p:cNvSpPr>
            <p:nvPr/>
          </p:nvSpPr>
          <p:spPr bwMode="auto">
            <a:xfrm>
              <a:off x="4394" y="2890"/>
              <a:ext cx="22" cy="69"/>
            </a:xfrm>
            <a:custGeom>
              <a:avLst/>
              <a:gdLst>
                <a:gd name="T0" fmla="*/ 6 w 22"/>
                <a:gd name="T1" fmla="*/ 0 h 69"/>
                <a:gd name="T2" fmla="*/ 22 w 22"/>
                <a:gd name="T3" fmla="*/ 69 h 69"/>
                <a:gd name="T4" fmla="*/ 16 w 22"/>
                <a:gd name="T5" fmla="*/ 69 h 69"/>
                <a:gd name="T6" fmla="*/ 0 w 22"/>
                <a:gd name="T7" fmla="*/ 0 h 69"/>
                <a:gd name="T8" fmla="*/ 6 w 2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9">
                  <a:moveTo>
                    <a:pt x="6" y="0"/>
                  </a:moveTo>
                  <a:lnTo>
                    <a:pt x="22" y="69"/>
                  </a:lnTo>
                  <a:lnTo>
                    <a:pt x="16" y="69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65" name="Freeform 293"/>
            <p:cNvSpPr>
              <a:spLocks/>
            </p:cNvSpPr>
            <p:nvPr/>
          </p:nvSpPr>
          <p:spPr bwMode="auto">
            <a:xfrm>
              <a:off x="4377" y="2890"/>
              <a:ext cx="8" cy="11"/>
            </a:xfrm>
            <a:custGeom>
              <a:avLst/>
              <a:gdLst>
                <a:gd name="T0" fmla="*/ 6 w 8"/>
                <a:gd name="T1" fmla="*/ 0 h 11"/>
                <a:gd name="T2" fmla="*/ 8 w 8"/>
                <a:gd name="T3" fmla="*/ 11 h 11"/>
                <a:gd name="T4" fmla="*/ 2 w 8"/>
                <a:gd name="T5" fmla="*/ 11 h 11"/>
                <a:gd name="T6" fmla="*/ 0 w 8"/>
                <a:gd name="T7" fmla="*/ 0 h 11"/>
                <a:gd name="T8" fmla="*/ 6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6" y="0"/>
                  </a:moveTo>
                  <a:lnTo>
                    <a:pt x="8" y="11"/>
                  </a:lnTo>
                  <a:lnTo>
                    <a:pt x="2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66" name="Freeform 294"/>
            <p:cNvSpPr>
              <a:spLocks/>
            </p:cNvSpPr>
            <p:nvPr/>
          </p:nvSpPr>
          <p:spPr bwMode="auto">
            <a:xfrm>
              <a:off x="4360" y="2890"/>
              <a:ext cx="7" cy="11"/>
            </a:xfrm>
            <a:custGeom>
              <a:avLst/>
              <a:gdLst>
                <a:gd name="T0" fmla="*/ 6 w 7"/>
                <a:gd name="T1" fmla="*/ 0 h 11"/>
                <a:gd name="T2" fmla="*/ 7 w 7"/>
                <a:gd name="T3" fmla="*/ 11 h 11"/>
                <a:gd name="T4" fmla="*/ 3 w 7"/>
                <a:gd name="T5" fmla="*/ 11 h 11"/>
                <a:gd name="T6" fmla="*/ 0 w 7"/>
                <a:gd name="T7" fmla="*/ 0 h 11"/>
                <a:gd name="T8" fmla="*/ 6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6" y="0"/>
                  </a:moveTo>
                  <a:lnTo>
                    <a:pt x="7" y="11"/>
                  </a:lnTo>
                  <a:lnTo>
                    <a:pt x="3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67" name="Freeform 295"/>
            <p:cNvSpPr>
              <a:spLocks/>
            </p:cNvSpPr>
            <p:nvPr/>
          </p:nvSpPr>
          <p:spPr bwMode="auto">
            <a:xfrm>
              <a:off x="4344" y="2890"/>
              <a:ext cx="7" cy="11"/>
            </a:xfrm>
            <a:custGeom>
              <a:avLst/>
              <a:gdLst>
                <a:gd name="T0" fmla="*/ 4 w 7"/>
                <a:gd name="T1" fmla="*/ 0 h 11"/>
                <a:gd name="T2" fmla="*/ 7 w 7"/>
                <a:gd name="T3" fmla="*/ 11 h 11"/>
                <a:gd name="T4" fmla="*/ 1 w 7"/>
                <a:gd name="T5" fmla="*/ 11 h 11"/>
                <a:gd name="T6" fmla="*/ 0 w 7"/>
                <a:gd name="T7" fmla="*/ 0 h 11"/>
                <a:gd name="T8" fmla="*/ 4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4" y="0"/>
                  </a:moveTo>
                  <a:lnTo>
                    <a:pt x="7" y="11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68" name="Freeform 296"/>
            <p:cNvSpPr>
              <a:spLocks/>
            </p:cNvSpPr>
            <p:nvPr/>
          </p:nvSpPr>
          <p:spPr bwMode="auto">
            <a:xfrm>
              <a:off x="4326" y="2890"/>
              <a:ext cx="7" cy="11"/>
            </a:xfrm>
            <a:custGeom>
              <a:avLst/>
              <a:gdLst>
                <a:gd name="T0" fmla="*/ 6 w 7"/>
                <a:gd name="T1" fmla="*/ 0 h 11"/>
                <a:gd name="T2" fmla="*/ 7 w 7"/>
                <a:gd name="T3" fmla="*/ 11 h 11"/>
                <a:gd name="T4" fmla="*/ 1 w 7"/>
                <a:gd name="T5" fmla="*/ 11 h 11"/>
                <a:gd name="T6" fmla="*/ 0 w 7"/>
                <a:gd name="T7" fmla="*/ 0 h 11"/>
                <a:gd name="T8" fmla="*/ 6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6" y="0"/>
                  </a:moveTo>
                  <a:lnTo>
                    <a:pt x="7" y="11"/>
                  </a:lnTo>
                  <a:lnTo>
                    <a:pt x="1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69" name="Freeform 297"/>
            <p:cNvSpPr>
              <a:spLocks/>
            </p:cNvSpPr>
            <p:nvPr/>
          </p:nvSpPr>
          <p:spPr bwMode="auto">
            <a:xfrm>
              <a:off x="4310" y="2890"/>
              <a:ext cx="6" cy="11"/>
            </a:xfrm>
            <a:custGeom>
              <a:avLst/>
              <a:gdLst>
                <a:gd name="T0" fmla="*/ 4 w 6"/>
                <a:gd name="T1" fmla="*/ 0 h 11"/>
                <a:gd name="T2" fmla="*/ 6 w 6"/>
                <a:gd name="T3" fmla="*/ 11 h 11"/>
                <a:gd name="T4" fmla="*/ 0 w 6"/>
                <a:gd name="T5" fmla="*/ 11 h 11"/>
                <a:gd name="T6" fmla="*/ 0 w 6"/>
                <a:gd name="T7" fmla="*/ 0 h 11"/>
                <a:gd name="T8" fmla="*/ 4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4" y="0"/>
                  </a:move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70" name="Rectangle 298"/>
            <p:cNvSpPr>
              <a:spLocks noChangeArrowheads="1"/>
            </p:cNvSpPr>
            <p:nvPr/>
          </p:nvSpPr>
          <p:spPr bwMode="auto">
            <a:xfrm>
              <a:off x="4292" y="2890"/>
              <a:ext cx="6" cy="11"/>
            </a:xfrm>
            <a:prstGeom prst="rect">
              <a:avLst/>
            </a:pr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71" name="Freeform 299"/>
            <p:cNvSpPr>
              <a:spLocks/>
            </p:cNvSpPr>
            <p:nvPr/>
          </p:nvSpPr>
          <p:spPr bwMode="auto">
            <a:xfrm>
              <a:off x="4276" y="2890"/>
              <a:ext cx="6" cy="11"/>
            </a:xfrm>
            <a:custGeom>
              <a:avLst/>
              <a:gdLst>
                <a:gd name="T0" fmla="*/ 6 w 6"/>
                <a:gd name="T1" fmla="*/ 0 h 11"/>
                <a:gd name="T2" fmla="*/ 4 w 6"/>
                <a:gd name="T3" fmla="*/ 11 h 11"/>
                <a:gd name="T4" fmla="*/ 0 w 6"/>
                <a:gd name="T5" fmla="*/ 11 h 11"/>
                <a:gd name="T6" fmla="*/ 0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lnTo>
                    <a:pt x="4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72" name="Rectangle 300"/>
            <p:cNvSpPr>
              <a:spLocks noChangeArrowheads="1"/>
            </p:cNvSpPr>
            <p:nvPr/>
          </p:nvSpPr>
          <p:spPr bwMode="auto">
            <a:xfrm>
              <a:off x="4258" y="2890"/>
              <a:ext cx="6" cy="11"/>
            </a:xfrm>
            <a:prstGeom prst="rect">
              <a:avLst/>
            </a:pr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73" name="Freeform 301"/>
            <p:cNvSpPr>
              <a:spLocks/>
            </p:cNvSpPr>
            <p:nvPr/>
          </p:nvSpPr>
          <p:spPr bwMode="auto">
            <a:xfrm>
              <a:off x="4242" y="2890"/>
              <a:ext cx="4" cy="11"/>
            </a:xfrm>
            <a:custGeom>
              <a:avLst/>
              <a:gdLst>
                <a:gd name="T0" fmla="*/ 5 w 5"/>
                <a:gd name="T1" fmla="*/ 0 h 11"/>
                <a:gd name="T2" fmla="*/ 5 w 5"/>
                <a:gd name="T3" fmla="*/ 11 h 11"/>
                <a:gd name="T4" fmla="*/ 0 w 5"/>
                <a:gd name="T5" fmla="*/ 11 h 11"/>
                <a:gd name="T6" fmla="*/ 1 w 5"/>
                <a:gd name="T7" fmla="*/ 0 h 11"/>
                <a:gd name="T8" fmla="*/ 5 w 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5" y="11"/>
                  </a:lnTo>
                  <a:lnTo>
                    <a:pt x="0" y="1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74" name="Freeform 302"/>
            <p:cNvSpPr>
              <a:spLocks/>
            </p:cNvSpPr>
            <p:nvPr/>
          </p:nvSpPr>
          <p:spPr bwMode="auto">
            <a:xfrm>
              <a:off x="4223" y="2890"/>
              <a:ext cx="7" cy="11"/>
            </a:xfrm>
            <a:custGeom>
              <a:avLst/>
              <a:gdLst>
                <a:gd name="T0" fmla="*/ 7 w 7"/>
                <a:gd name="T1" fmla="*/ 0 h 11"/>
                <a:gd name="T2" fmla="*/ 6 w 7"/>
                <a:gd name="T3" fmla="*/ 11 h 11"/>
                <a:gd name="T4" fmla="*/ 0 w 7"/>
                <a:gd name="T5" fmla="*/ 11 h 11"/>
                <a:gd name="T6" fmla="*/ 1 w 7"/>
                <a:gd name="T7" fmla="*/ 0 h 11"/>
                <a:gd name="T8" fmla="*/ 7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lnTo>
                    <a:pt x="6" y="11"/>
                  </a:lnTo>
                  <a:lnTo>
                    <a:pt x="0" y="11"/>
                  </a:lnTo>
                  <a:lnTo>
                    <a:pt x="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75" name="Freeform 303"/>
            <p:cNvSpPr>
              <a:spLocks/>
            </p:cNvSpPr>
            <p:nvPr/>
          </p:nvSpPr>
          <p:spPr bwMode="auto">
            <a:xfrm>
              <a:off x="4207" y="2890"/>
              <a:ext cx="6" cy="11"/>
            </a:xfrm>
            <a:custGeom>
              <a:avLst/>
              <a:gdLst>
                <a:gd name="T0" fmla="*/ 6 w 6"/>
                <a:gd name="T1" fmla="*/ 0 h 11"/>
                <a:gd name="T2" fmla="*/ 4 w 6"/>
                <a:gd name="T3" fmla="*/ 11 h 11"/>
                <a:gd name="T4" fmla="*/ 0 w 6"/>
                <a:gd name="T5" fmla="*/ 11 h 11"/>
                <a:gd name="T6" fmla="*/ 1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lnTo>
                    <a:pt x="4" y="11"/>
                  </a:lnTo>
                  <a:lnTo>
                    <a:pt x="0" y="11"/>
                  </a:lnTo>
                  <a:lnTo>
                    <a:pt x="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76" name="Freeform 304"/>
            <p:cNvSpPr>
              <a:spLocks/>
            </p:cNvSpPr>
            <p:nvPr/>
          </p:nvSpPr>
          <p:spPr bwMode="auto">
            <a:xfrm>
              <a:off x="4189" y="2890"/>
              <a:ext cx="6" cy="11"/>
            </a:xfrm>
            <a:custGeom>
              <a:avLst/>
              <a:gdLst>
                <a:gd name="T0" fmla="*/ 6 w 6"/>
                <a:gd name="T1" fmla="*/ 0 h 11"/>
                <a:gd name="T2" fmla="*/ 4 w 6"/>
                <a:gd name="T3" fmla="*/ 11 h 11"/>
                <a:gd name="T4" fmla="*/ 0 w 6"/>
                <a:gd name="T5" fmla="*/ 11 h 11"/>
                <a:gd name="T6" fmla="*/ 1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lnTo>
                    <a:pt x="4" y="11"/>
                  </a:lnTo>
                  <a:lnTo>
                    <a:pt x="0" y="11"/>
                  </a:lnTo>
                  <a:lnTo>
                    <a:pt x="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77" name="Freeform 305"/>
            <p:cNvSpPr>
              <a:spLocks/>
            </p:cNvSpPr>
            <p:nvPr/>
          </p:nvSpPr>
          <p:spPr bwMode="auto">
            <a:xfrm>
              <a:off x="4171" y="2890"/>
              <a:ext cx="8" cy="11"/>
            </a:xfrm>
            <a:custGeom>
              <a:avLst/>
              <a:gdLst>
                <a:gd name="T0" fmla="*/ 8 w 8"/>
                <a:gd name="T1" fmla="*/ 0 h 11"/>
                <a:gd name="T2" fmla="*/ 6 w 8"/>
                <a:gd name="T3" fmla="*/ 11 h 11"/>
                <a:gd name="T4" fmla="*/ 0 w 8"/>
                <a:gd name="T5" fmla="*/ 11 h 11"/>
                <a:gd name="T6" fmla="*/ 2 w 8"/>
                <a:gd name="T7" fmla="*/ 0 h 11"/>
                <a:gd name="T8" fmla="*/ 8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lnTo>
                    <a:pt x="6" y="11"/>
                  </a:lnTo>
                  <a:lnTo>
                    <a:pt x="0" y="11"/>
                  </a:lnTo>
                  <a:lnTo>
                    <a:pt x="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78" name="Freeform 306"/>
            <p:cNvSpPr>
              <a:spLocks/>
            </p:cNvSpPr>
            <p:nvPr/>
          </p:nvSpPr>
          <p:spPr bwMode="auto">
            <a:xfrm>
              <a:off x="4154" y="2890"/>
              <a:ext cx="8" cy="11"/>
            </a:xfrm>
            <a:custGeom>
              <a:avLst/>
              <a:gdLst>
                <a:gd name="T0" fmla="*/ 7 w 7"/>
                <a:gd name="T1" fmla="*/ 0 h 11"/>
                <a:gd name="T2" fmla="*/ 6 w 7"/>
                <a:gd name="T3" fmla="*/ 11 h 11"/>
                <a:gd name="T4" fmla="*/ 0 w 7"/>
                <a:gd name="T5" fmla="*/ 11 h 11"/>
                <a:gd name="T6" fmla="*/ 3 w 7"/>
                <a:gd name="T7" fmla="*/ 0 h 11"/>
                <a:gd name="T8" fmla="*/ 7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lnTo>
                    <a:pt x="6" y="11"/>
                  </a:lnTo>
                  <a:lnTo>
                    <a:pt x="0" y="11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79" name="Freeform 307"/>
            <p:cNvSpPr>
              <a:spLocks/>
            </p:cNvSpPr>
            <p:nvPr/>
          </p:nvSpPr>
          <p:spPr bwMode="auto">
            <a:xfrm>
              <a:off x="4123" y="2890"/>
              <a:ext cx="22" cy="69"/>
            </a:xfrm>
            <a:custGeom>
              <a:avLst/>
              <a:gdLst>
                <a:gd name="T0" fmla="*/ 0 w 22"/>
                <a:gd name="T1" fmla="*/ 69 h 69"/>
                <a:gd name="T2" fmla="*/ 16 w 22"/>
                <a:gd name="T3" fmla="*/ 0 h 69"/>
                <a:gd name="T4" fmla="*/ 22 w 22"/>
                <a:gd name="T5" fmla="*/ 0 h 69"/>
                <a:gd name="T6" fmla="*/ 6 w 22"/>
                <a:gd name="T7" fmla="*/ 69 h 69"/>
                <a:gd name="T8" fmla="*/ 0 w 22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9">
                  <a:moveTo>
                    <a:pt x="0" y="69"/>
                  </a:moveTo>
                  <a:lnTo>
                    <a:pt x="16" y="0"/>
                  </a:lnTo>
                  <a:lnTo>
                    <a:pt x="22" y="0"/>
                  </a:lnTo>
                  <a:lnTo>
                    <a:pt x="6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80" name="Freeform 308"/>
            <p:cNvSpPr>
              <a:spLocks/>
            </p:cNvSpPr>
            <p:nvPr/>
          </p:nvSpPr>
          <p:spPr bwMode="auto">
            <a:xfrm>
              <a:off x="4383" y="2906"/>
              <a:ext cx="8" cy="10"/>
            </a:xfrm>
            <a:custGeom>
              <a:avLst/>
              <a:gdLst>
                <a:gd name="T0" fmla="*/ 6 w 8"/>
                <a:gd name="T1" fmla="*/ 0 h 10"/>
                <a:gd name="T2" fmla="*/ 8 w 8"/>
                <a:gd name="T3" fmla="*/ 10 h 10"/>
                <a:gd name="T4" fmla="*/ 2 w 8"/>
                <a:gd name="T5" fmla="*/ 10 h 10"/>
                <a:gd name="T6" fmla="*/ 0 w 8"/>
                <a:gd name="T7" fmla="*/ 0 h 10"/>
                <a:gd name="T8" fmla="*/ 6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10"/>
                  </a:lnTo>
                  <a:lnTo>
                    <a:pt x="2" y="1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81" name="Freeform 309"/>
            <p:cNvSpPr>
              <a:spLocks/>
            </p:cNvSpPr>
            <p:nvPr/>
          </p:nvSpPr>
          <p:spPr bwMode="auto">
            <a:xfrm>
              <a:off x="4366" y="2906"/>
              <a:ext cx="7" cy="10"/>
            </a:xfrm>
            <a:custGeom>
              <a:avLst/>
              <a:gdLst>
                <a:gd name="T0" fmla="*/ 6 w 7"/>
                <a:gd name="T1" fmla="*/ 0 h 10"/>
                <a:gd name="T2" fmla="*/ 7 w 7"/>
                <a:gd name="T3" fmla="*/ 10 h 10"/>
                <a:gd name="T4" fmla="*/ 3 w 7"/>
                <a:gd name="T5" fmla="*/ 10 h 10"/>
                <a:gd name="T6" fmla="*/ 0 w 7"/>
                <a:gd name="T7" fmla="*/ 0 h 10"/>
                <a:gd name="T8" fmla="*/ 6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lnTo>
                    <a:pt x="7" y="1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82" name="Freeform 310"/>
            <p:cNvSpPr>
              <a:spLocks/>
            </p:cNvSpPr>
            <p:nvPr/>
          </p:nvSpPr>
          <p:spPr bwMode="auto">
            <a:xfrm>
              <a:off x="4348" y="2906"/>
              <a:ext cx="9" cy="10"/>
            </a:xfrm>
            <a:custGeom>
              <a:avLst/>
              <a:gdLst>
                <a:gd name="T0" fmla="*/ 7 w 9"/>
                <a:gd name="T1" fmla="*/ 0 h 10"/>
                <a:gd name="T2" fmla="*/ 9 w 9"/>
                <a:gd name="T3" fmla="*/ 10 h 10"/>
                <a:gd name="T4" fmla="*/ 3 w 9"/>
                <a:gd name="T5" fmla="*/ 10 h 10"/>
                <a:gd name="T6" fmla="*/ 0 w 9"/>
                <a:gd name="T7" fmla="*/ 0 h 10"/>
                <a:gd name="T8" fmla="*/ 7 w 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7" y="0"/>
                  </a:moveTo>
                  <a:lnTo>
                    <a:pt x="9" y="1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83" name="Freeform 311"/>
            <p:cNvSpPr>
              <a:spLocks/>
            </p:cNvSpPr>
            <p:nvPr/>
          </p:nvSpPr>
          <p:spPr bwMode="auto">
            <a:xfrm>
              <a:off x="4332" y="2906"/>
              <a:ext cx="7" cy="10"/>
            </a:xfrm>
            <a:custGeom>
              <a:avLst/>
              <a:gdLst>
                <a:gd name="T0" fmla="*/ 6 w 7"/>
                <a:gd name="T1" fmla="*/ 0 h 10"/>
                <a:gd name="T2" fmla="*/ 7 w 7"/>
                <a:gd name="T3" fmla="*/ 10 h 10"/>
                <a:gd name="T4" fmla="*/ 1 w 7"/>
                <a:gd name="T5" fmla="*/ 10 h 10"/>
                <a:gd name="T6" fmla="*/ 0 w 7"/>
                <a:gd name="T7" fmla="*/ 0 h 10"/>
                <a:gd name="T8" fmla="*/ 6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lnTo>
                    <a:pt x="7" y="1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84" name="Freeform 312"/>
            <p:cNvSpPr>
              <a:spLocks/>
            </p:cNvSpPr>
            <p:nvPr/>
          </p:nvSpPr>
          <p:spPr bwMode="auto">
            <a:xfrm>
              <a:off x="4314" y="2906"/>
              <a:ext cx="8" cy="10"/>
            </a:xfrm>
            <a:custGeom>
              <a:avLst/>
              <a:gdLst>
                <a:gd name="T0" fmla="*/ 6 w 8"/>
                <a:gd name="T1" fmla="*/ 0 h 10"/>
                <a:gd name="T2" fmla="*/ 8 w 8"/>
                <a:gd name="T3" fmla="*/ 10 h 10"/>
                <a:gd name="T4" fmla="*/ 2 w 8"/>
                <a:gd name="T5" fmla="*/ 10 h 10"/>
                <a:gd name="T6" fmla="*/ 0 w 8"/>
                <a:gd name="T7" fmla="*/ 0 h 10"/>
                <a:gd name="T8" fmla="*/ 6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10"/>
                  </a:lnTo>
                  <a:lnTo>
                    <a:pt x="2" y="1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85" name="Freeform 313"/>
            <p:cNvSpPr>
              <a:spLocks/>
            </p:cNvSpPr>
            <p:nvPr/>
          </p:nvSpPr>
          <p:spPr bwMode="auto">
            <a:xfrm>
              <a:off x="4298" y="2906"/>
              <a:ext cx="6" cy="10"/>
            </a:xfrm>
            <a:custGeom>
              <a:avLst/>
              <a:gdLst>
                <a:gd name="T0" fmla="*/ 6 w 6"/>
                <a:gd name="T1" fmla="*/ 0 h 10"/>
                <a:gd name="T2" fmla="*/ 6 w 6"/>
                <a:gd name="T3" fmla="*/ 10 h 10"/>
                <a:gd name="T4" fmla="*/ 1 w 6"/>
                <a:gd name="T5" fmla="*/ 10 h 10"/>
                <a:gd name="T6" fmla="*/ 0 w 6"/>
                <a:gd name="T7" fmla="*/ 0 h 10"/>
                <a:gd name="T8" fmla="*/ 6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lnTo>
                    <a:pt x="6" y="1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86" name="Rectangle 314"/>
            <p:cNvSpPr>
              <a:spLocks noChangeArrowheads="1"/>
            </p:cNvSpPr>
            <p:nvPr/>
          </p:nvSpPr>
          <p:spPr bwMode="auto">
            <a:xfrm>
              <a:off x="4282" y="2906"/>
              <a:ext cx="4" cy="10"/>
            </a:xfrm>
            <a:prstGeom prst="rect">
              <a:avLst/>
            </a:pr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87" name="Rectangle 315"/>
            <p:cNvSpPr>
              <a:spLocks noChangeArrowheads="1"/>
            </p:cNvSpPr>
            <p:nvPr/>
          </p:nvSpPr>
          <p:spPr bwMode="auto">
            <a:xfrm>
              <a:off x="4264" y="2906"/>
              <a:ext cx="6" cy="10"/>
            </a:xfrm>
            <a:prstGeom prst="rect">
              <a:avLst/>
            </a:pr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88" name="Freeform 316"/>
            <p:cNvSpPr>
              <a:spLocks/>
            </p:cNvSpPr>
            <p:nvPr/>
          </p:nvSpPr>
          <p:spPr bwMode="auto">
            <a:xfrm>
              <a:off x="4246" y="2906"/>
              <a:ext cx="6" cy="10"/>
            </a:xfrm>
            <a:custGeom>
              <a:avLst/>
              <a:gdLst>
                <a:gd name="T0" fmla="*/ 6 w 6"/>
                <a:gd name="T1" fmla="*/ 0 h 10"/>
                <a:gd name="T2" fmla="*/ 6 w 6"/>
                <a:gd name="T3" fmla="*/ 10 h 10"/>
                <a:gd name="T4" fmla="*/ 0 w 6"/>
                <a:gd name="T5" fmla="*/ 10 h 10"/>
                <a:gd name="T6" fmla="*/ 2 w 6"/>
                <a:gd name="T7" fmla="*/ 0 h 10"/>
                <a:gd name="T8" fmla="*/ 6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lnTo>
                    <a:pt x="6" y="10"/>
                  </a:lnTo>
                  <a:lnTo>
                    <a:pt x="0" y="10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89" name="Freeform 317"/>
            <p:cNvSpPr>
              <a:spLocks/>
            </p:cNvSpPr>
            <p:nvPr/>
          </p:nvSpPr>
          <p:spPr bwMode="auto">
            <a:xfrm>
              <a:off x="4229" y="2906"/>
              <a:ext cx="7" cy="10"/>
            </a:xfrm>
            <a:custGeom>
              <a:avLst/>
              <a:gdLst>
                <a:gd name="T0" fmla="*/ 7 w 7"/>
                <a:gd name="T1" fmla="*/ 0 h 10"/>
                <a:gd name="T2" fmla="*/ 6 w 7"/>
                <a:gd name="T3" fmla="*/ 10 h 10"/>
                <a:gd name="T4" fmla="*/ 0 w 7"/>
                <a:gd name="T5" fmla="*/ 10 h 10"/>
                <a:gd name="T6" fmla="*/ 1 w 7"/>
                <a:gd name="T7" fmla="*/ 0 h 10"/>
                <a:gd name="T8" fmla="*/ 7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lnTo>
                    <a:pt x="6" y="10"/>
                  </a:lnTo>
                  <a:lnTo>
                    <a:pt x="0" y="10"/>
                  </a:lnTo>
                  <a:lnTo>
                    <a:pt x="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90" name="Freeform 318"/>
            <p:cNvSpPr>
              <a:spLocks/>
            </p:cNvSpPr>
            <p:nvPr/>
          </p:nvSpPr>
          <p:spPr bwMode="auto">
            <a:xfrm>
              <a:off x="4211" y="2906"/>
              <a:ext cx="7" cy="10"/>
            </a:xfrm>
            <a:custGeom>
              <a:avLst/>
              <a:gdLst>
                <a:gd name="T0" fmla="*/ 7 w 7"/>
                <a:gd name="T1" fmla="*/ 0 h 10"/>
                <a:gd name="T2" fmla="*/ 6 w 7"/>
                <a:gd name="T3" fmla="*/ 10 h 10"/>
                <a:gd name="T4" fmla="*/ 0 w 7"/>
                <a:gd name="T5" fmla="*/ 10 h 10"/>
                <a:gd name="T6" fmla="*/ 3 w 7"/>
                <a:gd name="T7" fmla="*/ 0 h 10"/>
                <a:gd name="T8" fmla="*/ 7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lnTo>
                    <a:pt x="6" y="10"/>
                  </a:lnTo>
                  <a:lnTo>
                    <a:pt x="0" y="10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91" name="Freeform 319"/>
            <p:cNvSpPr>
              <a:spLocks/>
            </p:cNvSpPr>
            <p:nvPr/>
          </p:nvSpPr>
          <p:spPr bwMode="auto">
            <a:xfrm>
              <a:off x="4195" y="2906"/>
              <a:ext cx="7" cy="10"/>
            </a:xfrm>
            <a:custGeom>
              <a:avLst/>
              <a:gdLst>
                <a:gd name="T0" fmla="*/ 6 w 6"/>
                <a:gd name="T1" fmla="*/ 0 h 10"/>
                <a:gd name="T2" fmla="*/ 4 w 6"/>
                <a:gd name="T3" fmla="*/ 10 h 10"/>
                <a:gd name="T4" fmla="*/ 0 w 6"/>
                <a:gd name="T5" fmla="*/ 10 h 10"/>
                <a:gd name="T6" fmla="*/ 1 w 6"/>
                <a:gd name="T7" fmla="*/ 0 h 10"/>
                <a:gd name="T8" fmla="*/ 6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lnTo>
                    <a:pt x="4" y="10"/>
                  </a:lnTo>
                  <a:lnTo>
                    <a:pt x="0" y="10"/>
                  </a:lnTo>
                  <a:lnTo>
                    <a:pt x="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92" name="Freeform 320"/>
            <p:cNvSpPr>
              <a:spLocks/>
            </p:cNvSpPr>
            <p:nvPr/>
          </p:nvSpPr>
          <p:spPr bwMode="auto">
            <a:xfrm>
              <a:off x="4177" y="2906"/>
              <a:ext cx="8" cy="1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0 h 10"/>
                <a:gd name="T4" fmla="*/ 0 w 8"/>
                <a:gd name="T5" fmla="*/ 10 h 10"/>
                <a:gd name="T6" fmla="*/ 2 w 8"/>
                <a:gd name="T7" fmla="*/ 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5" y="10"/>
                  </a:lnTo>
                  <a:lnTo>
                    <a:pt x="0" y="10"/>
                  </a:lnTo>
                  <a:lnTo>
                    <a:pt x="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93" name="Freeform 321"/>
            <p:cNvSpPr>
              <a:spLocks/>
            </p:cNvSpPr>
            <p:nvPr/>
          </p:nvSpPr>
          <p:spPr bwMode="auto">
            <a:xfrm>
              <a:off x="4160" y="2906"/>
              <a:ext cx="7" cy="10"/>
            </a:xfrm>
            <a:custGeom>
              <a:avLst/>
              <a:gdLst>
                <a:gd name="T0" fmla="*/ 7 w 7"/>
                <a:gd name="T1" fmla="*/ 0 h 10"/>
                <a:gd name="T2" fmla="*/ 5 w 7"/>
                <a:gd name="T3" fmla="*/ 10 h 10"/>
                <a:gd name="T4" fmla="*/ 0 w 7"/>
                <a:gd name="T5" fmla="*/ 10 h 10"/>
                <a:gd name="T6" fmla="*/ 3 w 7"/>
                <a:gd name="T7" fmla="*/ 0 h 10"/>
                <a:gd name="T8" fmla="*/ 7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lnTo>
                    <a:pt x="5" y="10"/>
                  </a:lnTo>
                  <a:lnTo>
                    <a:pt x="0" y="10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94" name="Freeform 322"/>
            <p:cNvSpPr>
              <a:spLocks/>
            </p:cNvSpPr>
            <p:nvPr/>
          </p:nvSpPr>
          <p:spPr bwMode="auto">
            <a:xfrm>
              <a:off x="4385" y="2938"/>
              <a:ext cx="9" cy="16"/>
            </a:xfrm>
            <a:custGeom>
              <a:avLst/>
              <a:gdLst>
                <a:gd name="T0" fmla="*/ 6 w 9"/>
                <a:gd name="T1" fmla="*/ 0 h 16"/>
                <a:gd name="T2" fmla="*/ 9 w 9"/>
                <a:gd name="T3" fmla="*/ 16 h 16"/>
                <a:gd name="T4" fmla="*/ 3 w 9"/>
                <a:gd name="T5" fmla="*/ 16 h 16"/>
                <a:gd name="T6" fmla="*/ 0 w 9"/>
                <a:gd name="T7" fmla="*/ 0 h 16"/>
                <a:gd name="T8" fmla="*/ 6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lnTo>
                    <a:pt x="9" y="16"/>
                  </a:lnTo>
                  <a:lnTo>
                    <a:pt x="3" y="1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95" name="Freeform 323"/>
            <p:cNvSpPr>
              <a:spLocks/>
            </p:cNvSpPr>
            <p:nvPr/>
          </p:nvSpPr>
          <p:spPr bwMode="auto">
            <a:xfrm>
              <a:off x="4351" y="2938"/>
              <a:ext cx="11" cy="16"/>
            </a:xfrm>
            <a:custGeom>
              <a:avLst/>
              <a:gdLst>
                <a:gd name="T0" fmla="*/ 7 w 10"/>
                <a:gd name="T1" fmla="*/ 0 h 16"/>
                <a:gd name="T2" fmla="*/ 10 w 10"/>
                <a:gd name="T3" fmla="*/ 16 h 16"/>
                <a:gd name="T4" fmla="*/ 3 w 10"/>
                <a:gd name="T5" fmla="*/ 16 h 16"/>
                <a:gd name="T6" fmla="*/ 0 w 10"/>
                <a:gd name="T7" fmla="*/ 0 h 16"/>
                <a:gd name="T8" fmla="*/ 7 w 1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0"/>
                  </a:moveTo>
                  <a:lnTo>
                    <a:pt x="10" y="16"/>
                  </a:lnTo>
                  <a:lnTo>
                    <a:pt x="3" y="16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96" name="Freeform 324"/>
            <p:cNvSpPr>
              <a:spLocks/>
            </p:cNvSpPr>
            <p:nvPr/>
          </p:nvSpPr>
          <p:spPr bwMode="auto">
            <a:xfrm>
              <a:off x="4323" y="2938"/>
              <a:ext cx="7" cy="16"/>
            </a:xfrm>
            <a:custGeom>
              <a:avLst/>
              <a:gdLst>
                <a:gd name="T0" fmla="*/ 6 w 7"/>
                <a:gd name="T1" fmla="*/ 0 h 16"/>
                <a:gd name="T2" fmla="*/ 7 w 7"/>
                <a:gd name="T3" fmla="*/ 16 h 16"/>
                <a:gd name="T4" fmla="*/ 1 w 7"/>
                <a:gd name="T5" fmla="*/ 16 h 16"/>
                <a:gd name="T6" fmla="*/ 0 w 7"/>
                <a:gd name="T7" fmla="*/ 0 h 16"/>
                <a:gd name="T8" fmla="*/ 6 w 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">
                  <a:moveTo>
                    <a:pt x="6" y="0"/>
                  </a:moveTo>
                  <a:lnTo>
                    <a:pt x="7" y="16"/>
                  </a:lnTo>
                  <a:lnTo>
                    <a:pt x="1" y="1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97" name="Freeform 325"/>
            <p:cNvSpPr>
              <a:spLocks/>
            </p:cNvSpPr>
            <p:nvPr/>
          </p:nvSpPr>
          <p:spPr bwMode="auto">
            <a:xfrm>
              <a:off x="4186" y="2938"/>
              <a:ext cx="7" cy="16"/>
            </a:xfrm>
            <a:custGeom>
              <a:avLst/>
              <a:gdLst>
                <a:gd name="T0" fmla="*/ 7 w 7"/>
                <a:gd name="T1" fmla="*/ 0 h 16"/>
                <a:gd name="T2" fmla="*/ 4 w 7"/>
                <a:gd name="T3" fmla="*/ 16 h 16"/>
                <a:gd name="T4" fmla="*/ 0 w 7"/>
                <a:gd name="T5" fmla="*/ 16 h 16"/>
                <a:gd name="T6" fmla="*/ 2 w 7"/>
                <a:gd name="T7" fmla="*/ 0 h 16"/>
                <a:gd name="T8" fmla="*/ 7 w 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">
                  <a:moveTo>
                    <a:pt x="7" y="0"/>
                  </a:moveTo>
                  <a:lnTo>
                    <a:pt x="4" y="16"/>
                  </a:lnTo>
                  <a:lnTo>
                    <a:pt x="0" y="16"/>
                  </a:lnTo>
                  <a:lnTo>
                    <a:pt x="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98" name="Freeform 326"/>
            <p:cNvSpPr>
              <a:spLocks/>
            </p:cNvSpPr>
            <p:nvPr/>
          </p:nvSpPr>
          <p:spPr bwMode="auto">
            <a:xfrm>
              <a:off x="4151" y="2938"/>
              <a:ext cx="9" cy="16"/>
            </a:xfrm>
            <a:custGeom>
              <a:avLst/>
              <a:gdLst>
                <a:gd name="T0" fmla="*/ 9 w 9"/>
                <a:gd name="T1" fmla="*/ 0 h 16"/>
                <a:gd name="T2" fmla="*/ 6 w 9"/>
                <a:gd name="T3" fmla="*/ 16 h 16"/>
                <a:gd name="T4" fmla="*/ 0 w 9"/>
                <a:gd name="T5" fmla="*/ 16 h 16"/>
                <a:gd name="T6" fmla="*/ 4 w 9"/>
                <a:gd name="T7" fmla="*/ 0 h 16"/>
                <a:gd name="T8" fmla="*/ 9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lnTo>
                    <a:pt x="6" y="16"/>
                  </a:lnTo>
                  <a:lnTo>
                    <a:pt x="0" y="16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8999" name="Freeform 327"/>
            <p:cNvSpPr>
              <a:spLocks/>
            </p:cNvSpPr>
            <p:nvPr/>
          </p:nvSpPr>
          <p:spPr bwMode="auto">
            <a:xfrm>
              <a:off x="4386" y="2922"/>
              <a:ext cx="9" cy="12"/>
            </a:xfrm>
            <a:custGeom>
              <a:avLst/>
              <a:gdLst>
                <a:gd name="T0" fmla="*/ 6 w 9"/>
                <a:gd name="T1" fmla="*/ 0 h 12"/>
                <a:gd name="T2" fmla="*/ 9 w 9"/>
                <a:gd name="T3" fmla="*/ 12 h 12"/>
                <a:gd name="T4" fmla="*/ 3 w 9"/>
                <a:gd name="T5" fmla="*/ 12 h 12"/>
                <a:gd name="T6" fmla="*/ 0 w 9"/>
                <a:gd name="T7" fmla="*/ 0 h 12"/>
                <a:gd name="T8" fmla="*/ 6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lnTo>
                    <a:pt x="9" y="12"/>
                  </a:lnTo>
                  <a:lnTo>
                    <a:pt x="3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00" name="Freeform 328"/>
            <p:cNvSpPr>
              <a:spLocks/>
            </p:cNvSpPr>
            <p:nvPr/>
          </p:nvSpPr>
          <p:spPr bwMode="auto">
            <a:xfrm>
              <a:off x="4370" y="2922"/>
              <a:ext cx="7" cy="12"/>
            </a:xfrm>
            <a:custGeom>
              <a:avLst/>
              <a:gdLst>
                <a:gd name="T0" fmla="*/ 6 w 7"/>
                <a:gd name="T1" fmla="*/ 0 h 12"/>
                <a:gd name="T2" fmla="*/ 7 w 7"/>
                <a:gd name="T3" fmla="*/ 12 h 12"/>
                <a:gd name="T4" fmla="*/ 3 w 7"/>
                <a:gd name="T5" fmla="*/ 12 h 12"/>
                <a:gd name="T6" fmla="*/ 0 w 7"/>
                <a:gd name="T7" fmla="*/ 0 h 12"/>
                <a:gd name="T8" fmla="*/ 6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6" y="0"/>
                  </a:moveTo>
                  <a:lnTo>
                    <a:pt x="7" y="12"/>
                  </a:lnTo>
                  <a:lnTo>
                    <a:pt x="3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01" name="Freeform 329"/>
            <p:cNvSpPr>
              <a:spLocks/>
            </p:cNvSpPr>
            <p:nvPr/>
          </p:nvSpPr>
          <p:spPr bwMode="auto">
            <a:xfrm>
              <a:off x="4352" y="2922"/>
              <a:ext cx="8" cy="12"/>
            </a:xfrm>
            <a:custGeom>
              <a:avLst/>
              <a:gdLst>
                <a:gd name="T0" fmla="*/ 6 w 8"/>
                <a:gd name="T1" fmla="*/ 0 h 12"/>
                <a:gd name="T2" fmla="*/ 8 w 8"/>
                <a:gd name="T3" fmla="*/ 12 h 12"/>
                <a:gd name="T4" fmla="*/ 2 w 8"/>
                <a:gd name="T5" fmla="*/ 12 h 12"/>
                <a:gd name="T6" fmla="*/ 0 w 8"/>
                <a:gd name="T7" fmla="*/ 0 h 12"/>
                <a:gd name="T8" fmla="*/ 6 w 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6" y="0"/>
                  </a:moveTo>
                  <a:lnTo>
                    <a:pt x="8" y="12"/>
                  </a:lnTo>
                  <a:lnTo>
                    <a:pt x="2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02" name="Rectangle 330"/>
            <p:cNvSpPr>
              <a:spLocks noChangeArrowheads="1"/>
            </p:cNvSpPr>
            <p:nvPr/>
          </p:nvSpPr>
          <p:spPr bwMode="auto">
            <a:xfrm>
              <a:off x="4336" y="2922"/>
              <a:ext cx="6" cy="12"/>
            </a:xfrm>
            <a:prstGeom prst="rect">
              <a:avLst/>
            </a:pr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03" name="Freeform 331"/>
            <p:cNvSpPr>
              <a:spLocks/>
            </p:cNvSpPr>
            <p:nvPr/>
          </p:nvSpPr>
          <p:spPr bwMode="auto">
            <a:xfrm>
              <a:off x="4319" y="2922"/>
              <a:ext cx="7" cy="12"/>
            </a:xfrm>
            <a:custGeom>
              <a:avLst/>
              <a:gdLst>
                <a:gd name="T0" fmla="*/ 5 w 7"/>
                <a:gd name="T1" fmla="*/ 0 h 12"/>
                <a:gd name="T2" fmla="*/ 7 w 7"/>
                <a:gd name="T3" fmla="*/ 12 h 12"/>
                <a:gd name="T4" fmla="*/ 1 w 7"/>
                <a:gd name="T5" fmla="*/ 12 h 12"/>
                <a:gd name="T6" fmla="*/ 0 w 7"/>
                <a:gd name="T7" fmla="*/ 0 h 12"/>
                <a:gd name="T8" fmla="*/ 5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5" y="0"/>
                  </a:moveTo>
                  <a:lnTo>
                    <a:pt x="7" y="12"/>
                  </a:lnTo>
                  <a:lnTo>
                    <a:pt x="1" y="1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04" name="Rectangle 332"/>
            <p:cNvSpPr>
              <a:spLocks noChangeArrowheads="1"/>
            </p:cNvSpPr>
            <p:nvPr/>
          </p:nvSpPr>
          <p:spPr bwMode="auto">
            <a:xfrm>
              <a:off x="4302" y="2922"/>
              <a:ext cx="6" cy="12"/>
            </a:xfrm>
            <a:prstGeom prst="rect">
              <a:avLst/>
            </a:pr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05" name="Freeform 333"/>
            <p:cNvSpPr>
              <a:spLocks/>
            </p:cNvSpPr>
            <p:nvPr/>
          </p:nvSpPr>
          <p:spPr bwMode="auto">
            <a:xfrm>
              <a:off x="4285" y="2922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6 w 6"/>
                <a:gd name="T3" fmla="*/ 12 h 12"/>
                <a:gd name="T4" fmla="*/ 0 w 6"/>
                <a:gd name="T5" fmla="*/ 12 h 12"/>
                <a:gd name="T6" fmla="*/ 1 w 6"/>
                <a:gd name="T7" fmla="*/ 0 h 12"/>
                <a:gd name="T8" fmla="*/ 6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6" y="12"/>
                  </a:lnTo>
                  <a:lnTo>
                    <a:pt x="0" y="12"/>
                  </a:lnTo>
                  <a:lnTo>
                    <a:pt x="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06" name="Freeform 334"/>
            <p:cNvSpPr>
              <a:spLocks/>
            </p:cNvSpPr>
            <p:nvPr/>
          </p:nvSpPr>
          <p:spPr bwMode="auto">
            <a:xfrm>
              <a:off x="4269" y="2922"/>
              <a:ext cx="5" cy="12"/>
            </a:xfrm>
            <a:custGeom>
              <a:avLst/>
              <a:gdLst>
                <a:gd name="T0" fmla="*/ 4 w 5"/>
                <a:gd name="T1" fmla="*/ 0 h 12"/>
                <a:gd name="T2" fmla="*/ 5 w 5"/>
                <a:gd name="T3" fmla="*/ 12 h 12"/>
                <a:gd name="T4" fmla="*/ 0 w 5"/>
                <a:gd name="T5" fmla="*/ 12 h 12"/>
                <a:gd name="T6" fmla="*/ 0 w 5"/>
                <a:gd name="T7" fmla="*/ 0 h 12"/>
                <a:gd name="T8" fmla="*/ 4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4" y="0"/>
                  </a:moveTo>
                  <a:lnTo>
                    <a:pt x="5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07" name="Freeform 335"/>
            <p:cNvSpPr>
              <a:spLocks/>
            </p:cNvSpPr>
            <p:nvPr/>
          </p:nvSpPr>
          <p:spPr bwMode="auto">
            <a:xfrm>
              <a:off x="4251" y="2922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4 w 6"/>
                <a:gd name="T3" fmla="*/ 12 h 12"/>
                <a:gd name="T4" fmla="*/ 0 w 6"/>
                <a:gd name="T5" fmla="*/ 12 h 12"/>
                <a:gd name="T6" fmla="*/ 0 w 6"/>
                <a:gd name="T7" fmla="*/ 0 h 12"/>
                <a:gd name="T8" fmla="*/ 6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08" name="Freeform 336"/>
            <p:cNvSpPr>
              <a:spLocks/>
            </p:cNvSpPr>
            <p:nvPr/>
          </p:nvSpPr>
          <p:spPr bwMode="auto">
            <a:xfrm>
              <a:off x="4233" y="2922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6 w 6"/>
                <a:gd name="T3" fmla="*/ 12 h 12"/>
                <a:gd name="T4" fmla="*/ 0 w 6"/>
                <a:gd name="T5" fmla="*/ 12 h 12"/>
                <a:gd name="T6" fmla="*/ 2 w 6"/>
                <a:gd name="T7" fmla="*/ 0 h 12"/>
                <a:gd name="T8" fmla="*/ 6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6" y="12"/>
                  </a:lnTo>
                  <a:lnTo>
                    <a:pt x="0" y="12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09" name="Freeform 337"/>
            <p:cNvSpPr>
              <a:spLocks/>
            </p:cNvSpPr>
            <p:nvPr/>
          </p:nvSpPr>
          <p:spPr bwMode="auto">
            <a:xfrm>
              <a:off x="4216" y="2922"/>
              <a:ext cx="7" cy="12"/>
            </a:xfrm>
            <a:custGeom>
              <a:avLst/>
              <a:gdLst>
                <a:gd name="T0" fmla="*/ 7 w 7"/>
                <a:gd name="T1" fmla="*/ 0 h 12"/>
                <a:gd name="T2" fmla="*/ 5 w 7"/>
                <a:gd name="T3" fmla="*/ 12 h 12"/>
                <a:gd name="T4" fmla="*/ 0 w 7"/>
                <a:gd name="T5" fmla="*/ 12 h 12"/>
                <a:gd name="T6" fmla="*/ 1 w 7"/>
                <a:gd name="T7" fmla="*/ 0 h 12"/>
                <a:gd name="T8" fmla="*/ 7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lnTo>
                    <a:pt x="5" y="12"/>
                  </a:lnTo>
                  <a:lnTo>
                    <a:pt x="0" y="12"/>
                  </a:lnTo>
                  <a:lnTo>
                    <a:pt x="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10" name="Freeform 338"/>
            <p:cNvSpPr>
              <a:spLocks/>
            </p:cNvSpPr>
            <p:nvPr/>
          </p:nvSpPr>
          <p:spPr bwMode="auto">
            <a:xfrm>
              <a:off x="4198" y="2922"/>
              <a:ext cx="7" cy="12"/>
            </a:xfrm>
            <a:custGeom>
              <a:avLst/>
              <a:gdLst>
                <a:gd name="T0" fmla="*/ 7 w 7"/>
                <a:gd name="T1" fmla="*/ 0 h 12"/>
                <a:gd name="T2" fmla="*/ 6 w 7"/>
                <a:gd name="T3" fmla="*/ 12 h 12"/>
                <a:gd name="T4" fmla="*/ 0 w 7"/>
                <a:gd name="T5" fmla="*/ 12 h 12"/>
                <a:gd name="T6" fmla="*/ 1 w 7"/>
                <a:gd name="T7" fmla="*/ 0 h 12"/>
                <a:gd name="T8" fmla="*/ 7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lnTo>
                    <a:pt x="6" y="12"/>
                  </a:lnTo>
                  <a:lnTo>
                    <a:pt x="0" y="12"/>
                  </a:lnTo>
                  <a:lnTo>
                    <a:pt x="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11" name="Freeform 339"/>
            <p:cNvSpPr>
              <a:spLocks/>
            </p:cNvSpPr>
            <p:nvPr/>
          </p:nvSpPr>
          <p:spPr bwMode="auto">
            <a:xfrm>
              <a:off x="4182" y="2922"/>
              <a:ext cx="7" cy="12"/>
            </a:xfrm>
            <a:custGeom>
              <a:avLst/>
              <a:gdLst>
                <a:gd name="T0" fmla="*/ 7 w 7"/>
                <a:gd name="T1" fmla="*/ 0 h 12"/>
                <a:gd name="T2" fmla="*/ 4 w 7"/>
                <a:gd name="T3" fmla="*/ 12 h 12"/>
                <a:gd name="T4" fmla="*/ 0 w 7"/>
                <a:gd name="T5" fmla="*/ 12 h 12"/>
                <a:gd name="T6" fmla="*/ 1 w 7"/>
                <a:gd name="T7" fmla="*/ 0 h 12"/>
                <a:gd name="T8" fmla="*/ 7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lnTo>
                    <a:pt x="4" y="12"/>
                  </a:lnTo>
                  <a:lnTo>
                    <a:pt x="0" y="12"/>
                  </a:lnTo>
                  <a:lnTo>
                    <a:pt x="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12" name="Freeform 340"/>
            <p:cNvSpPr>
              <a:spLocks/>
            </p:cNvSpPr>
            <p:nvPr/>
          </p:nvSpPr>
          <p:spPr bwMode="auto">
            <a:xfrm>
              <a:off x="4164" y="2922"/>
              <a:ext cx="7" cy="12"/>
            </a:xfrm>
            <a:custGeom>
              <a:avLst/>
              <a:gdLst>
                <a:gd name="T0" fmla="*/ 7 w 7"/>
                <a:gd name="T1" fmla="*/ 0 h 12"/>
                <a:gd name="T2" fmla="*/ 4 w 7"/>
                <a:gd name="T3" fmla="*/ 12 h 12"/>
                <a:gd name="T4" fmla="*/ 0 w 7"/>
                <a:gd name="T5" fmla="*/ 12 h 12"/>
                <a:gd name="T6" fmla="*/ 1 w 7"/>
                <a:gd name="T7" fmla="*/ 0 h 12"/>
                <a:gd name="T8" fmla="*/ 7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lnTo>
                    <a:pt x="4" y="12"/>
                  </a:lnTo>
                  <a:lnTo>
                    <a:pt x="0" y="12"/>
                  </a:lnTo>
                  <a:lnTo>
                    <a:pt x="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29013" name="Line 341"/>
          <p:cNvSpPr>
            <a:spLocks noChangeShapeType="1"/>
          </p:cNvSpPr>
          <p:nvPr/>
        </p:nvSpPr>
        <p:spPr bwMode="auto">
          <a:xfrm>
            <a:off x="5791200" y="3200400"/>
            <a:ext cx="1588" cy="2514600"/>
          </a:xfrm>
          <a:prstGeom prst="line">
            <a:avLst/>
          </a:prstGeom>
          <a:noFill/>
          <a:ln w="143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9015" name="Line 343"/>
          <p:cNvSpPr>
            <a:spLocks noChangeShapeType="1"/>
          </p:cNvSpPr>
          <p:nvPr/>
        </p:nvSpPr>
        <p:spPr bwMode="auto">
          <a:xfrm>
            <a:off x="5791200" y="5181600"/>
            <a:ext cx="609600" cy="0"/>
          </a:xfrm>
          <a:prstGeom prst="line">
            <a:avLst/>
          </a:prstGeom>
          <a:noFill/>
          <a:ln w="143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9016" name="Line 344"/>
          <p:cNvSpPr>
            <a:spLocks noChangeShapeType="1"/>
          </p:cNvSpPr>
          <p:nvPr/>
        </p:nvSpPr>
        <p:spPr bwMode="auto">
          <a:xfrm flipV="1">
            <a:off x="4343400" y="4419600"/>
            <a:ext cx="1447800" cy="0"/>
          </a:xfrm>
          <a:prstGeom prst="line">
            <a:avLst/>
          </a:prstGeom>
          <a:noFill/>
          <a:ln w="143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9017" name="Rectangle 345"/>
          <p:cNvSpPr>
            <a:spLocks noChangeArrowheads="1"/>
          </p:cNvSpPr>
          <p:nvPr/>
        </p:nvSpPr>
        <p:spPr bwMode="auto">
          <a:xfrm>
            <a:off x="6505575" y="3486150"/>
            <a:ext cx="9842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9018" name="Rectangle 346"/>
          <p:cNvSpPr>
            <a:spLocks noChangeArrowheads="1"/>
          </p:cNvSpPr>
          <p:nvPr/>
        </p:nvSpPr>
        <p:spPr bwMode="auto">
          <a:xfrm>
            <a:off x="6516688" y="3414713"/>
            <a:ext cx="10541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9019" name="Rectangle 347"/>
          <p:cNvSpPr>
            <a:spLocks noChangeArrowheads="1"/>
          </p:cNvSpPr>
          <p:nvPr/>
        </p:nvSpPr>
        <p:spPr bwMode="auto">
          <a:xfrm>
            <a:off x="6553200" y="4343400"/>
            <a:ext cx="1143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altLang="bg-BG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10.1.1.2</a:t>
            </a:r>
          </a:p>
        </p:txBody>
      </p:sp>
      <p:sp>
        <p:nvSpPr>
          <p:cNvPr id="29021" name="Rectangle 349"/>
          <p:cNvSpPr>
            <a:spLocks noChangeArrowheads="1"/>
          </p:cNvSpPr>
          <p:nvPr/>
        </p:nvSpPr>
        <p:spPr bwMode="auto">
          <a:xfrm>
            <a:off x="6429375" y="4737100"/>
            <a:ext cx="9842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9023" name="Rectangle 351"/>
          <p:cNvSpPr>
            <a:spLocks noChangeArrowheads="1"/>
          </p:cNvSpPr>
          <p:nvPr/>
        </p:nvSpPr>
        <p:spPr bwMode="auto">
          <a:xfrm>
            <a:off x="6553200" y="5638800"/>
            <a:ext cx="735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bg-BG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10.1.1.3</a:t>
            </a:r>
          </a:p>
        </p:txBody>
      </p:sp>
      <p:sp>
        <p:nvSpPr>
          <p:cNvPr id="29024" name="Rectangle 352"/>
          <p:cNvSpPr>
            <a:spLocks noChangeArrowheads="1"/>
          </p:cNvSpPr>
          <p:nvPr/>
        </p:nvSpPr>
        <p:spPr bwMode="auto">
          <a:xfrm>
            <a:off x="7343775" y="4759325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bg-BG" sz="1100">
                <a:solidFill>
                  <a:schemeClr val="accent1"/>
                </a:solidFill>
              </a:rPr>
              <a:t> </a:t>
            </a:r>
            <a:endParaRPr lang="en-US" altLang="bg-BG" sz="1400">
              <a:solidFill>
                <a:schemeClr val="accent1"/>
              </a:solidFill>
            </a:endParaRPr>
          </a:p>
        </p:txBody>
      </p:sp>
      <p:sp>
        <p:nvSpPr>
          <p:cNvPr id="29026" name="Rectangle 354"/>
          <p:cNvSpPr>
            <a:spLocks noChangeArrowheads="1"/>
          </p:cNvSpPr>
          <p:nvPr/>
        </p:nvSpPr>
        <p:spPr bwMode="auto">
          <a:xfrm>
            <a:off x="6208713" y="4759325"/>
            <a:ext cx="9794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9027" name="Rectangle 355"/>
          <p:cNvSpPr>
            <a:spLocks noChangeArrowheads="1"/>
          </p:cNvSpPr>
          <p:nvPr/>
        </p:nvSpPr>
        <p:spPr bwMode="auto">
          <a:xfrm>
            <a:off x="4343400" y="4572000"/>
            <a:ext cx="735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bg-BG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10.1.1.1</a:t>
            </a:r>
          </a:p>
        </p:txBody>
      </p:sp>
      <p:sp>
        <p:nvSpPr>
          <p:cNvPr id="29028" name="Rectangle 356"/>
          <p:cNvSpPr>
            <a:spLocks noChangeArrowheads="1"/>
          </p:cNvSpPr>
          <p:nvPr/>
        </p:nvSpPr>
        <p:spPr bwMode="auto">
          <a:xfrm>
            <a:off x="5999163" y="4921250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bg-BG" sz="1100">
                <a:solidFill>
                  <a:schemeClr val="accent1"/>
                </a:solidFill>
              </a:rPr>
              <a:t> </a:t>
            </a:r>
            <a:endParaRPr lang="en-US" altLang="bg-BG" sz="1400">
              <a:solidFill>
                <a:schemeClr val="accent1"/>
              </a:solidFill>
            </a:endParaRPr>
          </a:p>
        </p:txBody>
      </p:sp>
      <p:grpSp>
        <p:nvGrpSpPr>
          <p:cNvPr id="29031" name="Group 359"/>
          <p:cNvGrpSpPr>
            <a:grpSpLocks/>
          </p:cNvGrpSpPr>
          <p:nvPr/>
        </p:nvGrpSpPr>
        <p:grpSpPr bwMode="auto">
          <a:xfrm>
            <a:off x="6324600" y="3670300"/>
            <a:ext cx="661988" cy="596900"/>
            <a:chOff x="4090" y="2612"/>
            <a:chExt cx="417" cy="376"/>
          </a:xfrm>
        </p:grpSpPr>
        <p:sp>
          <p:nvSpPr>
            <p:cNvPr id="29032" name="Freeform 360"/>
            <p:cNvSpPr>
              <a:spLocks/>
            </p:cNvSpPr>
            <p:nvPr/>
          </p:nvSpPr>
          <p:spPr bwMode="auto">
            <a:xfrm>
              <a:off x="4148" y="2612"/>
              <a:ext cx="291" cy="216"/>
            </a:xfrm>
            <a:custGeom>
              <a:avLst/>
              <a:gdLst>
                <a:gd name="T0" fmla="*/ 25 w 291"/>
                <a:gd name="T1" fmla="*/ 216 h 216"/>
                <a:gd name="T2" fmla="*/ 19 w 291"/>
                <a:gd name="T3" fmla="*/ 216 h 216"/>
                <a:gd name="T4" fmla="*/ 13 w 291"/>
                <a:gd name="T5" fmla="*/ 214 h 216"/>
                <a:gd name="T6" fmla="*/ 10 w 291"/>
                <a:gd name="T7" fmla="*/ 213 h 216"/>
                <a:gd name="T8" fmla="*/ 6 w 291"/>
                <a:gd name="T9" fmla="*/ 210 h 216"/>
                <a:gd name="T10" fmla="*/ 4 w 291"/>
                <a:gd name="T11" fmla="*/ 206 h 216"/>
                <a:gd name="T12" fmla="*/ 1 w 291"/>
                <a:gd name="T13" fmla="*/ 201 h 216"/>
                <a:gd name="T14" fmla="*/ 0 w 291"/>
                <a:gd name="T15" fmla="*/ 197 h 216"/>
                <a:gd name="T16" fmla="*/ 0 w 291"/>
                <a:gd name="T17" fmla="*/ 192 h 216"/>
                <a:gd name="T18" fmla="*/ 0 w 291"/>
                <a:gd name="T19" fmla="*/ 25 h 216"/>
                <a:gd name="T20" fmla="*/ 0 w 291"/>
                <a:gd name="T21" fmla="*/ 20 h 216"/>
                <a:gd name="T22" fmla="*/ 1 w 291"/>
                <a:gd name="T23" fmla="*/ 14 h 216"/>
                <a:gd name="T24" fmla="*/ 4 w 291"/>
                <a:gd name="T25" fmla="*/ 11 h 216"/>
                <a:gd name="T26" fmla="*/ 6 w 291"/>
                <a:gd name="T27" fmla="*/ 7 h 216"/>
                <a:gd name="T28" fmla="*/ 10 w 291"/>
                <a:gd name="T29" fmla="*/ 4 h 216"/>
                <a:gd name="T30" fmla="*/ 13 w 291"/>
                <a:gd name="T31" fmla="*/ 2 h 216"/>
                <a:gd name="T32" fmla="*/ 19 w 291"/>
                <a:gd name="T33" fmla="*/ 1 h 216"/>
                <a:gd name="T34" fmla="*/ 25 w 291"/>
                <a:gd name="T35" fmla="*/ 0 h 216"/>
                <a:gd name="T36" fmla="*/ 268 w 291"/>
                <a:gd name="T37" fmla="*/ 0 h 216"/>
                <a:gd name="T38" fmla="*/ 274 w 291"/>
                <a:gd name="T39" fmla="*/ 1 h 216"/>
                <a:gd name="T40" fmla="*/ 278 w 291"/>
                <a:gd name="T41" fmla="*/ 2 h 216"/>
                <a:gd name="T42" fmla="*/ 283 w 291"/>
                <a:gd name="T43" fmla="*/ 4 h 216"/>
                <a:gd name="T44" fmla="*/ 287 w 291"/>
                <a:gd name="T45" fmla="*/ 7 h 216"/>
                <a:gd name="T46" fmla="*/ 288 w 291"/>
                <a:gd name="T47" fmla="*/ 11 h 216"/>
                <a:gd name="T48" fmla="*/ 291 w 291"/>
                <a:gd name="T49" fmla="*/ 14 h 216"/>
                <a:gd name="T50" fmla="*/ 291 w 291"/>
                <a:gd name="T51" fmla="*/ 20 h 216"/>
                <a:gd name="T52" fmla="*/ 291 w 291"/>
                <a:gd name="T53" fmla="*/ 25 h 216"/>
                <a:gd name="T54" fmla="*/ 291 w 291"/>
                <a:gd name="T55" fmla="*/ 192 h 216"/>
                <a:gd name="T56" fmla="*/ 291 w 291"/>
                <a:gd name="T57" fmla="*/ 197 h 216"/>
                <a:gd name="T58" fmla="*/ 291 w 291"/>
                <a:gd name="T59" fmla="*/ 201 h 216"/>
                <a:gd name="T60" fmla="*/ 288 w 291"/>
                <a:gd name="T61" fmla="*/ 206 h 216"/>
                <a:gd name="T62" fmla="*/ 287 w 291"/>
                <a:gd name="T63" fmla="*/ 210 h 216"/>
                <a:gd name="T64" fmla="*/ 283 w 291"/>
                <a:gd name="T65" fmla="*/ 213 h 216"/>
                <a:gd name="T66" fmla="*/ 278 w 291"/>
                <a:gd name="T67" fmla="*/ 214 h 216"/>
                <a:gd name="T68" fmla="*/ 274 w 291"/>
                <a:gd name="T69" fmla="*/ 216 h 216"/>
                <a:gd name="T70" fmla="*/ 268 w 291"/>
                <a:gd name="T71" fmla="*/ 216 h 216"/>
                <a:gd name="T72" fmla="*/ 25 w 291"/>
                <a:gd name="T73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1" h="216">
                  <a:moveTo>
                    <a:pt x="25" y="216"/>
                  </a:moveTo>
                  <a:lnTo>
                    <a:pt x="19" y="216"/>
                  </a:lnTo>
                  <a:lnTo>
                    <a:pt x="13" y="214"/>
                  </a:lnTo>
                  <a:lnTo>
                    <a:pt x="10" y="213"/>
                  </a:lnTo>
                  <a:lnTo>
                    <a:pt x="6" y="210"/>
                  </a:lnTo>
                  <a:lnTo>
                    <a:pt x="4" y="206"/>
                  </a:lnTo>
                  <a:lnTo>
                    <a:pt x="1" y="201"/>
                  </a:lnTo>
                  <a:lnTo>
                    <a:pt x="0" y="197"/>
                  </a:lnTo>
                  <a:lnTo>
                    <a:pt x="0" y="192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4" y="11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268" y="0"/>
                  </a:lnTo>
                  <a:lnTo>
                    <a:pt x="274" y="1"/>
                  </a:lnTo>
                  <a:lnTo>
                    <a:pt x="278" y="2"/>
                  </a:lnTo>
                  <a:lnTo>
                    <a:pt x="283" y="4"/>
                  </a:lnTo>
                  <a:lnTo>
                    <a:pt x="287" y="7"/>
                  </a:lnTo>
                  <a:lnTo>
                    <a:pt x="288" y="11"/>
                  </a:lnTo>
                  <a:lnTo>
                    <a:pt x="291" y="14"/>
                  </a:lnTo>
                  <a:lnTo>
                    <a:pt x="291" y="20"/>
                  </a:lnTo>
                  <a:lnTo>
                    <a:pt x="291" y="25"/>
                  </a:lnTo>
                  <a:lnTo>
                    <a:pt x="291" y="192"/>
                  </a:lnTo>
                  <a:lnTo>
                    <a:pt x="291" y="197"/>
                  </a:lnTo>
                  <a:lnTo>
                    <a:pt x="291" y="201"/>
                  </a:lnTo>
                  <a:lnTo>
                    <a:pt x="288" y="206"/>
                  </a:lnTo>
                  <a:lnTo>
                    <a:pt x="287" y="210"/>
                  </a:lnTo>
                  <a:lnTo>
                    <a:pt x="283" y="213"/>
                  </a:lnTo>
                  <a:lnTo>
                    <a:pt x="278" y="214"/>
                  </a:lnTo>
                  <a:lnTo>
                    <a:pt x="274" y="216"/>
                  </a:lnTo>
                  <a:lnTo>
                    <a:pt x="268" y="216"/>
                  </a:lnTo>
                  <a:lnTo>
                    <a:pt x="25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33" name="Freeform 361"/>
            <p:cNvSpPr>
              <a:spLocks/>
            </p:cNvSpPr>
            <p:nvPr/>
          </p:nvSpPr>
          <p:spPr bwMode="auto">
            <a:xfrm>
              <a:off x="4090" y="2828"/>
              <a:ext cx="417" cy="160"/>
            </a:xfrm>
            <a:custGeom>
              <a:avLst/>
              <a:gdLst>
                <a:gd name="T0" fmla="*/ 417 w 417"/>
                <a:gd name="T1" fmla="*/ 132 h 160"/>
                <a:gd name="T2" fmla="*/ 396 w 417"/>
                <a:gd name="T3" fmla="*/ 45 h 160"/>
                <a:gd name="T4" fmla="*/ 346 w 417"/>
                <a:gd name="T5" fmla="*/ 45 h 160"/>
                <a:gd name="T6" fmla="*/ 346 w 417"/>
                <a:gd name="T7" fmla="*/ 23 h 160"/>
                <a:gd name="T8" fmla="*/ 268 w 417"/>
                <a:gd name="T9" fmla="*/ 23 h 160"/>
                <a:gd name="T10" fmla="*/ 268 w 417"/>
                <a:gd name="T11" fmla="*/ 7 h 160"/>
                <a:gd name="T12" fmla="*/ 249 w 417"/>
                <a:gd name="T13" fmla="*/ 7 h 160"/>
                <a:gd name="T14" fmla="*/ 249 w 417"/>
                <a:gd name="T15" fmla="*/ 0 h 160"/>
                <a:gd name="T16" fmla="*/ 158 w 417"/>
                <a:gd name="T17" fmla="*/ 0 h 160"/>
                <a:gd name="T18" fmla="*/ 158 w 417"/>
                <a:gd name="T19" fmla="*/ 7 h 160"/>
                <a:gd name="T20" fmla="*/ 140 w 417"/>
                <a:gd name="T21" fmla="*/ 7 h 160"/>
                <a:gd name="T22" fmla="*/ 140 w 417"/>
                <a:gd name="T23" fmla="*/ 23 h 160"/>
                <a:gd name="T24" fmla="*/ 62 w 417"/>
                <a:gd name="T25" fmla="*/ 23 h 160"/>
                <a:gd name="T26" fmla="*/ 62 w 417"/>
                <a:gd name="T27" fmla="*/ 45 h 160"/>
                <a:gd name="T28" fmla="*/ 21 w 417"/>
                <a:gd name="T29" fmla="*/ 45 h 160"/>
                <a:gd name="T30" fmla="*/ 0 w 417"/>
                <a:gd name="T31" fmla="*/ 132 h 160"/>
                <a:gd name="T32" fmla="*/ 14 w 417"/>
                <a:gd name="T33" fmla="*/ 160 h 160"/>
                <a:gd name="T34" fmla="*/ 405 w 417"/>
                <a:gd name="T35" fmla="*/ 160 h 160"/>
                <a:gd name="T36" fmla="*/ 417 w 417"/>
                <a:gd name="T37" fmla="*/ 1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7" h="160">
                  <a:moveTo>
                    <a:pt x="417" y="132"/>
                  </a:moveTo>
                  <a:lnTo>
                    <a:pt x="396" y="45"/>
                  </a:lnTo>
                  <a:lnTo>
                    <a:pt x="346" y="45"/>
                  </a:lnTo>
                  <a:lnTo>
                    <a:pt x="346" y="23"/>
                  </a:lnTo>
                  <a:lnTo>
                    <a:pt x="268" y="23"/>
                  </a:lnTo>
                  <a:lnTo>
                    <a:pt x="268" y="7"/>
                  </a:lnTo>
                  <a:lnTo>
                    <a:pt x="249" y="7"/>
                  </a:lnTo>
                  <a:lnTo>
                    <a:pt x="249" y="0"/>
                  </a:lnTo>
                  <a:lnTo>
                    <a:pt x="158" y="0"/>
                  </a:lnTo>
                  <a:lnTo>
                    <a:pt x="158" y="7"/>
                  </a:lnTo>
                  <a:lnTo>
                    <a:pt x="140" y="7"/>
                  </a:lnTo>
                  <a:lnTo>
                    <a:pt x="140" y="23"/>
                  </a:lnTo>
                  <a:lnTo>
                    <a:pt x="62" y="23"/>
                  </a:lnTo>
                  <a:lnTo>
                    <a:pt x="62" y="45"/>
                  </a:lnTo>
                  <a:lnTo>
                    <a:pt x="21" y="45"/>
                  </a:lnTo>
                  <a:lnTo>
                    <a:pt x="0" y="132"/>
                  </a:lnTo>
                  <a:lnTo>
                    <a:pt x="14" y="160"/>
                  </a:lnTo>
                  <a:lnTo>
                    <a:pt x="405" y="160"/>
                  </a:lnTo>
                  <a:lnTo>
                    <a:pt x="417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34" name="Freeform 362"/>
            <p:cNvSpPr>
              <a:spLocks/>
            </p:cNvSpPr>
            <p:nvPr/>
          </p:nvSpPr>
          <p:spPr bwMode="auto">
            <a:xfrm>
              <a:off x="4154" y="2619"/>
              <a:ext cx="281" cy="203"/>
            </a:xfrm>
            <a:custGeom>
              <a:avLst/>
              <a:gdLst>
                <a:gd name="T0" fmla="*/ 0 w 281"/>
                <a:gd name="T1" fmla="*/ 182 h 203"/>
                <a:gd name="T2" fmla="*/ 1 w 281"/>
                <a:gd name="T3" fmla="*/ 187 h 203"/>
                <a:gd name="T4" fmla="*/ 1 w 281"/>
                <a:gd name="T5" fmla="*/ 191 h 203"/>
                <a:gd name="T6" fmla="*/ 3 w 281"/>
                <a:gd name="T7" fmla="*/ 194 h 203"/>
                <a:gd name="T8" fmla="*/ 6 w 281"/>
                <a:gd name="T9" fmla="*/ 197 h 203"/>
                <a:gd name="T10" fmla="*/ 7 w 281"/>
                <a:gd name="T11" fmla="*/ 200 h 203"/>
                <a:gd name="T12" fmla="*/ 11 w 281"/>
                <a:gd name="T13" fmla="*/ 202 h 203"/>
                <a:gd name="T14" fmla="*/ 14 w 281"/>
                <a:gd name="T15" fmla="*/ 203 h 203"/>
                <a:gd name="T16" fmla="*/ 20 w 281"/>
                <a:gd name="T17" fmla="*/ 203 h 203"/>
                <a:gd name="T18" fmla="*/ 260 w 281"/>
                <a:gd name="T19" fmla="*/ 203 h 203"/>
                <a:gd name="T20" fmla="*/ 265 w 281"/>
                <a:gd name="T21" fmla="*/ 203 h 203"/>
                <a:gd name="T22" fmla="*/ 269 w 281"/>
                <a:gd name="T23" fmla="*/ 202 h 203"/>
                <a:gd name="T24" fmla="*/ 274 w 281"/>
                <a:gd name="T25" fmla="*/ 200 h 203"/>
                <a:gd name="T26" fmla="*/ 277 w 281"/>
                <a:gd name="T27" fmla="*/ 197 h 203"/>
                <a:gd name="T28" fmla="*/ 278 w 281"/>
                <a:gd name="T29" fmla="*/ 194 h 203"/>
                <a:gd name="T30" fmla="*/ 279 w 281"/>
                <a:gd name="T31" fmla="*/ 191 h 203"/>
                <a:gd name="T32" fmla="*/ 279 w 281"/>
                <a:gd name="T33" fmla="*/ 187 h 203"/>
                <a:gd name="T34" fmla="*/ 281 w 281"/>
                <a:gd name="T35" fmla="*/ 182 h 203"/>
                <a:gd name="T36" fmla="*/ 281 w 281"/>
                <a:gd name="T37" fmla="*/ 19 h 203"/>
                <a:gd name="T38" fmla="*/ 279 w 281"/>
                <a:gd name="T39" fmla="*/ 16 h 203"/>
                <a:gd name="T40" fmla="*/ 279 w 281"/>
                <a:gd name="T41" fmla="*/ 12 h 203"/>
                <a:gd name="T42" fmla="*/ 278 w 281"/>
                <a:gd name="T43" fmla="*/ 9 h 203"/>
                <a:gd name="T44" fmla="*/ 277 w 281"/>
                <a:gd name="T45" fmla="*/ 4 h 203"/>
                <a:gd name="T46" fmla="*/ 274 w 281"/>
                <a:gd name="T47" fmla="*/ 3 h 203"/>
                <a:gd name="T48" fmla="*/ 269 w 281"/>
                <a:gd name="T49" fmla="*/ 1 h 203"/>
                <a:gd name="T50" fmla="*/ 265 w 281"/>
                <a:gd name="T51" fmla="*/ 0 h 203"/>
                <a:gd name="T52" fmla="*/ 260 w 281"/>
                <a:gd name="T53" fmla="*/ 0 h 203"/>
                <a:gd name="T54" fmla="*/ 20 w 281"/>
                <a:gd name="T55" fmla="*/ 0 h 203"/>
                <a:gd name="T56" fmla="*/ 14 w 281"/>
                <a:gd name="T57" fmla="*/ 0 h 203"/>
                <a:gd name="T58" fmla="*/ 11 w 281"/>
                <a:gd name="T59" fmla="*/ 1 h 203"/>
                <a:gd name="T60" fmla="*/ 7 w 281"/>
                <a:gd name="T61" fmla="*/ 3 h 203"/>
                <a:gd name="T62" fmla="*/ 6 w 281"/>
                <a:gd name="T63" fmla="*/ 4 h 203"/>
                <a:gd name="T64" fmla="*/ 3 w 281"/>
                <a:gd name="T65" fmla="*/ 9 h 203"/>
                <a:gd name="T66" fmla="*/ 1 w 281"/>
                <a:gd name="T67" fmla="*/ 12 h 203"/>
                <a:gd name="T68" fmla="*/ 1 w 281"/>
                <a:gd name="T69" fmla="*/ 16 h 203"/>
                <a:gd name="T70" fmla="*/ 0 w 281"/>
                <a:gd name="T71" fmla="*/ 19 h 203"/>
                <a:gd name="T72" fmla="*/ 0 w 281"/>
                <a:gd name="T73" fmla="*/ 18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1" h="203">
                  <a:moveTo>
                    <a:pt x="0" y="182"/>
                  </a:moveTo>
                  <a:lnTo>
                    <a:pt x="1" y="187"/>
                  </a:lnTo>
                  <a:lnTo>
                    <a:pt x="1" y="191"/>
                  </a:lnTo>
                  <a:lnTo>
                    <a:pt x="3" y="194"/>
                  </a:lnTo>
                  <a:lnTo>
                    <a:pt x="6" y="197"/>
                  </a:lnTo>
                  <a:lnTo>
                    <a:pt x="7" y="200"/>
                  </a:lnTo>
                  <a:lnTo>
                    <a:pt x="11" y="202"/>
                  </a:lnTo>
                  <a:lnTo>
                    <a:pt x="14" y="203"/>
                  </a:lnTo>
                  <a:lnTo>
                    <a:pt x="20" y="203"/>
                  </a:lnTo>
                  <a:lnTo>
                    <a:pt x="260" y="203"/>
                  </a:lnTo>
                  <a:lnTo>
                    <a:pt x="265" y="203"/>
                  </a:lnTo>
                  <a:lnTo>
                    <a:pt x="269" y="202"/>
                  </a:lnTo>
                  <a:lnTo>
                    <a:pt x="274" y="200"/>
                  </a:lnTo>
                  <a:lnTo>
                    <a:pt x="277" y="197"/>
                  </a:lnTo>
                  <a:lnTo>
                    <a:pt x="278" y="194"/>
                  </a:lnTo>
                  <a:lnTo>
                    <a:pt x="279" y="191"/>
                  </a:lnTo>
                  <a:lnTo>
                    <a:pt x="279" y="187"/>
                  </a:lnTo>
                  <a:lnTo>
                    <a:pt x="281" y="182"/>
                  </a:lnTo>
                  <a:lnTo>
                    <a:pt x="281" y="19"/>
                  </a:lnTo>
                  <a:lnTo>
                    <a:pt x="279" y="16"/>
                  </a:lnTo>
                  <a:lnTo>
                    <a:pt x="279" y="12"/>
                  </a:lnTo>
                  <a:lnTo>
                    <a:pt x="278" y="9"/>
                  </a:lnTo>
                  <a:lnTo>
                    <a:pt x="277" y="4"/>
                  </a:lnTo>
                  <a:lnTo>
                    <a:pt x="274" y="3"/>
                  </a:lnTo>
                  <a:lnTo>
                    <a:pt x="269" y="1"/>
                  </a:lnTo>
                  <a:lnTo>
                    <a:pt x="265" y="0"/>
                  </a:lnTo>
                  <a:lnTo>
                    <a:pt x="260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6" y="4"/>
                  </a:lnTo>
                  <a:lnTo>
                    <a:pt x="3" y="9"/>
                  </a:lnTo>
                  <a:lnTo>
                    <a:pt x="1" y="12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E8E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35" name="Freeform 363"/>
            <p:cNvSpPr>
              <a:spLocks/>
            </p:cNvSpPr>
            <p:nvPr/>
          </p:nvSpPr>
          <p:spPr bwMode="auto">
            <a:xfrm>
              <a:off x="4235" y="2828"/>
              <a:ext cx="119" cy="23"/>
            </a:xfrm>
            <a:custGeom>
              <a:avLst/>
              <a:gdLst>
                <a:gd name="T0" fmla="*/ 119 w 119"/>
                <a:gd name="T1" fmla="*/ 23 h 23"/>
                <a:gd name="T2" fmla="*/ 119 w 119"/>
                <a:gd name="T3" fmla="*/ 12 h 23"/>
                <a:gd name="T4" fmla="*/ 100 w 119"/>
                <a:gd name="T5" fmla="*/ 12 h 23"/>
                <a:gd name="T6" fmla="*/ 100 w 119"/>
                <a:gd name="T7" fmla="*/ 0 h 23"/>
                <a:gd name="T8" fmla="*/ 19 w 119"/>
                <a:gd name="T9" fmla="*/ 0 h 23"/>
                <a:gd name="T10" fmla="*/ 19 w 119"/>
                <a:gd name="T11" fmla="*/ 12 h 23"/>
                <a:gd name="T12" fmla="*/ 0 w 119"/>
                <a:gd name="T13" fmla="*/ 12 h 23"/>
                <a:gd name="T14" fmla="*/ 0 w 119"/>
                <a:gd name="T15" fmla="*/ 23 h 23"/>
                <a:gd name="T16" fmla="*/ 119 w 119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3">
                  <a:moveTo>
                    <a:pt x="119" y="23"/>
                  </a:moveTo>
                  <a:lnTo>
                    <a:pt x="119" y="12"/>
                  </a:lnTo>
                  <a:lnTo>
                    <a:pt x="100" y="12"/>
                  </a:lnTo>
                  <a:lnTo>
                    <a:pt x="100" y="0"/>
                  </a:lnTo>
                  <a:lnTo>
                    <a:pt x="19" y="0"/>
                  </a:lnTo>
                  <a:lnTo>
                    <a:pt x="19" y="12"/>
                  </a:lnTo>
                  <a:lnTo>
                    <a:pt x="0" y="12"/>
                  </a:lnTo>
                  <a:lnTo>
                    <a:pt x="0" y="23"/>
                  </a:lnTo>
                  <a:lnTo>
                    <a:pt x="119" y="23"/>
                  </a:lnTo>
                  <a:close/>
                </a:path>
              </a:pathLst>
            </a:custGeom>
            <a:solidFill>
              <a:srgbClr val="E8E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36" name="Freeform 364"/>
            <p:cNvSpPr>
              <a:spLocks/>
            </p:cNvSpPr>
            <p:nvPr/>
          </p:nvSpPr>
          <p:spPr bwMode="auto">
            <a:xfrm>
              <a:off x="4157" y="2856"/>
              <a:ext cx="274" cy="17"/>
            </a:xfrm>
            <a:custGeom>
              <a:avLst/>
              <a:gdLst>
                <a:gd name="T0" fmla="*/ 260 w 274"/>
                <a:gd name="T1" fmla="*/ 17 h 17"/>
                <a:gd name="T2" fmla="*/ 274 w 274"/>
                <a:gd name="T3" fmla="*/ 17 h 17"/>
                <a:gd name="T4" fmla="*/ 274 w 274"/>
                <a:gd name="T5" fmla="*/ 0 h 17"/>
                <a:gd name="T6" fmla="*/ 0 w 274"/>
                <a:gd name="T7" fmla="*/ 0 h 17"/>
                <a:gd name="T8" fmla="*/ 0 w 274"/>
                <a:gd name="T9" fmla="*/ 17 h 17"/>
                <a:gd name="T10" fmla="*/ 154 w 274"/>
                <a:gd name="T11" fmla="*/ 17 h 17"/>
                <a:gd name="T12" fmla="*/ 154 w 274"/>
                <a:gd name="T13" fmla="*/ 4 h 17"/>
                <a:gd name="T14" fmla="*/ 260 w 274"/>
                <a:gd name="T15" fmla="*/ 4 h 17"/>
                <a:gd name="T16" fmla="*/ 260 w 274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17">
                  <a:moveTo>
                    <a:pt x="260" y="17"/>
                  </a:moveTo>
                  <a:lnTo>
                    <a:pt x="274" y="17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54" y="17"/>
                  </a:lnTo>
                  <a:lnTo>
                    <a:pt x="154" y="4"/>
                  </a:lnTo>
                  <a:lnTo>
                    <a:pt x="260" y="4"/>
                  </a:lnTo>
                  <a:lnTo>
                    <a:pt x="260" y="17"/>
                  </a:lnTo>
                  <a:close/>
                </a:path>
              </a:pathLst>
            </a:custGeom>
            <a:solidFill>
              <a:srgbClr val="E8E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37" name="Freeform 365"/>
            <p:cNvSpPr>
              <a:spLocks/>
            </p:cNvSpPr>
            <p:nvPr/>
          </p:nvSpPr>
          <p:spPr bwMode="auto">
            <a:xfrm>
              <a:off x="4099" y="2879"/>
              <a:ext cx="401" cy="93"/>
            </a:xfrm>
            <a:custGeom>
              <a:avLst/>
              <a:gdLst>
                <a:gd name="T0" fmla="*/ 401 w 401"/>
                <a:gd name="T1" fmla="*/ 81 h 93"/>
                <a:gd name="T2" fmla="*/ 382 w 401"/>
                <a:gd name="T3" fmla="*/ 0 h 93"/>
                <a:gd name="T4" fmla="*/ 18 w 401"/>
                <a:gd name="T5" fmla="*/ 0 h 93"/>
                <a:gd name="T6" fmla="*/ 0 w 401"/>
                <a:gd name="T7" fmla="*/ 81 h 93"/>
                <a:gd name="T8" fmla="*/ 5 w 401"/>
                <a:gd name="T9" fmla="*/ 93 h 93"/>
                <a:gd name="T10" fmla="*/ 396 w 401"/>
                <a:gd name="T11" fmla="*/ 93 h 93"/>
                <a:gd name="T12" fmla="*/ 401 w 401"/>
                <a:gd name="T13" fmla="*/ 8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1" h="93">
                  <a:moveTo>
                    <a:pt x="401" y="81"/>
                  </a:moveTo>
                  <a:lnTo>
                    <a:pt x="382" y="0"/>
                  </a:lnTo>
                  <a:lnTo>
                    <a:pt x="18" y="0"/>
                  </a:lnTo>
                  <a:lnTo>
                    <a:pt x="0" y="81"/>
                  </a:lnTo>
                  <a:lnTo>
                    <a:pt x="5" y="93"/>
                  </a:lnTo>
                  <a:lnTo>
                    <a:pt x="396" y="93"/>
                  </a:lnTo>
                  <a:lnTo>
                    <a:pt x="401" y="81"/>
                  </a:lnTo>
                  <a:close/>
                </a:path>
              </a:pathLst>
            </a:custGeom>
            <a:solidFill>
              <a:srgbClr val="E8E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38" name="Freeform 366"/>
            <p:cNvSpPr>
              <a:spLocks/>
            </p:cNvSpPr>
            <p:nvPr/>
          </p:nvSpPr>
          <p:spPr bwMode="auto">
            <a:xfrm>
              <a:off x="4176" y="2640"/>
              <a:ext cx="237" cy="160"/>
            </a:xfrm>
            <a:custGeom>
              <a:avLst/>
              <a:gdLst>
                <a:gd name="T0" fmla="*/ 221 w 237"/>
                <a:gd name="T1" fmla="*/ 160 h 160"/>
                <a:gd name="T2" fmla="*/ 16 w 237"/>
                <a:gd name="T3" fmla="*/ 160 h 160"/>
                <a:gd name="T4" fmla="*/ 12 w 237"/>
                <a:gd name="T5" fmla="*/ 160 h 160"/>
                <a:gd name="T6" fmla="*/ 9 w 237"/>
                <a:gd name="T7" fmla="*/ 158 h 160"/>
                <a:gd name="T8" fmla="*/ 6 w 237"/>
                <a:gd name="T9" fmla="*/ 158 h 160"/>
                <a:gd name="T10" fmla="*/ 3 w 237"/>
                <a:gd name="T11" fmla="*/ 155 h 160"/>
                <a:gd name="T12" fmla="*/ 1 w 237"/>
                <a:gd name="T13" fmla="*/ 154 h 160"/>
                <a:gd name="T14" fmla="*/ 1 w 237"/>
                <a:gd name="T15" fmla="*/ 151 h 160"/>
                <a:gd name="T16" fmla="*/ 0 w 237"/>
                <a:gd name="T17" fmla="*/ 148 h 160"/>
                <a:gd name="T18" fmla="*/ 0 w 237"/>
                <a:gd name="T19" fmla="*/ 145 h 160"/>
                <a:gd name="T20" fmla="*/ 0 w 237"/>
                <a:gd name="T21" fmla="*/ 16 h 160"/>
                <a:gd name="T22" fmla="*/ 0 w 237"/>
                <a:gd name="T23" fmla="*/ 11 h 160"/>
                <a:gd name="T24" fmla="*/ 1 w 237"/>
                <a:gd name="T25" fmla="*/ 8 h 160"/>
                <a:gd name="T26" fmla="*/ 1 w 237"/>
                <a:gd name="T27" fmla="*/ 7 h 160"/>
                <a:gd name="T28" fmla="*/ 3 w 237"/>
                <a:gd name="T29" fmla="*/ 4 h 160"/>
                <a:gd name="T30" fmla="*/ 6 w 237"/>
                <a:gd name="T31" fmla="*/ 2 h 160"/>
                <a:gd name="T32" fmla="*/ 9 w 237"/>
                <a:gd name="T33" fmla="*/ 1 h 160"/>
                <a:gd name="T34" fmla="*/ 12 w 237"/>
                <a:gd name="T35" fmla="*/ 0 h 160"/>
                <a:gd name="T36" fmla="*/ 16 w 237"/>
                <a:gd name="T37" fmla="*/ 0 h 160"/>
                <a:gd name="T38" fmla="*/ 221 w 237"/>
                <a:gd name="T39" fmla="*/ 0 h 160"/>
                <a:gd name="T40" fmla="*/ 225 w 237"/>
                <a:gd name="T41" fmla="*/ 0 h 160"/>
                <a:gd name="T42" fmla="*/ 228 w 237"/>
                <a:gd name="T43" fmla="*/ 1 h 160"/>
                <a:gd name="T44" fmla="*/ 231 w 237"/>
                <a:gd name="T45" fmla="*/ 2 h 160"/>
                <a:gd name="T46" fmla="*/ 232 w 237"/>
                <a:gd name="T47" fmla="*/ 4 h 160"/>
                <a:gd name="T48" fmla="*/ 235 w 237"/>
                <a:gd name="T49" fmla="*/ 7 h 160"/>
                <a:gd name="T50" fmla="*/ 235 w 237"/>
                <a:gd name="T51" fmla="*/ 8 h 160"/>
                <a:gd name="T52" fmla="*/ 237 w 237"/>
                <a:gd name="T53" fmla="*/ 11 h 160"/>
                <a:gd name="T54" fmla="*/ 237 w 237"/>
                <a:gd name="T55" fmla="*/ 16 h 160"/>
                <a:gd name="T56" fmla="*/ 237 w 237"/>
                <a:gd name="T57" fmla="*/ 145 h 160"/>
                <a:gd name="T58" fmla="*/ 237 w 237"/>
                <a:gd name="T59" fmla="*/ 148 h 160"/>
                <a:gd name="T60" fmla="*/ 235 w 237"/>
                <a:gd name="T61" fmla="*/ 151 h 160"/>
                <a:gd name="T62" fmla="*/ 235 w 237"/>
                <a:gd name="T63" fmla="*/ 154 h 160"/>
                <a:gd name="T64" fmla="*/ 232 w 237"/>
                <a:gd name="T65" fmla="*/ 155 h 160"/>
                <a:gd name="T66" fmla="*/ 231 w 237"/>
                <a:gd name="T67" fmla="*/ 158 h 160"/>
                <a:gd name="T68" fmla="*/ 228 w 237"/>
                <a:gd name="T69" fmla="*/ 158 h 160"/>
                <a:gd name="T70" fmla="*/ 225 w 237"/>
                <a:gd name="T71" fmla="*/ 160 h 160"/>
                <a:gd name="T72" fmla="*/ 221 w 237"/>
                <a:gd name="T7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7" h="160">
                  <a:moveTo>
                    <a:pt x="221" y="160"/>
                  </a:moveTo>
                  <a:lnTo>
                    <a:pt x="16" y="160"/>
                  </a:lnTo>
                  <a:lnTo>
                    <a:pt x="12" y="160"/>
                  </a:lnTo>
                  <a:lnTo>
                    <a:pt x="9" y="158"/>
                  </a:lnTo>
                  <a:lnTo>
                    <a:pt x="6" y="158"/>
                  </a:lnTo>
                  <a:lnTo>
                    <a:pt x="3" y="155"/>
                  </a:lnTo>
                  <a:lnTo>
                    <a:pt x="1" y="154"/>
                  </a:lnTo>
                  <a:lnTo>
                    <a:pt x="1" y="151"/>
                  </a:lnTo>
                  <a:lnTo>
                    <a:pt x="0" y="148"/>
                  </a:lnTo>
                  <a:lnTo>
                    <a:pt x="0" y="145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7"/>
                  </a:lnTo>
                  <a:lnTo>
                    <a:pt x="3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1" y="0"/>
                  </a:lnTo>
                  <a:lnTo>
                    <a:pt x="225" y="0"/>
                  </a:lnTo>
                  <a:lnTo>
                    <a:pt x="228" y="1"/>
                  </a:lnTo>
                  <a:lnTo>
                    <a:pt x="231" y="2"/>
                  </a:lnTo>
                  <a:lnTo>
                    <a:pt x="232" y="4"/>
                  </a:lnTo>
                  <a:lnTo>
                    <a:pt x="235" y="7"/>
                  </a:lnTo>
                  <a:lnTo>
                    <a:pt x="235" y="8"/>
                  </a:lnTo>
                  <a:lnTo>
                    <a:pt x="237" y="11"/>
                  </a:lnTo>
                  <a:lnTo>
                    <a:pt x="237" y="16"/>
                  </a:lnTo>
                  <a:lnTo>
                    <a:pt x="237" y="145"/>
                  </a:lnTo>
                  <a:lnTo>
                    <a:pt x="237" y="148"/>
                  </a:lnTo>
                  <a:lnTo>
                    <a:pt x="235" y="151"/>
                  </a:lnTo>
                  <a:lnTo>
                    <a:pt x="235" y="154"/>
                  </a:lnTo>
                  <a:lnTo>
                    <a:pt x="232" y="155"/>
                  </a:lnTo>
                  <a:lnTo>
                    <a:pt x="231" y="158"/>
                  </a:lnTo>
                  <a:lnTo>
                    <a:pt x="228" y="158"/>
                  </a:lnTo>
                  <a:lnTo>
                    <a:pt x="225" y="160"/>
                  </a:lnTo>
                  <a:lnTo>
                    <a:pt x="221" y="16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39" name="Rectangle 367"/>
            <p:cNvSpPr>
              <a:spLocks noChangeArrowheads="1"/>
            </p:cNvSpPr>
            <p:nvPr/>
          </p:nvSpPr>
          <p:spPr bwMode="auto">
            <a:xfrm>
              <a:off x="4388" y="2810"/>
              <a:ext cx="25" cy="8"/>
            </a:xfrm>
            <a:prstGeom prst="rect">
              <a:avLst/>
            </a:prstGeom>
            <a:solidFill>
              <a:srgbClr val="D8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40" name="Rectangle 368"/>
            <p:cNvSpPr>
              <a:spLocks noChangeArrowheads="1"/>
            </p:cNvSpPr>
            <p:nvPr/>
          </p:nvSpPr>
          <p:spPr bwMode="auto">
            <a:xfrm>
              <a:off x="4180" y="2862"/>
              <a:ext cx="5" cy="11"/>
            </a:xfrm>
            <a:prstGeom prst="rect">
              <a:avLst/>
            </a:pr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41" name="Rectangle 369"/>
            <p:cNvSpPr>
              <a:spLocks noChangeArrowheads="1"/>
            </p:cNvSpPr>
            <p:nvPr/>
          </p:nvSpPr>
          <p:spPr bwMode="auto">
            <a:xfrm>
              <a:off x="4207" y="2766"/>
              <a:ext cx="4" cy="11"/>
            </a:xfrm>
            <a:prstGeom prst="rect">
              <a:avLst/>
            </a:pr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42" name="Freeform 370"/>
            <p:cNvSpPr>
              <a:spLocks/>
            </p:cNvSpPr>
            <p:nvPr/>
          </p:nvSpPr>
          <p:spPr bwMode="auto">
            <a:xfrm>
              <a:off x="4420" y="2909"/>
              <a:ext cx="16" cy="50"/>
            </a:xfrm>
            <a:custGeom>
              <a:avLst/>
              <a:gdLst>
                <a:gd name="T0" fmla="*/ 16 w 16"/>
                <a:gd name="T1" fmla="*/ 50 h 50"/>
                <a:gd name="T2" fmla="*/ 5 w 16"/>
                <a:gd name="T3" fmla="*/ 0 h 50"/>
                <a:gd name="T4" fmla="*/ 0 w 16"/>
                <a:gd name="T5" fmla="*/ 3 h 50"/>
                <a:gd name="T6" fmla="*/ 12 w 16"/>
                <a:gd name="T7" fmla="*/ 50 h 50"/>
                <a:gd name="T8" fmla="*/ 16 w 16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0">
                  <a:moveTo>
                    <a:pt x="16" y="50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12" y="50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43" name="Freeform 371"/>
            <p:cNvSpPr>
              <a:spLocks/>
            </p:cNvSpPr>
            <p:nvPr/>
          </p:nvSpPr>
          <p:spPr bwMode="auto">
            <a:xfrm>
              <a:off x="4439" y="2909"/>
              <a:ext cx="17" cy="50"/>
            </a:xfrm>
            <a:custGeom>
              <a:avLst/>
              <a:gdLst>
                <a:gd name="T0" fmla="*/ 17 w 17"/>
                <a:gd name="T1" fmla="*/ 50 h 50"/>
                <a:gd name="T2" fmla="*/ 5 w 17"/>
                <a:gd name="T3" fmla="*/ 0 h 50"/>
                <a:gd name="T4" fmla="*/ 0 w 17"/>
                <a:gd name="T5" fmla="*/ 3 h 50"/>
                <a:gd name="T6" fmla="*/ 11 w 17"/>
                <a:gd name="T7" fmla="*/ 50 h 50"/>
                <a:gd name="T8" fmla="*/ 17 w 1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0">
                  <a:moveTo>
                    <a:pt x="17" y="50"/>
                  </a:moveTo>
                  <a:lnTo>
                    <a:pt x="5" y="0"/>
                  </a:lnTo>
                  <a:lnTo>
                    <a:pt x="0" y="3"/>
                  </a:lnTo>
                  <a:lnTo>
                    <a:pt x="11" y="50"/>
                  </a:lnTo>
                  <a:lnTo>
                    <a:pt x="17" y="5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44" name="Freeform 372"/>
            <p:cNvSpPr>
              <a:spLocks/>
            </p:cNvSpPr>
            <p:nvPr/>
          </p:nvSpPr>
          <p:spPr bwMode="auto">
            <a:xfrm>
              <a:off x="4457" y="2909"/>
              <a:ext cx="16" cy="50"/>
            </a:xfrm>
            <a:custGeom>
              <a:avLst/>
              <a:gdLst>
                <a:gd name="T0" fmla="*/ 16 w 16"/>
                <a:gd name="T1" fmla="*/ 50 h 50"/>
                <a:gd name="T2" fmla="*/ 4 w 16"/>
                <a:gd name="T3" fmla="*/ 0 h 50"/>
                <a:gd name="T4" fmla="*/ 0 w 16"/>
                <a:gd name="T5" fmla="*/ 3 h 50"/>
                <a:gd name="T6" fmla="*/ 12 w 16"/>
                <a:gd name="T7" fmla="*/ 50 h 50"/>
                <a:gd name="T8" fmla="*/ 16 w 16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0">
                  <a:moveTo>
                    <a:pt x="16" y="5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12" y="50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45" name="Freeform 373"/>
            <p:cNvSpPr>
              <a:spLocks/>
            </p:cNvSpPr>
            <p:nvPr/>
          </p:nvSpPr>
          <p:spPr bwMode="auto">
            <a:xfrm>
              <a:off x="4132" y="2916"/>
              <a:ext cx="275" cy="6"/>
            </a:xfrm>
            <a:custGeom>
              <a:avLst/>
              <a:gdLst>
                <a:gd name="T0" fmla="*/ 275 w 275"/>
                <a:gd name="T1" fmla="*/ 0 h 6"/>
                <a:gd name="T2" fmla="*/ 1 w 275"/>
                <a:gd name="T3" fmla="*/ 0 h 6"/>
                <a:gd name="T4" fmla="*/ 0 w 275"/>
                <a:gd name="T5" fmla="*/ 6 h 6"/>
                <a:gd name="T6" fmla="*/ 275 w 275"/>
                <a:gd name="T7" fmla="*/ 6 h 6"/>
                <a:gd name="T8" fmla="*/ 275 w 27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6">
                  <a:moveTo>
                    <a:pt x="275" y="0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275" y="6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46" name="Freeform 374"/>
            <p:cNvSpPr>
              <a:spLocks/>
            </p:cNvSpPr>
            <p:nvPr/>
          </p:nvSpPr>
          <p:spPr bwMode="auto">
            <a:xfrm>
              <a:off x="4422" y="2916"/>
              <a:ext cx="56" cy="6"/>
            </a:xfrm>
            <a:custGeom>
              <a:avLst/>
              <a:gdLst>
                <a:gd name="T0" fmla="*/ 54 w 56"/>
                <a:gd name="T1" fmla="*/ 0 h 6"/>
                <a:gd name="T2" fmla="*/ 0 w 56"/>
                <a:gd name="T3" fmla="*/ 0 h 6"/>
                <a:gd name="T4" fmla="*/ 1 w 56"/>
                <a:gd name="T5" fmla="*/ 6 h 6"/>
                <a:gd name="T6" fmla="*/ 56 w 56"/>
                <a:gd name="T7" fmla="*/ 6 h 6"/>
                <a:gd name="T8" fmla="*/ 54 w 5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">
                  <a:moveTo>
                    <a:pt x="54" y="0"/>
                  </a:moveTo>
                  <a:lnTo>
                    <a:pt x="0" y="0"/>
                  </a:lnTo>
                  <a:lnTo>
                    <a:pt x="1" y="6"/>
                  </a:lnTo>
                  <a:lnTo>
                    <a:pt x="56" y="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47" name="Freeform 375"/>
            <p:cNvSpPr>
              <a:spLocks/>
            </p:cNvSpPr>
            <p:nvPr/>
          </p:nvSpPr>
          <p:spPr bwMode="auto">
            <a:xfrm>
              <a:off x="4425" y="2934"/>
              <a:ext cx="57" cy="4"/>
            </a:xfrm>
            <a:custGeom>
              <a:avLst/>
              <a:gdLst>
                <a:gd name="T0" fmla="*/ 56 w 56"/>
                <a:gd name="T1" fmla="*/ 4 h 4"/>
                <a:gd name="T2" fmla="*/ 1 w 56"/>
                <a:gd name="T3" fmla="*/ 4 h 4"/>
                <a:gd name="T4" fmla="*/ 0 w 56"/>
                <a:gd name="T5" fmla="*/ 0 h 4"/>
                <a:gd name="T6" fmla="*/ 56 w 56"/>
                <a:gd name="T7" fmla="*/ 0 h 4"/>
                <a:gd name="T8" fmla="*/ 56 w 5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4">
                  <a:moveTo>
                    <a:pt x="56" y="4"/>
                  </a:moveTo>
                  <a:lnTo>
                    <a:pt x="1" y="4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4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48" name="Freeform 376"/>
            <p:cNvSpPr>
              <a:spLocks/>
            </p:cNvSpPr>
            <p:nvPr/>
          </p:nvSpPr>
          <p:spPr bwMode="auto">
            <a:xfrm>
              <a:off x="4127" y="2934"/>
              <a:ext cx="284" cy="4"/>
            </a:xfrm>
            <a:custGeom>
              <a:avLst/>
              <a:gdLst>
                <a:gd name="T0" fmla="*/ 283 w 284"/>
                <a:gd name="T1" fmla="*/ 0 h 4"/>
                <a:gd name="T2" fmla="*/ 2 w 284"/>
                <a:gd name="T3" fmla="*/ 0 h 4"/>
                <a:gd name="T4" fmla="*/ 0 w 284"/>
                <a:gd name="T5" fmla="*/ 4 h 4"/>
                <a:gd name="T6" fmla="*/ 284 w 284"/>
                <a:gd name="T7" fmla="*/ 4 h 4"/>
                <a:gd name="T8" fmla="*/ 283 w 28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4">
                  <a:moveTo>
                    <a:pt x="283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84" y="4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49" name="Freeform 377"/>
            <p:cNvSpPr>
              <a:spLocks/>
            </p:cNvSpPr>
            <p:nvPr/>
          </p:nvSpPr>
          <p:spPr bwMode="auto">
            <a:xfrm>
              <a:off x="4123" y="2954"/>
              <a:ext cx="293" cy="5"/>
            </a:xfrm>
            <a:custGeom>
              <a:avLst/>
              <a:gdLst>
                <a:gd name="T0" fmla="*/ 293 w 293"/>
                <a:gd name="T1" fmla="*/ 5 h 5"/>
                <a:gd name="T2" fmla="*/ 0 w 293"/>
                <a:gd name="T3" fmla="*/ 5 h 5"/>
                <a:gd name="T4" fmla="*/ 1 w 293"/>
                <a:gd name="T5" fmla="*/ 0 h 5"/>
                <a:gd name="T6" fmla="*/ 291 w 293"/>
                <a:gd name="T7" fmla="*/ 0 h 5"/>
                <a:gd name="T8" fmla="*/ 293 w 293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5">
                  <a:moveTo>
                    <a:pt x="293" y="5"/>
                  </a:moveTo>
                  <a:lnTo>
                    <a:pt x="0" y="5"/>
                  </a:lnTo>
                  <a:lnTo>
                    <a:pt x="1" y="0"/>
                  </a:lnTo>
                  <a:lnTo>
                    <a:pt x="291" y="0"/>
                  </a:lnTo>
                  <a:lnTo>
                    <a:pt x="293" y="5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50" name="Freeform 378"/>
            <p:cNvSpPr>
              <a:spLocks/>
            </p:cNvSpPr>
            <p:nvPr/>
          </p:nvSpPr>
          <p:spPr bwMode="auto">
            <a:xfrm>
              <a:off x="4431" y="2954"/>
              <a:ext cx="55" cy="5"/>
            </a:xfrm>
            <a:custGeom>
              <a:avLst/>
              <a:gdLst>
                <a:gd name="T0" fmla="*/ 1 w 55"/>
                <a:gd name="T1" fmla="*/ 5 h 5"/>
                <a:gd name="T2" fmla="*/ 55 w 55"/>
                <a:gd name="T3" fmla="*/ 5 h 5"/>
                <a:gd name="T4" fmla="*/ 54 w 55"/>
                <a:gd name="T5" fmla="*/ 0 h 5"/>
                <a:gd name="T6" fmla="*/ 0 w 55"/>
                <a:gd name="T7" fmla="*/ 0 h 5"/>
                <a:gd name="T8" fmla="*/ 1 w 5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">
                  <a:moveTo>
                    <a:pt x="1" y="5"/>
                  </a:moveTo>
                  <a:lnTo>
                    <a:pt x="55" y="5"/>
                  </a:lnTo>
                  <a:lnTo>
                    <a:pt x="54" y="0"/>
                  </a:lnTo>
                  <a:lnTo>
                    <a:pt x="0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51" name="Freeform 379"/>
            <p:cNvSpPr>
              <a:spLocks/>
            </p:cNvSpPr>
            <p:nvPr/>
          </p:nvSpPr>
          <p:spPr bwMode="auto">
            <a:xfrm>
              <a:off x="4135" y="2901"/>
              <a:ext cx="269" cy="5"/>
            </a:xfrm>
            <a:custGeom>
              <a:avLst/>
              <a:gdLst>
                <a:gd name="T0" fmla="*/ 268 w 269"/>
                <a:gd name="T1" fmla="*/ 0 h 5"/>
                <a:gd name="T2" fmla="*/ 1 w 269"/>
                <a:gd name="T3" fmla="*/ 0 h 5"/>
                <a:gd name="T4" fmla="*/ 0 w 269"/>
                <a:gd name="T5" fmla="*/ 5 h 5"/>
                <a:gd name="T6" fmla="*/ 269 w 269"/>
                <a:gd name="T7" fmla="*/ 5 h 5"/>
                <a:gd name="T8" fmla="*/ 268 w 26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5">
                  <a:moveTo>
                    <a:pt x="268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269" y="5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52" name="Freeform 380"/>
            <p:cNvSpPr>
              <a:spLocks/>
            </p:cNvSpPr>
            <p:nvPr/>
          </p:nvSpPr>
          <p:spPr bwMode="auto">
            <a:xfrm>
              <a:off x="4394" y="2890"/>
              <a:ext cx="22" cy="69"/>
            </a:xfrm>
            <a:custGeom>
              <a:avLst/>
              <a:gdLst>
                <a:gd name="T0" fmla="*/ 6 w 22"/>
                <a:gd name="T1" fmla="*/ 0 h 69"/>
                <a:gd name="T2" fmla="*/ 22 w 22"/>
                <a:gd name="T3" fmla="*/ 69 h 69"/>
                <a:gd name="T4" fmla="*/ 16 w 22"/>
                <a:gd name="T5" fmla="*/ 69 h 69"/>
                <a:gd name="T6" fmla="*/ 0 w 22"/>
                <a:gd name="T7" fmla="*/ 0 h 69"/>
                <a:gd name="T8" fmla="*/ 6 w 2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9">
                  <a:moveTo>
                    <a:pt x="6" y="0"/>
                  </a:moveTo>
                  <a:lnTo>
                    <a:pt x="22" y="69"/>
                  </a:lnTo>
                  <a:lnTo>
                    <a:pt x="16" y="69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53" name="Freeform 381"/>
            <p:cNvSpPr>
              <a:spLocks/>
            </p:cNvSpPr>
            <p:nvPr/>
          </p:nvSpPr>
          <p:spPr bwMode="auto">
            <a:xfrm>
              <a:off x="4377" y="2890"/>
              <a:ext cx="8" cy="11"/>
            </a:xfrm>
            <a:custGeom>
              <a:avLst/>
              <a:gdLst>
                <a:gd name="T0" fmla="*/ 6 w 8"/>
                <a:gd name="T1" fmla="*/ 0 h 11"/>
                <a:gd name="T2" fmla="*/ 8 w 8"/>
                <a:gd name="T3" fmla="*/ 11 h 11"/>
                <a:gd name="T4" fmla="*/ 2 w 8"/>
                <a:gd name="T5" fmla="*/ 11 h 11"/>
                <a:gd name="T6" fmla="*/ 0 w 8"/>
                <a:gd name="T7" fmla="*/ 0 h 11"/>
                <a:gd name="T8" fmla="*/ 6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6" y="0"/>
                  </a:moveTo>
                  <a:lnTo>
                    <a:pt x="8" y="11"/>
                  </a:lnTo>
                  <a:lnTo>
                    <a:pt x="2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54" name="Freeform 382"/>
            <p:cNvSpPr>
              <a:spLocks/>
            </p:cNvSpPr>
            <p:nvPr/>
          </p:nvSpPr>
          <p:spPr bwMode="auto">
            <a:xfrm>
              <a:off x="4360" y="2890"/>
              <a:ext cx="7" cy="11"/>
            </a:xfrm>
            <a:custGeom>
              <a:avLst/>
              <a:gdLst>
                <a:gd name="T0" fmla="*/ 6 w 7"/>
                <a:gd name="T1" fmla="*/ 0 h 11"/>
                <a:gd name="T2" fmla="*/ 7 w 7"/>
                <a:gd name="T3" fmla="*/ 11 h 11"/>
                <a:gd name="T4" fmla="*/ 3 w 7"/>
                <a:gd name="T5" fmla="*/ 11 h 11"/>
                <a:gd name="T6" fmla="*/ 0 w 7"/>
                <a:gd name="T7" fmla="*/ 0 h 11"/>
                <a:gd name="T8" fmla="*/ 6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6" y="0"/>
                  </a:moveTo>
                  <a:lnTo>
                    <a:pt x="7" y="11"/>
                  </a:lnTo>
                  <a:lnTo>
                    <a:pt x="3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55" name="Freeform 383"/>
            <p:cNvSpPr>
              <a:spLocks/>
            </p:cNvSpPr>
            <p:nvPr/>
          </p:nvSpPr>
          <p:spPr bwMode="auto">
            <a:xfrm>
              <a:off x="4344" y="2890"/>
              <a:ext cx="7" cy="11"/>
            </a:xfrm>
            <a:custGeom>
              <a:avLst/>
              <a:gdLst>
                <a:gd name="T0" fmla="*/ 4 w 7"/>
                <a:gd name="T1" fmla="*/ 0 h 11"/>
                <a:gd name="T2" fmla="*/ 7 w 7"/>
                <a:gd name="T3" fmla="*/ 11 h 11"/>
                <a:gd name="T4" fmla="*/ 1 w 7"/>
                <a:gd name="T5" fmla="*/ 11 h 11"/>
                <a:gd name="T6" fmla="*/ 0 w 7"/>
                <a:gd name="T7" fmla="*/ 0 h 11"/>
                <a:gd name="T8" fmla="*/ 4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4" y="0"/>
                  </a:moveTo>
                  <a:lnTo>
                    <a:pt x="7" y="11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56" name="Freeform 384"/>
            <p:cNvSpPr>
              <a:spLocks/>
            </p:cNvSpPr>
            <p:nvPr/>
          </p:nvSpPr>
          <p:spPr bwMode="auto">
            <a:xfrm>
              <a:off x="4326" y="2890"/>
              <a:ext cx="7" cy="11"/>
            </a:xfrm>
            <a:custGeom>
              <a:avLst/>
              <a:gdLst>
                <a:gd name="T0" fmla="*/ 6 w 7"/>
                <a:gd name="T1" fmla="*/ 0 h 11"/>
                <a:gd name="T2" fmla="*/ 7 w 7"/>
                <a:gd name="T3" fmla="*/ 11 h 11"/>
                <a:gd name="T4" fmla="*/ 1 w 7"/>
                <a:gd name="T5" fmla="*/ 11 h 11"/>
                <a:gd name="T6" fmla="*/ 0 w 7"/>
                <a:gd name="T7" fmla="*/ 0 h 11"/>
                <a:gd name="T8" fmla="*/ 6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6" y="0"/>
                  </a:moveTo>
                  <a:lnTo>
                    <a:pt x="7" y="11"/>
                  </a:lnTo>
                  <a:lnTo>
                    <a:pt x="1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57" name="Freeform 385"/>
            <p:cNvSpPr>
              <a:spLocks/>
            </p:cNvSpPr>
            <p:nvPr/>
          </p:nvSpPr>
          <p:spPr bwMode="auto">
            <a:xfrm>
              <a:off x="4310" y="2890"/>
              <a:ext cx="6" cy="11"/>
            </a:xfrm>
            <a:custGeom>
              <a:avLst/>
              <a:gdLst>
                <a:gd name="T0" fmla="*/ 4 w 6"/>
                <a:gd name="T1" fmla="*/ 0 h 11"/>
                <a:gd name="T2" fmla="*/ 6 w 6"/>
                <a:gd name="T3" fmla="*/ 11 h 11"/>
                <a:gd name="T4" fmla="*/ 0 w 6"/>
                <a:gd name="T5" fmla="*/ 11 h 11"/>
                <a:gd name="T6" fmla="*/ 0 w 6"/>
                <a:gd name="T7" fmla="*/ 0 h 11"/>
                <a:gd name="T8" fmla="*/ 4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4" y="0"/>
                  </a:move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58" name="Rectangle 386"/>
            <p:cNvSpPr>
              <a:spLocks noChangeArrowheads="1"/>
            </p:cNvSpPr>
            <p:nvPr/>
          </p:nvSpPr>
          <p:spPr bwMode="auto">
            <a:xfrm>
              <a:off x="4292" y="2890"/>
              <a:ext cx="6" cy="11"/>
            </a:xfrm>
            <a:prstGeom prst="rect">
              <a:avLst/>
            </a:pr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59" name="Freeform 387"/>
            <p:cNvSpPr>
              <a:spLocks/>
            </p:cNvSpPr>
            <p:nvPr/>
          </p:nvSpPr>
          <p:spPr bwMode="auto">
            <a:xfrm>
              <a:off x="4276" y="2890"/>
              <a:ext cx="6" cy="11"/>
            </a:xfrm>
            <a:custGeom>
              <a:avLst/>
              <a:gdLst>
                <a:gd name="T0" fmla="*/ 6 w 6"/>
                <a:gd name="T1" fmla="*/ 0 h 11"/>
                <a:gd name="T2" fmla="*/ 4 w 6"/>
                <a:gd name="T3" fmla="*/ 11 h 11"/>
                <a:gd name="T4" fmla="*/ 0 w 6"/>
                <a:gd name="T5" fmla="*/ 11 h 11"/>
                <a:gd name="T6" fmla="*/ 0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lnTo>
                    <a:pt x="4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60" name="Rectangle 388"/>
            <p:cNvSpPr>
              <a:spLocks noChangeArrowheads="1"/>
            </p:cNvSpPr>
            <p:nvPr/>
          </p:nvSpPr>
          <p:spPr bwMode="auto">
            <a:xfrm>
              <a:off x="4258" y="2890"/>
              <a:ext cx="6" cy="11"/>
            </a:xfrm>
            <a:prstGeom prst="rect">
              <a:avLst/>
            </a:pr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61" name="Freeform 389"/>
            <p:cNvSpPr>
              <a:spLocks/>
            </p:cNvSpPr>
            <p:nvPr/>
          </p:nvSpPr>
          <p:spPr bwMode="auto">
            <a:xfrm>
              <a:off x="4242" y="2890"/>
              <a:ext cx="4" cy="11"/>
            </a:xfrm>
            <a:custGeom>
              <a:avLst/>
              <a:gdLst>
                <a:gd name="T0" fmla="*/ 5 w 5"/>
                <a:gd name="T1" fmla="*/ 0 h 11"/>
                <a:gd name="T2" fmla="*/ 5 w 5"/>
                <a:gd name="T3" fmla="*/ 11 h 11"/>
                <a:gd name="T4" fmla="*/ 0 w 5"/>
                <a:gd name="T5" fmla="*/ 11 h 11"/>
                <a:gd name="T6" fmla="*/ 1 w 5"/>
                <a:gd name="T7" fmla="*/ 0 h 11"/>
                <a:gd name="T8" fmla="*/ 5 w 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5" y="11"/>
                  </a:lnTo>
                  <a:lnTo>
                    <a:pt x="0" y="11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62" name="Freeform 390"/>
            <p:cNvSpPr>
              <a:spLocks/>
            </p:cNvSpPr>
            <p:nvPr/>
          </p:nvSpPr>
          <p:spPr bwMode="auto">
            <a:xfrm>
              <a:off x="4223" y="2890"/>
              <a:ext cx="7" cy="11"/>
            </a:xfrm>
            <a:custGeom>
              <a:avLst/>
              <a:gdLst>
                <a:gd name="T0" fmla="*/ 7 w 7"/>
                <a:gd name="T1" fmla="*/ 0 h 11"/>
                <a:gd name="T2" fmla="*/ 6 w 7"/>
                <a:gd name="T3" fmla="*/ 11 h 11"/>
                <a:gd name="T4" fmla="*/ 0 w 7"/>
                <a:gd name="T5" fmla="*/ 11 h 11"/>
                <a:gd name="T6" fmla="*/ 1 w 7"/>
                <a:gd name="T7" fmla="*/ 0 h 11"/>
                <a:gd name="T8" fmla="*/ 7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lnTo>
                    <a:pt x="6" y="11"/>
                  </a:lnTo>
                  <a:lnTo>
                    <a:pt x="0" y="11"/>
                  </a:lnTo>
                  <a:lnTo>
                    <a:pt x="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63" name="Freeform 391"/>
            <p:cNvSpPr>
              <a:spLocks/>
            </p:cNvSpPr>
            <p:nvPr/>
          </p:nvSpPr>
          <p:spPr bwMode="auto">
            <a:xfrm>
              <a:off x="4207" y="2890"/>
              <a:ext cx="6" cy="11"/>
            </a:xfrm>
            <a:custGeom>
              <a:avLst/>
              <a:gdLst>
                <a:gd name="T0" fmla="*/ 6 w 6"/>
                <a:gd name="T1" fmla="*/ 0 h 11"/>
                <a:gd name="T2" fmla="*/ 4 w 6"/>
                <a:gd name="T3" fmla="*/ 11 h 11"/>
                <a:gd name="T4" fmla="*/ 0 w 6"/>
                <a:gd name="T5" fmla="*/ 11 h 11"/>
                <a:gd name="T6" fmla="*/ 1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lnTo>
                    <a:pt x="4" y="11"/>
                  </a:lnTo>
                  <a:lnTo>
                    <a:pt x="0" y="11"/>
                  </a:lnTo>
                  <a:lnTo>
                    <a:pt x="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64" name="Freeform 392"/>
            <p:cNvSpPr>
              <a:spLocks/>
            </p:cNvSpPr>
            <p:nvPr/>
          </p:nvSpPr>
          <p:spPr bwMode="auto">
            <a:xfrm>
              <a:off x="4189" y="2890"/>
              <a:ext cx="6" cy="11"/>
            </a:xfrm>
            <a:custGeom>
              <a:avLst/>
              <a:gdLst>
                <a:gd name="T0" fmla="*/ 6 w 6"/>
                <a:gd name="T1" fmla="*/ 0 h 11"/>
                <a:gd name="T2" fmla="*/ 4 w 6"/>
                <a:gd name="T3" fmla="*/ 11 h 11"/>
                <a:gd name="T4" fmla="*/ 0 w 6"/>
                <a:gd name="T5" fmla="*/ 11 h 11"/>
                <a:gd name="T6" fmla="*/ 1 w 6"/>
                <a:gd name="T7" fmla="*/ 0 h 11"/>
                <a:gd name="T8" fmla="*/ 6 w 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lnTo>
                    <a:pt x="4" y="11"/>
                  </a:lnTo>
                  <a:lnTo>
                    <a:pt x="0" y="11"/>
                  </a:lnTo>
                  <a:lnTo>
                    <a:pt x="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65" name="Freeform 393"/>
            <p:cNvSpPr>
              <a:spLocks/>
            </p:cNvSpPr>
            <p:nvPr/>
          </p:nvSpPr>
          <p:spPr bwMode="auto">
            <a:xfrm>
              <a:off x="4171" y="2890"/>
              <a:ext cx="8" cy="11"/>
            </a:xfrm>
            <a:custGeom>
              <a:avLst/>
              <a:gdLst>
                <a:gd name="T0" fmla="*/ 8 w 8"/>
                <a:gd name="T1" fmla="*/ 0 h 11"/>
                <a:gd name="T2" fmla="*/ 6 w 8"/>
                <a:gd name="T3" fmla="*/ 11 h 11"/>
                <a:gd name="T4" fmla="*/ 0 w 8"/>
                <a:gd name="T5" fmla="*/ 11 h 11"/>
                <a:gd name="T6" fmla="*/ 2 w 8"/>
                <a:gd name="T7" fmla="*/ 0 h 11"/>
                <a:gd name="T8" fmla="*/ 8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lnTo>
                    <a:pt x="6" y="11"/>
                  </a:lnTo>
                  <a:lnTo>
                    <a:pt x="0" y="11"/>
                  </a:lnTo>
                  <a:lnTo>
                    <a:pt x="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66" name="Freeform 394"/>
            <p:cNvSpPr>
              <a:spLocks/>
            </p:cNvSpPr>
            <p:nvPr/>
          </p:nvSpPr>
          <p:spPr bwMode="auto">
            <a:xfrm>
              <a:off x="4154" y="2890"/>
              <a:ext cx="8" cy="11"/>
            </a:xfrm>
            <a:custGeom>
              <a:avLst/>
              <a:gdLst>
                <a:gd name="T0" fmla="*/ 7 w 7"/>
                <a:gd name="T1" fmla="*/ 0 h 11"/>
                <a:gd name="T2" fmla="*/ 6 w 7"/>
                <a:gd name="T3" fmla="*/ 11 h 11"/>
                <a:gd name="T4" fmla="*/ 0 w 7"/>
                <a:gd name="T5" fmla="*/ 11 h 11"/>
                <a:gd name="T6" fmla="*/ 3 w 7"/>
                <a:gd name="T7" fmla="*/ 0 h 11"/>
                <a:gd name="T8" fmla="*/ 7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7" y="0"/>
                  </a:moveTo>
                  <a:lnTo>
                    <a:pt x="6" y="11"/>
                  </a:lnTo>
                  <a:lnTo>
                    <a:pt x="0" y="11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67" name="Freeform 395"/>
            <p:cNvSpPr>
              <a:spLocks/>
            </p:cNvSpPr>
            <p:nvPr/>
          </p:nvSpPr>
          <p:spPr bwMode="auto">
            <a:xfrm>
              <a:off x="4123" y="2890"/>
              <a:ext cx="22" cy="69"/>
            </a:xfrm>
            <a:custGeom>
              <a:avLst/>
              <a:gdLst>
                <a:gd name="T0" fmla="*/ 0 w 22"/>
                <a:gd name="T1" fmla="*/ 69 h 69"/>
                <a:gd name="T2" fmla="*/ 16 w 22"/>
                <a:gd name="T3" fmla="*/ 0 h 69"/>
                <a:gd name="T4" fmla="*/ 22 w 22"/>
                <a:gd name="T5" fmla="*/ 0 h 69"/>
                <a:gd name="T6" fmla="*/ 6 w 22"/>
                <a:gd name="T7" fmla="*/ 69 h 69"/>
                <a:gd name="T8" fmla="*/ 0 w 22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9">
                  <a:moveTo>
                    <a:pt x="0" y="69"/>
                  </a:moveTo>
                  <a:lnTo>
                    <a:pt x="16" y="0"/>
                  </a:lnTo>
                  <a:lnTo>
                    <a:pt x="22" y="0"/>
                  </a:lnTo>
                  <a:lnTo>
                    <a:pt x="6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68" name="Freeform 396"/>
            <p:cNvSpPr>
              <a:spLocks/>
            </p:cNvSpPr>
            <p:nvPr/>
          </p:nvSpPr>
          <p:spPr bwMode="auto">
            <a:xfrm>
              <a:off x="4383" y="2906"/>
              <a:ext cx="8" cy="10"/>
            </a:xfrm>
            <a:custGeom>
              <a:avLst/>
              <a:gdLst>
                <a:gd name="T0" fmla="*/ 6 w 8"/>
                <a:gd name="T1" fmla="*/ 0 h 10"/>
                <a:gd name="T2" fmla="*/ 8 w 8"/>
                <a:gd name="T3" fmla="*/ 10 h 10"/>
                <a:gd name="T4" fmla="*/ 2 w 8"/>
                <a:gd name="T5" fmla="*/ 10 h 10"/>
                <a:gd name="T6" fmla="*/ 0 w 8"/>
                <a:gd name="T7" fmla="*/ 0 h 10"/>
                <a:gd name="T8" fmla="*/ 6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10"/>
                  </a:lnTo>
                  <a:lnTo>
                    <a:pt x="2" y="1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69" name="Freeform 397"/>
            <p:cNvSpPr>
              <a:spLocks/>
            </p:cNvSpPr>
            <p:nvPr/>
          </p:nvSpPr>
          <p:spPr bwMode="auto">
            <a:xfrm>
              <a:off x="4366" y="2906"/>
              <a:ext cx="7" cy="10"/>
            </a:xfrm>
            <a:custGeom>
              <a:avLst/>
              <a:gdLst>
                <a:gd name="T0" fmla="*/ 6 w 7"/>
                <a:gd name="T1" fmla="*/ 0 h 10"/>
                <a:gd name="T2" fmla="*/ 7 w 7"/>
                <a:gd name="T3" fmla="*/ 10 h 10"/>
                <a:gd name="T4" fmla="*/ 3 w 7"/>
                <a:gd name="T5" fmla="*/ 10 h 10"/>
                <a:gd name="T6" fmla="*/ 0 w 7"/>
                <a:gd name="T7" fmla="*/ 0 h 10"/>
                <a:gd name="T8" fmla="*/ 6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lnTo>
                    <a:pt x="7" y="1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70" name="Freeform 398"/>
            <p:cNvSpPr>
              <a:spLocks/>
            </p:cNvSpPr>
            <p:nvPr/>
          </p:nvSpPr>
          <p:spPr bwMode="auto">
            <a:xfrm>
              <a:off x="4348" y="2906"/>
              <a:ext cx="9" cy="10"/>
            </a:xfrm>
            <a:custGeom>
              <a:avLst/>
              <a:gdLst>
                <a:gd name="T0" fmla="*/ 7 w 9"/>
                <a:gd name="T1" fmla="*/ 0 h 10"/>
                <a:gd name="T2" fmla="*/ 9 w 9"/>
                <a:gd name="T3" fmla="*/ 10 h 10"/>
                <a:gd name="T4" fmla="*/ 3 w 9"/>
                <a:gd name="T5" fmla="*/ 10 h 10"/>
                <a:gd name="T6" fmla="*/ 0 w 9"/>
                <a:gd name="T7" fmla="*/ 0 h 10"/>
                <a:gd name="T8" fmla="*/ 7 w 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7" y="0"/>
                  </a:moveTo>
                  <a:lnTo>
                    <a:pt x="9" y="1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71" name="Freeform 399"/>
            <p:cNvSpPr>
              <a:spLocks/>
            </p:cNvSpPr>
            <p:nvPr/>
          </p:nvSpPr>
          <p:spPr bwMode="auto">
            <a:xfrm>
              <a:off x="4332" y="2906"/>
              <a:ext cx="7" cy="10"/>
            </a:xfrm>
            <a:custGeom>
              <a:avLst/>
              <a:gdLst>
                <a:gd name="T0" fmla="*/ 6 w 7"/>
                <a:gd name="T1" fmla="*/ 0 h 10"/>
                <a:gd name="T2" fmla="*/ 7 w 7"/>
                <a:gd name="T3" fmla="*/ 10 h 10"/>
                <a:gd name="T4" fmla="*/ 1 w 7"/>
                <a:gd name="T5" fmla="*/ 10 h 10"/>
                <a:gd name="T6" fmla="*/ 0 w 7"/>
                <a:gd name="T7" fmla="*/ 0 h 10"/>
                <a:gd name="T8" fmla="*/ 6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lnTo>
                    <a:pt x="7" y="1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72" name="Freeform 400"/>
            <p:cNvSpPr>
              <a:spLocks/>
            </p:cNvSpPr>
            <p:nvPr/>
          </p:nvSpPr>
          <p:spPr bwMode="auto">
            <a:xfrm>
              <a:off x="4314" y="2906"/>
              <a:ext cx="8" cy="10"/>
            </a:xfrm>
            <a:custGeom>
              <a:avLst/>
              <a:gdLst>
                <a:gd name="T0" fmla="*/ 6 w 8"/>
                <a:gd name="T1" fmla="*/ 0 h 10"/>
                <a:gd name="T2" fmla="*/ 8 w 8"/>
                <a:gd name="T3" fmla="*/ 10 h 10"/>
                <a:gd name="T4" fmla="*/ 2 w 8"/>
                <a:gd name="T5" fmla="*/ 10 h 10"/>
                <a:gd name="T6" fmla="*/ 0 w 8"/>
                <a:gd name="T7" fmla="*/ 0 h 10"/>
                <a:gd name="T8" fmla="*/ 6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6" y="0"/>
                  </a:moveTo>
                  <a:lnTo>
                    <a:pt x="8" y="10"/>
                  </a:lnTo>
                  <a:lnTo>
                    <a:pt x="2" y="1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73" name="Freeform 401"/>
            <p:cNvSpPr>
              <a:spLocks/>
            </p:cNvSpPr>
            <p:nvPr/>
          </p:nvSpPr>
          <p:spPr bwMode="auto">
            <a:xfrm>
              <a:off x="4298" y="2906"/>
              <a:ext cx="6" cy="10"/>
            </a:xfrm>
            <a:custGeom>
              <a:avLst/>
              <a:gdLst>
                <a:gd name="T0" fmla="*/ 6 w 6"/>
                <a:gd name="T1" fmla="*/ 0 h 10"/>
                <a:gd name="T2" fmla="*/ 6 w 6"/>
                <a:gd name="T3" fmla="*/ 10 h 10"/>
                <a:gd name="T4" fmla="*/ 1 w 6"/>
                <a:gd name="T5" fmla="*/ 10 h 10"/>
                <a:gd name="T6" fmla="*/ 0 w 6"/>
                <a:gd name="T7" fmla="*/ 0 h 10"/>
                <a:gd name="T8" fmla="*/ 6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lnTo>
                    <a:pt x="6" y="1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74" name="Rectangle 402"/>
            <p:cNvSpPr>
              <a:spLocks noChangeArrowheads="1"/>
            </p:cNvSpPr>
            <p:nvPr/>
          </p:nvSpPr>
          <p:spPr bwMode="auto">
            <a:xfrm>
              <a:off x="4282" y="2906"/>
              <a:ext cx="4" cy="10"/>
            </a:xfrm>
            <a:prstGeom prst="rect">
              <a:avLst/>
            </a:pr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75" name="Rectangle 403"/>
            <p:cNvSpPr>
              <a:spLocks noChangeArrowheads="1"/>
            </p:cNvSpPr>
            <p:nvPr/>
          </p:nvSpPr>
          <p:spPr bwMode="auto">
            <a:xfrm>
              <a:off x="4264" y="2906"/>
              <a:ext cx="6" cy="10"/>
            </a:xfrm>
            <a:prstGeom prst="rect">
              <a:avLst/>
            </a:pr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76" name="Freeform 404"/>
            <p:cNvSpPr>
              <a:spLocks/>
            </p:cNvSpPr>
            <p:nvPr/>
          </p:nvSpPr>
          <p:spPr bwMode="auto">
            <a:xfrm>
              <a:off x="4246" y="2906"/>
              <a:ext cx="6" cy="10"/>
            </a:xfrm>
            <a:custGeom>
              <a:avLst/>
              <a:gdLst>
                <a:gd name="T0" fmla="*/ 6 w 6"/>
                <a:gd name="T1" fmla="*/ 0 h 10"/>
                <a:gd name="T2" fmla="*/ 6 w 6"/>
                <a:gd name="T3" fmla="*/ 10 h 10"/>
                <a:gd name="T4" fmla="*/ 0 w 6"/>
                <a:gd name="T5" fmla="*/ 10 h 10"/>
                <a:gd name="T6" fmla="*/ 2 w 6"/>
                <a:gd name="T7" fmla="*/ 0 h 10"/>
                <a:gd name="T8" fmla="*/ 6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lnTo>
                    <a:pt x="6" y="10"/>
                  </a:lnTo>
                  <a:lnTo>
                    <a:pt x="0" y="10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77" name="Freeform 405"/>
            <p:cNvSpPr>
              <a:spLocks/>
            </p:cNvSpPr>
            <p:nvPr/>
          </p:nvSpPr>
          <p:spPr bwMode="auto">
            <a:xfrm>
              <a:off x="4229" y="2906"/>
              <a:ext cx="7" cy="10"/>
            </a:xfrm>
            <a:custGeom>
              <a:avLst/>
              <a:gdLst>
                <a:gd name="T0" fmla="*/ 7 w 7"/>
                <a:gd name="T1" fmla="*/ 0 h 10"/>
                <a:gd name="T2" fmla="*/ 6 w 7"/>
                <a:gd name="T3" fmla="*/ 10 h 10"/>
                <a:gd name="T4" fmla="*/ 0 w 7"/>
                <a:gd name="T5" fmla="*/ 10 h 10"/>
                <a:gd name="T6" fmla="*/ 1 w 7"/>
                <a:gd name="T7" fmla="*/ 0 h 10"/>
                <a:gd name="T8" fmla="*/ 7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lnTo>
                    <a:pt x="6" y="10"/>
                  </a:lnTo>
                  <a:lnTo>
                    <a:pt x="0" y="10"/>
                  </a:lnTo>
                  <a:lnTo>
                    <a:pt x="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78" name="Freeform 406"/>
            <p:cNvSpPr>
              <a:spLocks/>
            </p:cNvSpPr>
            <p:nvPr/>
          </p:nvSpPr>
          <p:spPr bwMode="auto">
            <a:xfrm>
              <a:off x="4211" y="2906"/>
              <a:ext cx="7" cy="10"/>
            </a:xfrm>
            <a:custGeom>
              <a:avLst/>
              <a:gdLst>
                <a:gd name="T0" fmla="*/ 7 w 7"/>
                <a:gd name="T1" fmla="*/ 0 h 10"/>
                <a:gd name="T2" fmla="*/ 6 w 7"/>
                <a:gd name="T3" fmla="*/ 10 h 10"/>
                <a:gd name="T4" fmla="*/ 0 w 7"/>
                <a:gd name="T5" fmla="*/ 10 h 10"/>
                <a:gd name="T6" fmla="*/ 3 w 7"/>
                <a:gd name="T7" fmla="*/ 0 h 10"/>
                <a:gd name="T8" fmla="*/ 7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lnTo>
                    <a:pt x="6" y="10"/>
                  </a:lnTo>
                  <a:lnTo>
                    <a:pt x="0" y="10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79" name="Freeform 407"/>
            <p:cNvSpPr>
              <a:spLocks/>
            </p:cNvSpPr>
            <p:nvPr/>
          </p:nvSpPr>
          <p:spPr bwMode="auto">
            <a:xfrm>
              <a:off x="4195" y="2906"/>
              <a:ext cx="7" cy="10"/>
            </a:xfrm>
            <a:custGeom>
              <a:avLst/>
              <a:gdLst>
                <a:gd name="T0" fmla="*/ 6 w 6"/>
                <a:gd name="T1" fmla="*/ 0 h 10"/>
                <a:gd name="T2" fmla="*/ 4 w 6"/>
                <a:gd name="T3" fmla="*/ 10 h 10"/>
                <a:gd name="T4" fmla="*/ 0 w 6"/>
                <a:gd name="T5" fmla="*/ 10 h 10"/>
                <a:gd name="T6" fmla="*/ 1 w 6"/>
                <a:gd name="T7" fmla="*/ 0 h 10"/>
                <a:gd name="T8" fmla="*/ 6 w 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6" y="0"/>
                  </a:moveTo>
                  <a:lnTo>
                    <a:pt x="4" y="10"/>
                  </a:lnTo>
                  <a:lnTo>
                    <a:pt x="0" y="10"/>
                  </a:lnTo>
                  <a:lnTo>
                    <a:pt x="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80" name="Freeform 408"/>
            <p:cNvSpPr>
              <a:spLocks/>
            </p:cNvSpPr>
            <p:nvPr/>
          </p:nvSpPr>
          <p:spPr bwMode="auto">
            <a:xfrm>
              <a:off x="4177" y="2906"/>
              <a:ext cx="8" cy="1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0 h 10"/>
                <a:gd name="T4" fmla="*/ 0 w 8"/>
                <a:gd name="T5" fmla="*/ 10 h 10"/>
                <a:gd name="T6" fmla="*/ 2 w 8"/>
                <a:gd name="T7" fmla="*/ 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5" y="10"/>
                  </a:lnTo>
                  <a:lnTo>
                    <a:pt x="0" y="10"/>
                  </a:lnTo>
                  <a:lnTo>
                    <a:pt x="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81" name="Freeform 409"/>
            <p:cNvSpPr>
              <a:spLocks/>
            </p:cNvSpPr>
            <p:nvPr/>
          </p:nvSpPr>
          <p:spPr bwMode="auto">
            <a:xfrm>
              <a:off x="4160" y="2906"/>
              <a:ext cx="7" cy="10"/>
            </a:xfrm>
            <a:custGeom>
              <a:avLst/>
              <a:gdLst>
                <a:gd name="T0" fmla="*/ 7 w 7"/>
                <a:gd name="T1" fmla="*/ 0 h 10"/>
                <a:gd name="T2" fmla="*/ 5 w 7"/>
                <a:gd name="T3" fmla="*/ 10 h 10"/>
                <a:gd name="T4" fmla="*/ 0 w 7"/>
                <a:gd name="T5" fmla="*/ 10 h 10"/>
                <a:gd name="T6" fmla="*/ 3 w 7"/>
                <a:gd name="T7" fmla="*/ 0 h 10"/>
                <a:gd name="T8" fmla="*/ 7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lnTo>
                    <a:pt x="5" y="10"/>
                  </a:lnTo>
                  <a:lnTo>
                    <a:pt x="0" y="10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82" name="Freeform 410"/>
            <p:cNvSpPr>
              <a:spLocks/>
            </p:cNvSpPr>
            <p:nvPr/>
          </p:nvSpPr>
          <p:spPr bwMode="auto">
            <a:xfrm>
              <a:off x="4385" y="2938"/>
              <a:ext cx="9" cy="16"/>
            </a:xfrm>
            <a:custGeom>
              <a:avLst/>
              <a:gdLst>
                <a:gd name="T0" fmla="*/ 6 w 9"/>
                <a:gd name="T1" fmla="*/ 0 h 16"/>
                <a:gd name="T2" fmla="*/ 9 w 9"/>
                <a:gd name="T3" fmla="*/ 16 h 16"/>
                <a:gd name="T4" fmla="*/ 3 w 9"/>
                <a:gd name="T5" fmla="*/ 16 h 16"/>
                <a:gd name="T6" fmla="*/ 0 w 9"/>
                <a:gd name="T7" fmla="*/ 0 h 16"/>
                <a:gd name="T8" fmla="*/ 6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6" y="0"/>
                  </a:moveTo>
                  <a:lnTo>
                    <a:pt x="9" y="16"/>
                  </a:lnTo>
                  <a:lnTo>
                    <a:pt x="3" y="1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83" name="Freeform 411"/>
            <p:cNvSpPr>
              <a:spLocks/>
            </p:cNvSpPr>
            <p:nvPr/>
          </p:nvSpPr>
          <p:spPr bwMode="auto">
            <a:xfrm>
              <a:off x="4351" y="2938"/>
              <a:ext cx="11" cy="16"/>
            </a:xfrm>
            <a:custGeom>
              <a:avLst/>
              <a:gdLst>
                <a:gd name="T0" fmla="*/ 7 w 10"/>
                <a:gd name="T1" fmla="*/ 0 h 16"/>
                <a:gd name="T2" fmla="*/ 10 w 10"/>
                <a:gd name="T3" fmla="*/ 16 h 16"/>
                <a:gd name="T4" fmla="*/ 3 w 10"/>
                <a:gd name="T5" fmla="*/ 16 h 16"/>
                <a:gd name="T6" fmla="*/ 0 w 10"/>
                <a:gd name="T7" fmla="*/ 0 h 16"/>
                <a:gd name="T8" fmla="*/ 7 w 1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0"/>
                  </a:moveTo>
                  <a:lnTo>
                    <a:pt x="10" y="16"/>
                  </a:lnTo>
                  <a:lnTo>
                    <a:pt x="3" y="16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84" name="Freeform 412"/>
            <p:cNvSpPr>
              <a:spLocks/>
            </p:cNvSpPr>
            <p:nvPr/>
          </p:nvSpPr>
          <p:spPr bwMode="auto">
            <a:xfrm>
              <a:off x="4323" y="2938"/>
              <a:ext cx="7" cy="16"/>
            </a:xfrm>
            <a:custGeom>
              <a:avLst/>
              <a:gdLst>
                <a:gd name="T0" fmla="*/ 6 w 7"/>
                <a:gd name="T1" fmla="*/ 0 h 16"/>
                <a:gd name="T2" fmla="*/ 7 w 7"/>
                <a:gd name="T3" fmla="*/ 16 h 16"/>
                <a:gd name="T4" fmla="*/ 1 w 7"/>
                <a:gd name="T5" fmla="*/ 16 h 16"/>
                <a:gd name="T6" fmla="*/ 0 w 7"/>
                <a:gd name="T7" fmla="*/ 0 h 16"/>
                <a:gd name="T8" fmla="*/ 6 w 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">
                  <a:moveTo>
                    <a:pt x="6" y="0"/>
                  </a:moveTo>
                  <a:lnTo>
                    <a:pt x="7" y="16"/>
                  </a:lnTo>
                  <a:lnTo>
                    <a:pt x="1" y="1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85" name="Freeform 413"/>
            <p:cNvSpPr>
              <a:spLocks/>
            </p:cNvSpPr>
            <p:nvPr/>
          </p:nvSpPr>
          <p:spPr bwMode="auto">
            <a:xfrm>
              <a:off x="4186" y="2938"/>
              <a:ext cx="7" cy="16"/>
            </a:xfrm>
            <a:custGeom>
              <a:avLst/>
              <a:gdLst>
                <a:gd name="T0" fmla="*/ 7 w 7"/>
                <a:gd name="T1" fmla="*/ 0 h 16"/>
                <a:gd name="T2" fmla="*/ 4 w 7"/>
                <a:gd name="T3" fmla="*/ 16 h 16"/>
                <a:gd name="T4" fmla="*/ 0 w 7"/>
                <a:gd name="T5" fmla="*/ 16 h 16"/>
                <a:gd name="T6" fmla="*/ 2 w 7"/>
                <a:gd name="T7" fmla="*/ 0 h 16"/>
                <a:gd name="T8" fmla="*/ 7 w 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6">
                  <a:moveTo>
                    <a:pt x="7" y="0"/>
                  </a:moveTo>
                  <a:lnTo>
                    <a:pt x="4" y="16"/>
                  </a:lnTo>
                  <a:lnTo>
                    <a:pt x="0" y="16"/>
                  </a:lnTo>
                  <a:lnTo>
                    <a:pt x="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86" name="Freeform 414"/>
            <p:cNvSpPr>
              <a:spLocks/>
            </p:cNvSpPr>
            <p:nvPr/>
          </p:nvSpPr>
          <p:spPr bwMode="auto">
            <a:xfrm>
              <a:off x="4151" y="2938"/>
              <a:ext cx="9" cy="16"/>
            </a:xfrm>
            <a:custGeom>
              <a:avLst/>
              <a:gdLst>
                <a:gd name="T0" fmla="*/ 9 w 9"/>
                <a:gd name="T1" fmla="*/ 0 h 16"/>
                <a:gd name="T2" fmla="*/ 6 w 9"/>
                <a:gd name="T3" fmla="*/ 16 h 16"/>
                <a:gd name="T4" fmla="*/ 0 w 9"/>
                <a:gd name="T5" fmla="*/ 16 h 16"/>
                <a:gd name="T6" fmla="*/ 4 w 9"/>
                <a:gd name="T7" fmla="*/ 0 h 16"/>
                <a:gd name="T8" fmla="*/ 9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lnTo>
                    <a:pt x="6" y="16"/>
                  </a:lnTo>
                  <a:lnTo>
                    <a:pt x="0" y="16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87" name="Freeform 415"/>
            <p:cNvSpPr>
              <a:spLocks/>
            </p:cNvSpPr>
            <p:nvPr/>
          </p:nvSpPr>
          <p:spPr bwMode="auto">
            <a:xfrm>
              <a:off x="4386" y="2922"/>
              <a:ext cx="9" cy="12"/>
            </a:xfrm>
            <a:custGeom>
              <a:avLst/>
              <a:gdLst>
                <a:gd name="T0" fmla="*/ 6 w 9"/>
                <a:gd name="T1" fmla="*/ 0 h 12"/>
                <a:gd name="T2" fmla="*/ 9 w 9"/>
                <a:gd name="T3" fmla="*/ 12 h 12"/>
                <a:gd name="T4" fmla="*/ 3 w 9"/>
                <a:gd name="T5" fmla="*/ 12 h 12"/>
                <a:gd name="T6" fmla="*/ 0 w 9"/>
                <a:gd name="T7" fmla="*/ 0 h 12"/>
                <a:gd name="T8" fmla="*/ 6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lnTo>
                    <a:pt x="9" y="12"/>
                  </a:lnTo>
                  <a:lnTo>
                    <a:pt x="3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88" name="Freeform 416"/>
            <p:cNvSpPr>
              <a:spLocks/>
            </p:cNvSpPr>
            <p:nvPr/>
          </p:nvSpPr>
          <p:spPr bwMode="auto">
            <a:xfrm>
              <a:off x="4370" y="2922"/>
              <a:ext cx="7" cy="12"/>
            </a:xfrm>
            <a:custGeom>
              <a:avLst/>
              <a:gdLst>
                <a:gd name="T0" fmla="*/ 6 w 7"/>
                <a:gd name="T1" fmla="*/ 0 h 12"/>
                <a:gd name="T2" fmla="*/ 7 w 7"/>
                <a:gd name="T3" fmla="*/ 12 h 12"/>
                <a:gd name="T4" fmla="*/ 3 w 7"/>
                <a:gd name="T5" fmla="*/ 12 h 12"/>
                <a:gd name="T6" fmla="*/ 0 w 7"/>
                <a:gd name="T7" fmla="*/ 0 h 12"/>
                <a:gd name="T8" fmla="*/ 6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6" y="0"/>
                  </a:moveTo>
                  <a:lnTo>
                    <a:pt x="7" y="12"/>
                  </a:lnTo>
                  <a:lnTo>
                    <a:pt x="3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89" name="Freeform 417"/>
            <p:cNvSpPr>
              <a:spLocks/>
            </p:cNvSpPr>
            <p:nvPr/>
          </p:nvSpPr>
          <p:spPr bwMode="auto">
            <a:xfrm>
              <a:off x="4352" y="2922"/>
              <a:ext cx="8" cy="12"/>
            </a:xfrm>
            <a:custGeom>
              <a:avLst/>
              <a:gdLst>
                <a:gd name="T0" fmla="*/ 6 w 8"/>
                <a:gd name="T1" fmla="*/ 0 h 12"/>
                <a:gd name="T2" fmla="*/ 8 w 8"/>
                <a:gd name="T3" fmla="*/ 12 h 12"/>
                <a:gd name="T4" fmla="*/ 2 w 8"/>
                <a:gd name="T5" fmla="*/ 12 h 12"/>
                <a:gd name="T6" fmla="*/ 0 w 8"/>
                <a:gd name="T7" fmla="*/ 0 h 12"/>
                <a:gd name="T8" fmla="*/ 6 w 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6" y="0"/>
                  </a:moveTo>
                  <a:lnTo>
                    <a:pt x="8" y="12"/>
                  </a:lnTo>
                  <a:lnTo>
                    <a:pt x="2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90" name="Rectangle 418"/>
            <p:cNvSpPr>
              <a:spLocks noChangeArrowheads="1"/>
            </p:cNvSpPr>
            <p:nvPr/>
          </p:nvSpPr>
          <p:spPr bwMode="auto">
            <a:xfrm>
              <a:off x="4336" y="2922"/>
              <a:ext cx="6" cy="12"/>
            </a:xfrm>
            <a:prstGeom prst="rect">
              <a:avLst/>
            </a:pr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91" name="Freeform 419"/>
            <p:cNvSpPr>
              <a:spLocks/>
            </p:cNvSpPr>
            <p:nvPr/>
          </p:nvSpPr>
          <p:spPr bwMode="auto">
            <a:xfrm>
              <a:off x="4319" y="2922"/>
              <a:ext cx="7" cy="12"/>
            </a:xfrm>
            <a:custGeom>
              <a:avLst/>
              <a:gdLst>
                <a:gd name="T0" fmla="*/ 5 w 7"/>
                <a:gd name="T1" fmla="*/ 0 h 12"/>
                <a:gd name="T2" fmla="*/ 7 w 7"/>
                <a:gd name="T3" fmla="*/ 12 h 12"/>
                <a:gd name="T4" fmla="*/ 1 w 7"/>
                <a:gd name="T5" fmla="*/ 12 h 12"/>
                <a:gd name="T6" fmla="*/ 0 w 7"/>
                <a:gd name="T7" fmla="*/ 0 h 12"/>
                <a:gd name="T8" fmla="*/ 5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5" y="0"/>
                  </a:moveTo>
                  <a:lnTo>
                    <a:pt x="7" y="12"/>
                  </a:lnTo>
                  <a:lnTo>
                    <a:pt x="1" y="12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92" name="Rectangle 420"/>
            <p:cNvSpPr>
              <a:spLocks noChangeArrowheads="1"/>
            </p:cNvSpPr>
            <p:nvPr/>
          </p:nvSpPr>
          <p:spPr bwMode="auto">
            <a:xfrm>
              <a:off x="4302" y="2922"/>
              <a:ext cx="6" cy="12"/>
            </a:xfrm>
            <a:prstGeom prst="rect">
              <a:avLst/>
            </a:pr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93" name="Freeform 421"/>
            <p:cNvSpPr>
              <a:spLocks/>
            </p:cNvSpPr>
            <p:nvPr/>
          </p:nvSpPr>
          <p:spPr bwMode="auto">
            <a:xfrm>
              <a:off x="4285" y="2922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6 w 6"/>
                <a:gd name="T3" fmla="*/ 12 h 12"/>
                <a:gd name="T4" fmla="*/ 0 w 6"/>
                <a:gd name="T5" fmla="*/ 12 h 12"/>
                <a:gd name="T6" fmla="*/ 1 w 6"/>
                <a:gd name="T7" fmla="*/ 0 h 12"/>
                <a:gd name="T8" fmla="*/ 6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6" y="12"/>
                  </a:lnTo>
                  <a:lnTo>
                    <a:pt x="0" y="12"/>
                  </a:lnTo>
                  <a:lnTo>
                    <a:pt x="1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94" name="Freeform 422"/>
            <p:cNvSpPr>
              <a:spLocks/>
            </p:cNvSpPr>
            <p:nvPr/>
          </p:nvSpPr>
          <p:spPr bwMode="auto">
            <a:xfrm>
              <a:off x="4269" y="2922"/>
              <a:ext cx="5" cy="12"/>
            </a:xfrm>
            <a:custGeom>
              <a:avLst/>
              <a:gdLst>
                <a:gd name="T0" fmla="*/ 4 w 5"/>
                <a:gd name="T1" fmla="*/ 0 h 12"/>
                <a:gd name="T2" fmla="*/ 5 w 5"/>
                <a:gd name="T3" fmla="*/ 12 h 12"/>
                <a:gd name="T4" fmla="*/ 0 w 5"/>
                <a:gd name="T5" fmla="*/ 12 h 12"/>
                <a:gd name="T6" fmla="*/ 0 w 5"/>
                <a:gd name="T7" fmla="*/ 0 h 12"/>
                <a:gd name="T8" fmla="*/ 4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4" y="0"/>
                  </a:moveTo>
                  <a:lnTo>
                    <a:pt x="5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95" name="Freeform 423"/>
            <p:cNvSpPr>
              <a:spLocks/>
            </p:cNvSpPr>
            <p:nvPr/>
          </p:nvSpPr>
          <p:spPr bwMode="auto">
            <a:xfrm>
              <a:off x="4251" y="2922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4 w 6"/>
                <a:gd name="T3" fmla="*/ 12 h 12"/>
                <a:gd name="T4" fmla="*/ 0 w 6"/>
                <a:gd name="T5" fmla="*/ 12 h 12"/>
                <a:gd name="T6" fmla="*/ 0 w 6"/>
                <a:gd name="T7" fmla="*/ 0 h 12"/>
                <a:gd name="T8" fmla="*/ 6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96" name="Freeform 424"/>
            <p:cNvSpPr>
              <a:spLocks/>
            </p:cNvSpPr>
            <p:nvPr/>
          </p:nvSpPr>
          <p:spPr bwMode="auto">
            <a:xfrm>
              <a:off x="4233" y="2922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6 w 6"/>
                <a:gd name="T3" fmla="*/ 12 h 12"/>
                <a:gd name="T4" fmla="*/ 0 w 6"/>
                <a:gd name="T5" fmla="*/ 12 h 12"/>
                <a:gd name="T6" fmla="*/ 2 w 6"/>
                <a:gd name="T7" fmla="*/ 0 h 12"/>
                <a:gd name="T8" fmla="*/ 6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6" y="12"/>
                  </a:lnTo>
                  <a:lnTo>
                    <a:pt x="0" y="12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97" name="Freeform 425"/>
            <p:cNvSpPr>
              <a:spLocks/>
            </p:cNvSpPr>
            <p:nvPr/>
          </p:nvSpPr>
          <p:spPr bwMode="auto">
            <a:xfrm>
              <a:off x="4216" y="2922"/>
              <a:ext cx="7" cy="12"/>
            </a:xfrm>
            <a:custGeom>
              <a:avLst/>
              <a:gdLst>
                <a:gd name="T0" fmla="*/ 7 w 7"/>
                <a:gd name="T1" fmla="*/ 0 h 12"/>
                <a:gd name="T2" fmla="*/ 5 w 7"/>
                <a:gd name="T3" fmla="*/ 12 h 12"/>
                <a:gd name="T4" fmla="*/ 0 w 7"/>
                <a:gd name="T5" fmla="*/ 12 h 12"/>
                <a:gd name="T6" fmla="*/ 1 w 7"/>
                <a:gd name="T7" fmla="*/ 0 h 12"/>
                <a:gd name="T8" fmla="*/ 7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lnTo>
                    <a:pt x="5" y="12"/>
                  </a:lnTo>
                  <a:lnTo>
                    <a:pt x="0" y="12"/>
                  </a:lnTo>
                  <a:lnTo>
                    <a:pt x="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98" name="Freeform 426"/>
            <p:cNvSpPr>
              <a:spLocks/>
            </p:cNvSpPr>
            <p:nvPr/>
          </p:nvSpPr>
          <p:spPr bwMode="auto">
            <a:xfrm>
              <a:off x="4198" y="2922"/>
              <a:ext cx="7" cy="12"/>
            </a:xfrm>
            <a:custGeom>
              <a:avLst/>
              <a:gdLst>
                <a:gd name="T0" fmla="*/ 7 w 7"/>
                <a:gd name="T1" fmla="*/ 0 h 12"/>
                <a:gd name="T2" fmla="*/ 6 w 7"/>
                <a:gd name="T3" fmla="*/ 12 h 12"/>
                <a:gd name="T4" fmla="*/ 0 w 7"/>
                <a:gd name="T5" fmla="*/ 12 h 12"/>
                <a:gd name="T6" fmla="*/ 1 w 7"/>
                <a:gd name="T7" fmla="*/ 0 h 12"/>
                <a:gd name="T8" fmla="*/ 7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lnTo>
                    <a:pt x="6" y="12"/>
                  </a:lnTo>
                  <a:lnTo>
                    <a:pt x="0" y="12"/>
                  </a:lnTo>
                  <a:lnTo>
                    <a:pt x="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099" name="Freeform 427"/>
            <p:cNvSpPr>
              <a:spLocks/>
            </p:cNvSpPr>
            <p:nvPr/>
          </p:nvSpPr>
          <p:spPr bwMode="auto">
            <a:xfrm>
              <a:off x="4182" y="2922"/>
              <a:ext cx="7" cy="12"/>
            </a:xfrm>
            <a:custGeom>
              <a:avLst/>
              <a:gdLst>
                <a:gd name="T0" fmla="*/ 7 w 7"/>
                <a:gd name="T1" fmla="*/ 0 h 12"/>
                <a:gd name="T2" fmla="*/ 4 w 7"/>
                <a:gd name="T3" fmla="*/ 12 h 12"/>
                <a:gd name="T4" fmla="*/ 0 w 7"/>
                <a:gd name="T5" fmla="*/ 12 h 12"/>
                <a:gd name="T6" fmla="*/ 1 w 7"/>
                <a:gd name="T7" fmla="*/ 0 h 12"/>
                <a:gd name="T8" fmla="*/ 7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lnTo>
                    <a:pt x="4" y="12"/>
                  </a:lnTo>
                  <a:lnTo>
                    <a:pt x="0" y="12"/>
                  </a:lnTo>
                  <a:lnTo>
                    <a:pt x="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29100" name="Freeform 428"/>
            <p:cNvSpPr>
              <a:spLocks/>
            </p:cNvSpPr>
            <p:nvPr/>
          </p:nvSpPr>
          <p:spPr bwMode="auto">
            <a:xfrm>
              <a:off x="4164" y="2922"/>
              <a:ext cx="7" cy="12"/>
            </a:xfrm>
            <a:custGeom>
              <a:avLst/>
              <a:gdLst>
                <a:gd name="T0" fmla="*/ 7 w 7"/>
                <a:gd name="T1" fmla="*/ 0 h 12"/>
                <a:gd name="T2" fmla="*/ 4 w 7"/>
                <a:gd name="T3" fmla="*/ 12 h 12"/>
                <a:gd name="T4" fmla="*/ 0 w 7"/>
                <a:gd name="T5" fmla="*/ 12 h 12"/>
                <a:gd name="T6" fmla="*/ 1 w 7"/>
                <a:gd name="T7" fmla="*/ 0 h 12"/>
                <a:gd name="T8" fmla="*/ 7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lnTo>
                    <a:pt x="4" y="12"/>
                  </a:lnTo>
                  <a:lnTo>
                    <a:pt x="0" y="12"/>
                  </a:lnTo>
                  <a:lnTo>
                    <a:pt x="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29101" name="Line 429"/>
          <p:cNvSpPr>
            <a:spLocks noChangeShapeType="1"/>
          </p:cNvSpPr>
          <p:nvPr/>
        </p:nvSpPr>
        <p:spPr bwMode="auto">
          <a:xfrm>
            <a:off x="5791200" y="3886200"/>
            <a:ext cx="609600" cy="0"/>
          </a:xfrm>
          <a:prstGeom prst="line">
            <a:avLst/>
          </a:prstGeom>
          <a:noFill/>
          <a:ln w="143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9029" name="Rectangle 357"/>
          <p:cNvSpPr>
            <a:spLocks noChangeArrowheads="1"/>
          </p:cNvSpPr>
          <p:nvPr/>
        </p:nvSpPr>
        <p:spPr bwMode="auto">
          <a:xfrm>
            <a:off x="6248400" y="3429000"/>
            <a:ext cx="1295400" cy="914400"/>
          </a:xfrm>
          <a:prstGeom prst="rect">
            <a:avLst/>
          </a:prstGeom>
          <a:solidFill>
            <a:schemeClr val="bg1">
              <a:alpha val="8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9102" name="Rectangle 430"/>
          <p:cNvSpPr>
            <a:spLocks noChangeArrowheads="1"/>
          </p:cNvSpPr>
          <p:nvPr/>
        </p:nvSpPr>
        <p:spPr bwMode="auto">
          <a:xfrm>
            <a:off x="6248400" y="4724400"/>
            <a:ext cx="1295400" cy="914400"/>
          </a:xfrm>
          <a:prstGeom prst="rect">
            <a:avLst/>
          </a:prstGeom>
          <a:solidFill>
            <a:schemeClr val="bg1">
              <a:alpha val="8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9103" name="Oval 431"/>
          <p:cNvSpPr>
            <a:spLocks noChangeArrowheads="1"/>
          </p:cNvSpPr>
          <p:nvPr/>
        </p:nvSpPr>
        <p:spPr bwMode="auto">
          <a:xfrm rot="1159781">
            <a:off x="5486400" y="2667000"/>
            <a:ext cx="2133600" cy="3733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0311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</a:t>
            </a:r>
            <a:br>
              <a:rPr lang="en-US" dirty="0" smtClean="0"/>
            </a:br>
            <a:r>
              <a:rPr lang="en-US" dirty="0" smtClean="0"/>
              <a:t>Juniper Network specifics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597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bg-BG" altLang="bg-BG" sz="2000"/>
              <a:t>Address Translation</a:t>
            </a:r>
            <a:endParaRPr lang="en-US" altLang="bg-BG" sz="2000"/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altLang="bg-BG" sz="2000"/>
              <a:t>Discuss scenarios for policy-based translation</a:t>
            </a:r>
            <a:endParaRPr lang="en-US" altLang="bg-BG" sz="2000"/>
          </a:p>
          <a:p>
            <a:pPr lvl="1"/>
            <a:r>
              <a:rPr lang="bg-BG" altLang="bg-BG" sz="1800"/>
              <a:t>Unidirectional outbound</a:t>
            </a:r>
            <a:endParaRPr lang="en-US" altLang="bg-BG" sz="1800"/>
          </a:p>
          <a:p>
            <a:pPr lvl="1"/>
            <a:r>
              <a:rPr lang="bg-BG" altLang="bg-BG" sz="1800"/>
              <a:t>Unidirectional inbound</a:t>
            </a:r>
            <a:endParaRPr lang="en-US" altLang="bg-BG" sz="1800"/>
          </a:p>
          <a:p>
            <a:pPr lvl="1"/>
            <a:r>
              <a:rPr lang="bg-BG" altLang="bg-BG" sz="1800"/>
              <a:t>Bidirectional</a:t>
            </a:r>
            <a:endParaRPr lang="en-US" altLang="bg-BG" sz="1800"/>
          </a:p>
          <a:p>
            <a:r>
              <a:rPr lang="bg-BG" altLang="bg-BG" sz="2000"/>
              <a:t>Configure policy-based translation</a:t>
            </a:r>
            <a:endParaRPr lang="en-US" altLang="bg-BG" sz="2000"/>
          </a:p>
          <a:p>
            <a:pPr lvl="1"/>
            <a:r>
              <a:rPr lang="bg-BG" altLang="bg-BG" sz="1800"/>
              <a:t>NAT-src</a:t>
            </a:r>
            <a:endParaRPr lang="en-US" altLang="bg-BG" sz="1800"/>
          </a:p>
          <a:p>
            <a:pPr lvl="1"/>
            <a:r>
              <a:rPr lang="bg-BG" altLang="bg-BG" sz="1800"/>
              <a:t>NAT-dst</a:t>
            </a:r>
            <a:endParaRPr lang="en-US" altLang="bg-BG" sz="1800"/>
          </a:p>
          <a:p>
            <a:pPr lvl="1"/>
            <a:r>
              <a:rPr lang="bg-BG" altLang="bg-BG" sz="1800"/>
              <a:t>VIP</a:t>
            </a:r>
            <a:endParaRPr lang="en-US" altLang="bg-BG" sz="1800"/>
          </a:p>
          <a:p>
            <a:pPr lvl="1"/>
            <a:r>
              <a:rPr lang="bg-BG" altLang="bg-BG" sz="1800"/>
              <a:t>MIP</a:t>
            </a:r>
            <a:endParaRPr lang="en-US" altLang="bg-BG" sz="1800"/>
          </a:p>
        </p:txBody>
      </p:sp>
    </p:spTree>
    <p:extLst>
      <p:ext uri="{BB962C8B-B14F-4D97-AF65-F5344CB8AC3E}">
        <p14:creationId xmlns:p14="http://schemas.microsoft.com/office/powerpoint/2010/main" val="661841793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bg-BG" sz="2000"/>
              <a:t>NAT-Src from a DIP Pool with PAT Enabled</a:t>
            </a:r>
          </a:p>
        </p:txBody>
      </p:sp>
      <p:sp>
        <p:nvSpPr>
          <p:cNvPr id="156675" name="Rectangle 3"/>
          <p:cNvSpPr>
            <a:spLocks noGrp="1"/>
          </p:cNvSpPr>
          <p:nvPr>
            <p:ph idx="1"/>
          </p:nvPr>
        </p:nvSpPr>
        <p:spPr>
          <a:xfrm>
            <a:off x="368300" y="1133475"/>
            <a:ext cx="2176463" cy="4773613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bg-BG" sz="2000"/>
              <a:t>Outbound address is dynamically selected from a configured pool</a:t>
            </a:r>
          </a:p>
          <a:p>
            <a:pPr>
              <a:lnSpc>
                <a:spcPct val="70000"/>
              </a:lnSpc>
            </a:pPr>
            <a:r>
              <a:rPr lang="en-US" altLang="bg-BG" sz="2000"/>
              <a:t>Port translation allows “oversubscription” -- up to 65535 private addresses per public address</a:t>
            </a:r>
            <a:endParaRPr lang="bg-BG" altLang="bg-BG" sz="2000"/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12875"/>
            <a:ext cx="68040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51383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bg-BG" sz="2000"/>
              <a:t>NAT-Src from a DIP Pool with PAT Disabled</a:t>
            </a:r>
          </a:p>
        </p:txBody>
      </p:sp>
      <p:sp>
        <p:nvSpPr>
          <p:cNvPr id="1576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altLang="bg-BG"/>
              <a:t>For example, a custom application</a:t>
            </a:r>
            <a:r>
              <a:rPr lang="en-US" altLang="bg-BG"/>
              <a:t> </a:t>
            </a:r>
            <a:r>
              <a:rPr lang="bg-BG" altLang="bg-BG"/>
              <a:t>might require a specific number for the source port address.</a:t>
            </a:r>
            <a:endParaRPr lang="en-US" altLang="bg-BG"/>
          </a:p>
          <a:p>
            <a:r>
              <a:rPr lang="bg-BG" altLang="bg-BG"/>
              <a:t>Translate the source IP address in the IP packet header to any available address</a:t>
            </a:r>
            <a:r>
              <a:rPr lang="en-US" altLang="bg-BG"/>
              <a:t> </a:t>
            </a:r>
            <a:r>
              <a:rPr lang="bg-BG" altLang="bg-BG"/>
              <a:t>in DIP pool</a:t>
            </a:r>
            <a:r>
              <a:rPr lang="en-US" altLang="bg-BG"/>
              <a:t>.</a:t>
            </a:r>
          </a:p>
          <a:p>
            <a:r>
              <a:rPr lang="bg-BG" altLang="bg-BG"/>
              <a:t>Retain the original source port number in the TCP segment header or UDP</a:t>
            </a:r>
            <a:r>
              <a:rPr lang="en-US" altLang="bg-BG"/>
              <a:t> </a:t>
            </a:r>
            <a:r>
              <a:rPr lang="bg-BG" altLang="bg-BG"/>
              <a:t>datagram header</a:t>
            </a:r>
            <a:r>
              <a:rPr lang="en-US" altLang="bg-BG"/>
              <a:t>.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033335271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bg-BG" sz="2000"/>
              <a:t>NAT-Src from a DIP Pool with Address Shifting</a:t>
            </a:r>
          </a:p>
        </p:txBody>
      </p:sp>
      <p:sp>
        <p:nvSpPr>
          <p:cNvPr id="158723" name="Rectangle 3"/>
          <p:cNvSpPr>
            <a:spLocks noGrp="1"/>
          </p:cNvSpPr>
          <p:nvPr>
            <p:ph idx="1"/>
          </p:nvPr>
        </p:nvSpPr>
        <p:spPr>
          <a:xfrm>
            <a:off x="368300" y="4329113"/>
            <a:ext cx="8220075" cy="1577975"/>
          </a:xfrm>
        </p:spPr>
        <p:txBody>
          <a:bodyPr>
            <a:normAutofit fontScale="85000" lnSpcReduction="20000"/>
          </a:bodyPr>
          <a:lstStyle/>
          <a:p>
            <a:endParaRPr lang="en-US" altLang="bg-BG"/>
          </a:p>
          <a:p>
            <a:r>
              <a:rPr lang="bg-BG" altLang="bg-BG"/>
              <a:t>The security device does not support source Port Address Translation (PAT) with</a:t>
            </a:r>
            <a:r>
              <a:rPr lang="en-US" altLang="bg-BG"/>
              <a:t> </a:t>
            </a:r>
            <a:r>
              <a:rPr lang="bg-BG" altLang="bg-BG"/>
              <a:t>address shifting.</a:t>
            </a:r>
          </a:p>
        </p:txBody>
      </p:sp>
      <p:graphicFrame>
        <p:nvGraphicFramePr>
          <p:cNvPr id="158784" name="Group 64"/>
          <p:cNvGraphicFramePr>
            <a:graphicFrameLocks noGrp="1"/>
          </p:cNvGraphicFramePr>
          <p:nvPr/>
        </p:nvGraphicFramePr>
        <p:xfrm>
          <a:off x="3419475" y="1484313"/>
          <a:ext cx="5353050" cy="2682240"/>
        </p:xfrm>
        <a:graphic>
          <a:graphicData uri="http://schemas.openxmlformats.org/drawingml/2006/table">
            <a:tbl>
              <a:tblPr/>
              <a:tblGrid>
                <a:gridCol w="2714625"/>
                <a:gridCol w="2638425"/>
              </a:tblGrid>
              <a:tr h="25241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8416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6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457200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569913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Original Source IP Address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8416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6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457200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569913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Translated Source IP Address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8416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6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457200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569913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10.1.1.11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8416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6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457200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569913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1.1.1.101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8416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6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457200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569913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10.1.1.12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8416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6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457200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569913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1.1.1.102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8416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6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457200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569913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10.1.1.13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8416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6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457200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569913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1.1.1.103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8416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6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457200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569913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10.1.1.14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8416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6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457200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569913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1.1.1.104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8416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6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457200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569913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10.1.1.15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11271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84163">
                        <a:spcAft>
                          <a:spcPts val="500"/>
                        </a:spcAft>
                        <a:buClr>
                          <a:schemeClr val="tx1"/>
                        </a:buClr>
                        <a:buSzPct val="96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457200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569913"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569913" fontAlgn="base">
                        <a:spcBef>
                          <a:spcPct val="0"/>
                        </a:spcBef>
                        <a:spcAft>
                          <a:spcPts val="500"/>
                        </a:spcAft>
                        <a:buClr>
                          <a:schemeClr val="tx1"/>
                        </a:buClr>
                        <a:buFont typeface="Arial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400"/>
                        </a:spcAft>
                        <a:buClr>
                          <a:schemeClr val="tx1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1.1.1.105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365691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bg-BG" sz="2000"/>
              <a:t>NAT-Src from the Egress Interface IP Address</a:t>
            </a:r>
            <a:br>
              <a:rPr lang="en-US" altLang="bg-BG" sz="2000"/>
            </a:br>
            <a:r>
              <a:rPr lang="en-US" altLang="bg-BG" sz="2000"/>
              <a:t>(NAT-Src Without DIP)</a:t>
            </a:r>
          </a:p>
        </p:txBody>
      </p:sp>
      <p:sp>
        <p:nvSpPr>
          <p:cNvPr id="159747" name="Rectangle 3"/>
          <p:cNvSpPr>
            <a:spLocks noGrp="1"/>
          </p:cNvSpPr>
          <p:nvPr>
            <p:ph idx="1"/>
          </p:nvPr>
        </p:nvSpPr>
        <p:spPr>
          <a:xfrm>
            <a:off x="304800" y="1600200"/>
            <a:ext cx="8370888" cy="2044700"/>
          </a:xfrm>
        </p:spPr>
        <p:txBody>
          <a:bodyPr/>
          <a:lstStyle/>
          <a:p>
            <a:r>
              <a:rPr lang="en-US" altLang="bg-BG"/>
              <a:t>Translates to egress interface IP</a:t>
            </a:r>
          </a:p>
          <a:p>
            <a:r>
              <a:rPr lang="en-US" altLang="bg-BG"/>
              <a:t>Port translation required</a:t>
            </a:r>
            <a:endParaRPr lang="bg-BG" altLang="bg-BG"/>
          </a:p>
        </p:txBody>
      </p:sp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5713"/>
            <a:ext cx="874871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142710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bg-BG"/>
              <a:t>Introduction to NAT-Dst</a:t>
            </a:r>
          </a:p>
        </p:txBody>
      </p:sp>
      <p:sp>
        <p:nvSpPr>
          <p:cNvPr id="160771" name="Rectangle 3"/>
          <p:cNvSpPr>
            <a:spLocks noGrp="1"/>
          </p:cNvSpPr>
          <p:nvPr>
            <p:ph idx="1"/>
          </p:nvPr>
        </p:nvSpPr>
        <p:spPr>
          <a:xfrm>
            <a:off x="368300" y="1133475"/>
            <a:ext cx="8220075" cy="1141413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bg-BG" sz="1500"/>
              <a:t>Packet Flow for NAT-Dst</a:t>
            </a:r>
          </a:p>
          <a:p>
            <a:pPr lvl="1">
              <a:lnSpc>
                <a:spcPct val="70000"/>
              </a:lnSpc>
            </a:pPr>
            <a:r>
              <a:rPr lang="en-US" altLang="bg-BG" sz="1400"/>
              <a:t>Refer to slide “</a:t>
            </a:r>
            <a:r>
              <a:rPr lang="en-US" altLang="bg-BG" sz="1400">
                <a:hlinkClick r:id="rId3" action="ppaction://hlinksldjump"/>
              </a:rPr>
              <a:t>Packet Flow 2</a:t>
            </a:r>
            <a:r>
              <a:rPr lang="en-US" altLang="bg-BG" sz="1400"/>
              <a:t>”</a:t>
            </a:r>
          </a:p>
          <a:p>
            <a:pPr>
              <a:lnSpc>
                <a:spcPct val="70000"/>
              </a:lnSpc>
            </a:pPr>
            <a:r>
              <a:rPr lang="en-US" altLang="bg-BG" sz="1500"/>
              <a:t>Routing for NAT-Dst</a:t>
            </a: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24175"/>
            <a:ext cx="76327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614266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altLang="bg-BG"/>
              <a:t>VIP (Virtual IPs) – ScreenOS Specific</a:t>
            </a:r>
          </a:p>
        </p:txBody>
      </p:sp>
      <p:sp>
        <p:nvSpPr>
          <p:cNvPr id="162819" name="Rectangle 3"/>
          <p:cNvSpPr>
            <a:spLocks noGrp="1"/>
          </p:cNvSpPr>
          <p:nvPr>
            <p:ph idx="1"/>
          </p:nvPr>
        </p:nvSpPr>
        <p:spPr>
          <a:xfrm>
            <a:off x="304800" y="1600200"/>
            <a:ext cx="8443913" cy="1973263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bg-BG" sz="2000"/>
              <a:t>Many-to-one mapping of IP addresses</a:t>
            </a:r>
          </a:p>
          <a:p>
            <a:pPr lvl="1">
              <a:lnSpc>
                <a:spcPct val="70000"/>
              </a:lnSpc>
            </a:pPr>
            <a:r>
              <a:rPr lang="en-US" altLang="bg-BG" sz="1800"/>
              <a:t>Maps individual ports to different internal IP addresses</a:t>
            </a:r>
          </a:p>
          <a:p>
            <a:pPr>
              <a:lnSpc>
                <a:spcPct val="70000"/>
              </a:lnSpc>
            </a:pPr>
            <a:r>
              <a:rPr lang="en-US" altLang="bg-BG" sz="2000"/>
              <a:t>Can only be used on interface in Untrust zone</a:t>
            </a:r>
          </a:p>
          <a:p>
            <a:pPr lvl="1">
              <a:lnSpc>
                <a:spcPct val="70000"/>
              </a:lnSpc>
            </a:pPr>
            <a:r>
              <a:rPr lang="en-US" altLang="bg-BG" sz="1800"/>
              <a:t>VIP must be in same subnet as interface address</a:t>
            </a:r>
          </a:p>
          <a:p>
            <a:pPr>
              <a:lnSpc>
                <a:spcPct val="70000"/>
              </a:lnSpc>
            </a:pPr>
            <a:r>
              <a:rPr lang="en-US" altLang="bg-BG" sz="2000"/>
              <a:t>Can be the same address as Untrust interface address</a:t>
            </a:r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43300"/>
            <a:ext cx="691356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978604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bg-BG"/>
              <a:t>MIP (Mapped IPs)</a:t>
            </a:r>
            <a:endParaRPr lang="bg-BG" altLang="bg-BG"/>
          </a:p>
        </p:txBody>
      </p:sp>
      <p:sp>
        <p:nvSpPr>
          <p:cNvPr id="163843" name="Rectangle 3"/>
          <p:cNvSpPr>
            <a:spLocks noGrp="1"/>
          </p:cNvSpPr>
          <p:nvPr>
            <p:ph idx="1"/>
          </p:nvPr>
        </p:nvSpPr>
        <p:spPr>
          <a:xfrm>
            <a:off x="368300" y="1133475"/>
            <a:ext cx="8220075" cy="208915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bg-BG" sz="1800"/>
              <a:t>One-to-one static mapping for bi-directional communication</a:t>
            </a:r>
          </a:p>
          <a:p>
            <a:pPr lvl="1">
              <a:lnSpc>
                <a:spcPct val="70000"/>
              </a:lnSpc>
            </a:pPr>
            <a:r>
              <a:rPr lang="en-US" altLang="bg-BG" sz="1600"/>
              <a:t>No port translation</a:t>
            </a:r>
          </a:p>
          <a:p>
            <a:pPr>
              <a:lnSpc>
                <a:spcPct val="70000"/>
              </a:lnSpc>
            </a:pPr>
            <a:r>
              <a:rPr lang="en-US" altLang="bg-BG" sz="1800"/>
              <a:t>MIPs are defined on the “public” interface</a:t>
            </a:r>
          </a:p>
          <a:p>
            <a:pPr lvl="1">
              <a:lnSpc>
                <a:spcPct val="70000"/>
              </a:lnSpc>
            </a:pPr>
            <a:r>
              <a:rPr lang="en-US" altLang="bg-BG" sz="1600"/>
              <a:t>MIPs can be defined on any subnet</a:t>
            </a:r>
          </a:p>
          <a:p>
            <a:pPr>
              <a:lnSpc>
                <a:spcPct val="70000"/>
              </a:lnSpc>
            </a:pPr>
            <a:r>
              <a:rPr lang="en-US" altLang="bg-BG" sz="1800"/>
              <a:t>MIPs can be defined on other than Untrust zones</a:t>
            </a:r>
          </a:p>
        </p:txBody>
      </p:sp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75038"/>
            <a:ext cx="6985000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54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bg-BG" altLang="bg-BG"/>
              <a:t>Reaching a MIP from Different Zones</a:t>
            </a:r>
            <a:endParaRPr lang="en-US" altLang="bg-BG"/>
          </a:p>
        </p:txBody>
      </p:sp>
      <p:sp>
        <p:nvSpPr>
          <p:cNvPr id="165891" name="Rectangle 3"/>
          <p:cNvSpPr>
            <a:spLocks noGrp="1"/>
          </p:cNvSpPr>
          <p:nvPr>
            <p:ph idx="1"/>
          </p:nvPr>
        </p:nvSpPr>
        <p:spPr>
          <a:xfrm>
            <a:off x="368300" y="1133475"/>
            <a:ext cx="3255963" cy="367188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bg-BG" sz="2000"/>
              <a:t>Route</a:t>
            </a:r>
          </a:p>
          <a:p>
            <a:pPr>
              <a:lnSpc>
                <a:spcPct val="70000"/>
              </a:lnSpc>
            </a:pPr>
            <a:r>
              <a:rPr lang="en-US" altLang="bg-BG" sz="2000"/>
              <a:t>Policies</a:t>
            </a:r>
          </a:p>
          <a:p>
            <a:pPr lvl="1">
              <a:lnSpc>
                <a:spcPct val="70000"/>
              </a:lnSpc>
            </a:pPr>
            <a:r>
              <a:rPr lang="en-US" altLang="bg-BG" sz="1800"/>
              <a:t>Policy 1 from X-Net to Untrust – permits routing/forwarding to IP address 1.1.1.5</a:t>
            </a:r>
          </a:p>
          <a:p>
            <a:pPr lvl="1">
              <a:lnSpc>
                <a:spcPct val="70000"/>
              </a:lnSpc>
            </a:pPr>
            <a:r>
              <a:rPr lang="en-US" altLang="bg-BG" sz="1800"/>
              <a:t>Policy 2 is existing policy – invokes MIP to translate 1.1.1.5 to 10.1.1.5</a:t>
            </a:r>
            <a:endParaRPr lang="bg-BG" altLang="bg-BG" sz="1800"/>
          </a:p>
        </p:txBody>
      </p:sp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84313"/>
            <a:ext cx="5565775" cy="392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341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NAPT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8003232" cy="5000600"/>
          </a:xfrm>
        </p:spPr>
        <p:txBody>
          <a:bodyPr>
            <a:normAutofit fontScale="92500"/>
          </a:bodyPr>
          <a:lstStyle/>
          <a:p>
            <a:r>
              <a:rPr lang="en-US" altLang="bg-BG" dirty="0"/>
              <a:t>Described in 2001 (RFC3022)</a:t>
            </a:r>
          </a:p>
          <a:p>
            <a:r>
              <a:rPr lang="en-US" altLang="bg-BG" dirty="0"/>
              <a:t>1:N translation</a:t>
            </a:r>
          </a:p>
          <a:p>
            <a:pPr lvl="1"/>
            <a:r>
              <a:rPr lang="en-US" altLang="bg-BG" dirty="0"/>
              <a:t>Conserves IPv4 addresses</a:t>
            </a:r>
          </a:p>
          <a:p>
            <a:pPr lvl="1"/>
            <a:r>
              <a:rPr lang="en-US" altLang="bg-BG" dirty="0"/>
              <a:t>Allows multiple hosts to share one IPv4 address</a:t>
            </a:r>
          </a:p>
          <a:p>
            <a:pPr lvl="1"/>
            <a:r>
              <a:rPr lang="en-US" altLang="bg-BG" dirty="0"/>
              <a:t>Only TCP, UDP, and ICMP</a:t>
            </a:r>
          </a:p>
          <a:p>
            <a:pPr lvl="1"/>
            <a:r>
              <a:rPr lang="en-US" altLang="bg-BG" dirty="0"/>
              <a:t>Connection has to be initiated from ‘inside’ </a:t>
            </a:r>
          </a:p>
          <a:p>
            <a:r>
              <a:rPr lang="en-US" altLang="bg-BG" dirty="0"/>
              <a:t>Per-flow </a:t>
            </a:r>
            <a:r>
              <a:rPr lang="en-US" altLang="bg-BG" dirty="0" err="1"/>
              <a:t>stateful</a:t>
            </a:r>
            <a:endParaRPr lang="en-US" altLang="bg-BG" dirty="0"/>
          </a:p>
          <a:p>
            <a:r>
              <a:rPr lang="en-US" altLang="bg-BG" dirty="0"/>
              <a:t>Commonly used in home gateways and enterprise NAT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440D3-0347-455F-AEF8-51E83710534B}" type="slidenum">
              <a:rPr lang="en-US" altLang="bg-BG"/>
              <a:pPr/>
              <a:t>8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35797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bg-BG"/>
              <a:t>MIP and the Loopback Interface</a:t>
            </a:r>
            <a:endParaRPr lang="bg-BG" altLang="bg-BG"/>
          </a:p>
        </p:txBody>
      </p:sp>
      <p:sp>
        <p:nvSpPr>
          <p:cNvPr id="164867" name="Rectangle 3"/>
          <p:cNvSpPr>
            <a:spLocks noGrp="1"/>
          </p:cNvSpPr>
          <p:nvPr>
            <p:ph idx="1"/>
          </p:nvPr>
        </p:nvSpPr>
        <p:spPr>
          <a:xfrm>
            <a:off x="304800" y="1600200"/>
            <a:ext cx="8299450" cy="1323975"/>
          </a:xfrm>
        </p:spPr>
        <p:txBody>
          <a:bodyPr/>
          <a:lstStyle/>
          <a:p>
            <a:r>
              <a:rPr lang="en-US" altLang="bg-BG"/>
              <a:t>Loopback group</a:t>
            </a:r>
          </a:p>
          <a:p>
            <a:r>
              <a:rPr lang="en-US" altLang="bg-BG"/>
              <a:t>Policies</a:t>
            </a:r>
            <a:endParaRPr lang="bg-BG" altLang="bg-BG"/>
          </a:p>
        </p:txBody>
      </p:sp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97200"/>
            <a:ext cx="6985000" cy="322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99485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bg-BG"/>
              <a:t>MIP Grouping</a:t>
            </a:r>
          </a:p>
        </p:txBody>
      </p:sp>
      <p:sp>
        <p:nvSpPr>
          <p:cNvPr id="16793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bg-BG"/>
              <a:t>MIP Grouping with Multi-Cell Policy</a:t>
            </a:r>
          </a:p>
          <a:p>
            <a:r>
              <a:rPr lang="en-US" altLang="bg-BG"/>
              <a:t>MIP Masks</a:t>
            </a:r>
          </a:p>
          <a:p>
            <a:pPr lvl="1"/>
            <a:r>
              <a:rPr lang="en-US" altLang="bg-BG"/>
              <a:t>A mask specifies which bits in the network portion of the IP address are translated</a:t>
            </a:r>
          </a:p>
        </p:txBody>
      </p:sp>
    </p:spTree>
    <p:extLst>
      <p:ext uri="{BB962C8B-B14F-4D97-AF65-F5344CB8AC3E}">
        <p14:creationId xmlns:p14="http://schemas.microsoft.com/office/powerpoint/2010/main" val="3920066983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bg-BG"/>
              <a:t>Which takes precedence</a:t>
            </a:r>
          </a:p>
        </p:txBody>
      </p:sp>
      <p:sp>
        <p:nvSpPr>
          <p:cNvPr id="1699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bg-BG"/>
              <a:t>MIPs and VIPs override unidirectional translation</a:t>
            </a:r>
          </a:p>
          <a:p>
            <a:r>
              <a:rPr lang="en-US" altLang="bg-BG"/>
              <a:t>MIPs override VIPs if an overlap exists</a:t>
            </a:r>
          </a:p>
          <a:p>
            <a:r>
              <a:rPr lang="en-US" altLang="bg-BG"/>
              <a:t>All policy-based translation overrides interface-based translation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3742964907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Interface-based NAT – Review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600200"/>
            <a:ext cx="7490792" cy="4565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bg-BG" sz="2000" dirty="0"/>
              <a:t>If the ingress interface is in NAT mode</a:t>
            </a:r>
          </a:p>
          <a:p>
            <a:pPr lvl="1">
              <a:lnSpc>
                <a:spcPct val="80000"/>
              </a:lnSpc>
            </a:pPr>
            <a:r>
              <a:rPr lang="en-US" altLang="bg-BG" sz="2000" dirty="0"/>
              <a:t>Network address and port translation (NAPT) is performed by default when traversing from Trust to </a:t>
            </a:r>
            <a:r>
              <a:rPr lang="en-US" altLang="bg-BG" sz="2000" dirty="0" err="1"/>
              <a:t>Untrust</a:t>
            </a:r>
            <a:endParaRPr lang="en-US" altLang="bg-BG" sz="2000" dirty="0"/>
          </a:p>
          <a:p>
            <a:pPr lvl="1">
              <a:lnSpc>
                <a:spcPct val="80000"/>
              </a:lnSpc>
            </a:pPr>
            <a:r>
              <a:rPr lang="en-US" altLang="bg-BG" sz="2000" dirty="0"/>
              <a:t>Source IP address is translated to the egress (</a:t>
            </a:r>
            <a:r>
              <a:rPr lang="en-US" altLang="bg-BG" sz="2000" dirty="0" err="1"/>
              <a:t>Untrust</a:t>
            </a:r>
            <a:r>
              <a:rPr lang="en-US" altLang="bg-BG" sz="2000" dirty="0"/>
              <a:t>) IP address</a:t>
            </a:r>
          </a:p>
          <a:p>
            <a:pPr lvl="1">
              <a:lnSpc>
                <a:spcPct val="80000"/>
              </a:lnSpc>
            </a:pPr>
            <a:r>
              <a:rPr lang="en-US" altLang="bg-BG" sz="2000" dirty="0"/>
              <a:t>Interfaces bound to the Trust zone are in NAT mode by default</a:t>
            </a:r>
          </a:p>
          <a:p>
            <a:pPr>
              <a:lnSpc>
                <a:spcPct val="80000"/>
              </a:lnSpc>
            </a:pPr>
            <a:r>
              <a:rPr lang="en-US" altLang="bg-BG" sz="2000" dirty="0"/>
              <a:t>If the ingress interface is in Route mode</a:t>
            </a:r>
          </a:p>
          <a:p>
            <a:pPr lvl="1">
              <a:lnSpc>
                <a:spcPct val="80000"/>
              </a:lnSpc>
            </a:pPr>
            <a:r>
              <a:rPr lang="en-US" altLang="bg-BG" sz="2000" dirty="0"/>
              <a:t>No address translation is performed by default</a:t>
            </a:r>
          </a:p>
          <a:p>
            <a:pPr lvl="1">
              <a:lnSpc>
                <a:spcPct val="80000"/>
              </a:lnSpc>
            </a:pPr>
            <a:r>
              <a:rPr lang="en-US" altLang="bg-BG" sz="2000" dirty="0"/>
              <a:t>NAT may be performed via a policy</a:t>
            </a:r>
          </a:p>
          <a:p>
            <a:pPr lvl="1">
              <a:lnSpc>
                <a:spcPct val="80000"/>
              </a:lnSpc>
            </a:pPr>
            <a:r>
              <a:rPr lang="en-US" altLang="bg-BG" sz="2000" dirty="0"/>
              <a:t>Interfaces bound to any zone except Trust are in Route mode by default</a:t>
            </a:r>
            <a:endParaRPr lang="bg-BG" altLang="bg-BG" sz="2000" dirty="0"/>
          </a:p>
        </p:txBody>
      </p:sp>
    </p:spTree>
    <p:extLst>
      <p:ext uri="{BB962C8B-B14F-4D97-AF65-F5344CB8AC3E}">
        <p14:creationId xmlns:p14="http://schemas.microsoft.com/office/powerpoint/2010/main" val="14477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Policy-based NAT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bg-BG"/>
              <a:t>Translation from any zone based solely on policy, not interface configuration</a:t>
            </a:r>
          </a:p>
          <a:p>
            <a:r>
              <a:rPr lang="en-US" altLang="bg-BG"/>
              <a:t>Unidirectional translation</a:t>
            </a:r>
          </a:p>
          <a:p>
            <a:pPr lvl="1"/>
            <a:r>
              <a:rPr lang="en-US" altLang="bg-BG"/>
              <a:t>NAT-src</a:t>
            </a:r>
          </a:p>
          <a:p>
            <a:pPr lvl="1"/>
            <a:r>
              <a:rPr lang="en-US" altLang="bg-BG"/>
              <a:t>NAT-dst</a:t>
            </a:r>
          </a:p>
          <a:p>
            <a:pPr lvl="1"/>
            <a:r>
              <a:rPr lang="en-US" altLang="bg-BG"/>
              <a:t>VIP</a:t>
            </a:r>
          </a:p>
          <a:p>
            <a:r>
              <a:rPr lang="en-US" altLang="bg-BG"/>
              <a:t>Bidirectional translation</a:t>
            </a:r>
          </a:p>
          <a:p>
            <a:pPr lvl="1"/>
            <a:r>
              <a:rPr lang="en-US" altLang="bg-BG"/>
              <a:t>MIP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2864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z="2800"/>
              <a:t>NAT-Src from a DIP Pool with PAT Enabled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600200"/>
            <a:ext cx="2376934" cy="43434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bg-BG" sz="2000" dirty="0"/>
              <a:t>Outbound address is dynamically selected from a configured pool</a:t>
            </a:r>
          </a:p>
          <a:p>
            <a:pPr>
              <a:lnSpc>
                <a:spcPct val="70000"/>
              </a:lnSpc>
            </a:pPr>
            <a:r>
              <a:rPr lang="en-US" altLang="bg-BG" sz="2000" dirty="0"/>
              <a:t>Port translation allows “oversubscription” -- up to 65535 private addresses per public address</a:t>
            </a:r>
            <a:endParaRPr lang="bg-BG" altLang="bg-BG" sz="2000" dirty="0"/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12875"/>
            <a:ext cx="68040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z="2800"/>
              <a:t>NAT-Src from a DIP Pool with PAT Disabled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altLang="bg-BG"/>
              <a:t>For example, a custom application</a:t>
            </a:r>
            <a:r>
              <a:rPr lang="en-US" altLang="bg-BG"/>
              <a:t> </a:t>
            </a:r>
            <a:r>
              <a:rPr lang="bg-BG" altLang="bg-BG"/>
              <a:t>might require a specific number for the source port address.</a:t>
            </a:r>
            <a:endParaRPr lang="en-US" altLang="bg-BG"/>
          </a:p>
          <a:p>
            <a:r>
              <a:rPr lang="bg-BG" altLang="bg-BG"/>
              <a:t>Translate the source IP address in the IP packet header to any available address</a:t>
            </a:r>
            <a:r>
              <a:rPr lang="en-US" altLang="bg-BG"/>
              <a:t> </a:t>
            </a:r>
            <a:r>
              <a:rPr lang="bg-BG" altLang="bg-BG"/>
              <a:t>in DIP pool</a:t>
            </a:r>
            <a:r>
              <a:rPr lang="en-US" altLang="bg-BG"/>
              <a:t>.</a:t>
            </a:r>
          </a:p>
          <a:p>
            <a:r>
              <a:rPr lang="bg-BG" altLang="bg-BG"/>
              <a:t>Retain the original source port number in the TCP segment header or UDP</a:t>
            </a:r>
            <a:r>
              <a:rPr lang="en-US" altLang="bg-BG"/>
              <a:t> </a:t>
            </a:r>
            <a:r>
              <a:rPr lang="bg-BG" altLang="bg-BG"/>
              <a:t>datagram header</a:t>
            </a:r>
            <a:r>
              <a:rPr lang="en-US" altLang="bg-BG"/>
              <a:t>.</a:t>
            </a:r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8337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z="2800"/>
              <a:t>NAT-Src from a DIP Pool with Address Shifting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508500"/>
            <a:ext cx="8229600" cy="1435100"/>
          </a:xfrm>
        </p:spPr>
        <p:txBody>
          <a:bodyPr>
            <a:normAutofit fontScale="77500" lnSpcReduction="20000"/>
          </a:bodyPr>
          <a:lstStyle/>
          <a:p>
            <a:endParaRPr lang="en-US" altLang="bg-BG"/>
          </a:p>
          <a:p>
            <a:r>
              <a:rPr lang="bg-BG" altLang="bg-BG"/>
              <a:t>The security device does not support source Port Address Translation (PAT) with</a:t>
            </a:r>
            <a:r>
              <a:rPr lang="en-US" altLang="bg-BG"/>
              <a:t> </a:t>
            </a:r>
            <a:r>
              <a:rPr lang="bg-BG" altLang="bg-BG"/>
              <a:t>address shifting.</a:t>
            </a:r>
          </a:p>
        </p:txBody>
      </p:sp>
      <p:graphicFrame>
        <p:nvGraphicFramePr>
          <p:cNvPr id="158783" name="Group 63"/>
          <p:cNvGraphicFramePr>
            <a:graphicFrameLocks noGrp="1"/>
          </p:cNvGraphicFramePr>
          <p:nvPr/>
        </p:nvGraphicFramePr>
        <p:xfrm>
          <a:off x="3419475" y="1484313"/>
          <a:ext cx="5353050" cy="2468880"/>
        </p:xfrm>
        <a:graphic>
          <a:graphicData uri="http://schemas.openxmlformats.org/drawingml/2006/table">
            <a:tbl>
              <a:tblPr/>
              <a:tblGrid>
                <a:gridCol w="2714625"/>
                <a:gridCol w="2638425"/>
              </a:tblGrid>
              <a:tr h="252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Original Source IP Address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Translated Source IP Address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10.1.1.11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1.1.1.101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10.1.1.12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1.1.1.102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10.1.1.13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1.1.1.103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10.1.1.14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1.1.1.104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10.1.1.15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1.1.1.105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98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 sz="2800"/>
              <a:t>NAT-Src from the Egress Interface IP Address</a:t>
            </a:r>
            <a:br>
              <a:rPr lang="en-US" altLang="bg-BG" sz="2800"/>
            </a:br>
            <a:r>
              <a:rPr lang="en-US" altLang="bg-BG" sz="2800"/>
              <a:t>(NAT-Src Without DIP)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600200"/>
            <a:ext cx="7560072" cy="2044700"/>
          </a:xfrm>
        </p:spPr>
        <p:txBody>
          <a:bodyPr/>
          <a:lstStyle/>
          <a:p>
            <a:r>
              <a:rPr lang="en-US" altLang="bg-BG" dirty="0"/>
              <a:t>Translates to egress interface IP</a:t>
            </a:r>
          </a:p>
          <a:p>
            <a:r>
              <a:rPr lang="en-US" altLang="bg-BG" dirty="0"/>
              <a:t>Port translation required</a:t>
            </a:r>
            <a:endParaRPr lang="bg-BG" altLang="bg-BG" dirty="0"/>
          </a:p>
        </p:txBody>
      </p:sp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5713"/>
            <a:ext cx="874871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Introduction to NAT-Dst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1116012" y="1600200"/>
            <a:ext cx="7418387" cy="103663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bg-BG" sz="1600" dirty="0"/>
              <a:t>Packet Flow for NAT-</a:t>
            </a:r>
            <a:r>
              <a:rPr lang="en-US" altLang="bg-BG" sz="1600" dirty="0" err="1"/>
              <a:t>Dst</a:t>
            </a:r>
            <a:endParaRPr lang="en-US" altLang="bg-BG" sz="1600" dirty="0"/>
          </a:p>
          <a:p>
            <a:pPr lvl="1">
              <a:lnSpc>
                <a:spcPct val="70000"/>
              </a:lnSpc>
            </a:pPr>
            <a:r>
              <a:rPr lang="en-US" altLang="bg-BG" sz="1600" dirty="0"/>
              <a:t>Refer to slide “</a:t>
            </a:r>
            <a:r>
              <a:rPr lang="en-US" altLang="bg-BG" sz="1600" dirty="0">
                <a:hlinkClick r:id="rId3" action="ppaction://hlinksldjump"/>
              </a:rPr>
              <a:t>Packet Flow 2</a:t>
            </a:r>
            <a:r>
              <a:rPr lang="en-US" altLang="bg-BG" sz="1600" dirty="0"/>
              <a:t>”</a:t>
            </a:r>
          </a:p>
          <a:p>
            <a:pPr>
              <a:lnSpc>
                <a:spcPct val="70000"/>
              </a:lnSpc>
            </a:pPr>
            <a:r>
              <a:rPr lang="en-US" altLang="bg-BG" sz="1600" dirty="0"/>
              <a:t>Routing for NAT-</a:t>
            </a:r>
            <a:r>
              <a:rPr lang="en-US" altLang="bg-BG" sz="1600" dirty="0" err="1"/>
              <a:t>Dst</a:t>
            </a:r>
            <a:endParaRPr lang="en-US" altLang="bg-BG" sz="1600" dirty="0"/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924175"/>
            <a:ext cx="76327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7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NAPT Diagram</a:t>
            </a:r>
          </a:p>
        </p:txBody>
      </p:sp>
      <p:sp>
        <p:nvSpPr>
          <p:cNvPr id="26822" name="Rectangle 198"/>
          <p:cNvSpPr>
            <a:spLocks noGrp="1"/>
          </p:cNvSpPr>
          <p:nvPr>
            <p:ph idx="1"/>
          </p:nvPr>
        </p:nvSpPr>
        <p:spPr>
          <a:xfrm>
            <a:off x="793750" y="1600200"/>
            <a:ext cx="7435850" cy="4525963"/>
          </a:xfrm>
          <a:noFill/>
          <a:ln/>
        </p:spPr>
        <p:txBody>
          <a:bodyPr/>
          <a:lstStyle/>
          <a:p>
            <a:r>
              <a:rPr lang="en-US" altLang="bg-BG"/>
              <a:t>Hosts share an IPv4 address</a:t>
            </a:r>
          </a:p>
        </p:txBody>
      </p:sp>
      <p:sp>
        <p:nvSpPr>
          <p:cNvPr id="200" name="Slide Number Placeholder 1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BF10B-B81B-4482-9B8B-4E0198A16635}" type="slidenum">
              <a:rPr lang="en-US" altLang="bg-BG"/>
              <a:pPr/>
              <a:t>9</a:t>
            </a:fld>
            <a:endParaRPr lang="en-US" altLang="bg-BG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108075" y="5903913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bg-BG" sz="1100">
                <a:solidFill>
                  <a:srgbClr val="000000"/>
                </a:solidFill>
              </a:rPr>
              <a:t> </a:t>
            </a:r>
            <a:endParaRPr lang="en-US" altLang="bg-BG" sz="140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621088" y="4449763"/>
            <a:ext cx="6350" cy="20637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730625" y="4494213"/>
            <a:ext cx="9525" cy="19050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719513" y="4548188"/>
            <a:ext cx="9525" cy="15875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108075" y="3729038"/>
            <a:ext cx="963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33" name="Freeform 9"/>
          <p:cNvSpPr>
            <a:spLocks/>
          </p:cNvSpPr>
          <p:nvPr/>
        </p:nvSpPr>
        <p:spPr bwMode="auto">
          <a:xfrm>
            <a:off x="1339850" y="3792538"/>
            <a:ext cx="461963" cy="342900"/>
          </a:xfrm>
          <a:custGeom>
            <a:avLst/>
            <a:gdLst>
              <a:gd name="T0" fmla="*/ 25 w 291"/>
              <a:gd name="T1" fmla="*/ 216 h 216"/>
              <a:gd name="T2" fmla="*/ 19 w 291"/>
              <a:gd name="T3" fmla="*/ 216 h 216"/>
              <a:gd name="T4" fmla="*/ 13 w 291"/>
              <a:gd name="T5" fmla="*/ 214 h 216"/>
              <a:gd name="T6" fmla="*/ 10 w 291"/>
              <a:gd name="T7" fmla="*/ 212 h 216"/>
              <a:gd name="T8" fmla="*/ 6 w 291"/>
              <a:gd name="T9" fmla="*/ 209 h 216"/>
              <a:gd name="T10" fmla="*/ 4 w 291"/>
              <a:gd name="T11" fmla="*/ 206 h 216"/>
              <a:gd name="T12" fmla="*/ 1 w 291"/>
              <a:gd name="T13" fmla="*/ 201 h 216"/>
              <a:gd name="T14" fmla="*/ 0 w 291"/>
              <a:gd name="T15" fmla="*/ 197 h 216"/>
              <a:gd name="T16" fmla="*/ 0 w 291"/>
              <a:gd name="T17" fmla="*/ 191 h 216"/>
              <a:gd name="T18" fmla="*/ 0 w 291"/>
              <a:gd name="T19" fmla="*/ 25 h 216"/>
              <a:gd name="T20" fmla="*/ 0 w 291"/>
              <a:gd name="T21" fmla="*/ 19 h 216"/>
              <a:gd name="T22" fmla="*/ 1 w 291"/>
              <a:gd name="T23" fmla="*/ 14 h 216"/>
              <a:gd name="T24" fmla="*/ 4 w 291"/>
              <a:gd name="T25" fmla="*/ 10 h 216"/>
              <a:gd name="T26" fmla="*/ 6 w 291"/>
              <a:gd name="T27" fmla="*/ 7 h 216"/>
              <a:gd name="T28" fmla="*/ 10 w 291"/>
              <a:gd name="T29" fmla="*/ 4 h 216"/>
              <a:gd name="T30" fmla="*/ 13 w 291"/>
              <a:gd name="T31" fmla="*/ 1 h 216"/>
              <a:gd name="T32" fmla="*/ 19 w 291"/>
              <a:gd name="T33" fmla="*/ 0 h 216"/>
              <a:gd name="T34" fmla="*/ 25 w 291"/>
              <a:gd name="T35" fmla="*/ 0 h 216"/>
              <a:gd name="T36" fmla="*/ 268 w 291"/>
              <a:gd name="T37" fmla="*/ 0 h 216"/>
              <a:gd name="T38" fmla="*/ 274 w 291"/>
              <a:gd name="T39" fmla="*/ 0 h 216"/>
              <a:gd name="T40" fmla="*/ 278 w 291"/>
              <a:gd name="T41" fmla="*/ 1 h 216"/>
              <a:gd name="T42" fmla="*/ 283 w 291"/>
              <a:gd name="T43" fmla="*/ 4 h 216"/>
              <a:gd name="T44" fmla="*/ 287 w 291"/>
              <a:gd name="T45" fmla="*/ 7 h 216"/>
              <a:gd name="T46" fmla="*/ 288 w 291"/>
              <a:gd name="T47" fmla="*/ 10 h 216"/>
              <a:gd name="T48" fmla="*/ 291 w 291"/>
              <a:gd name="T49" fmla="*/ 14 h 216"/>
              <a:gd name="T50" fmla="*/ 291 w 291"/>
              <a:gd name="T51" fmla="*/ 19 h 216"/>
              <a:gd name="T52" fmla="*/ 291 w 291"/>
              <a:gd name="T53" fmla="*/ 25 h 216"/>
              <a:gd name="T54" fmla="*/ 291 w 291"/>
              <a:gd name="T55" fmla="*/ 191 h 216"/>
              <a:gd name="T56" fmla="*/ 291 w 291"/>
              <a:gd name="T57" fmla="*/ 197 h 216"/>
              <a:gd name="T58" fmla="*/ 291 w 291"/>
              <a:gd name="T59" fmla="*/ 201 h 216"/>
              <a:gd name="T60" fmla="*/ 288 w 291"/>
              <a:gd name="T61" fmla="*/ 206 h 216"/>
              <a:gd name="T62" fmla="*/ 287 w 291"/>
              <a:gd name="T63" fmla="*/ 209 h 216"/>
              <a:gd name="T64" fmla="*/ 283 w 291"/>
              <a:gd name="T65" fmla="*/ 212 h 216"/>
              <a:gd name="T66" fmla="*/ 278 w 291"/>
              <a:gd name="T67" fmla="*/ 214 h 216"/>
              <a:gd name="T68" fmla="*/ 274 w 291"/>
              <a:gd name="T69" fmla="*/ 216 h 216"/>
              <a:gd name="T70" fmla="*/ 268 w 291"/>
              <a:gd name="T71" fmla="*/ 216 h 216"/>
              <a:gd name="T72" fmla="*/ 25 w 291"/>
              <a:gd name="T73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1" h="216">
                <a:moveTo>
                  <a:pt x="25" y="216"/>
                </a:moveTo>
                <a:lnTo>
                  <a:pt x="19" y="216"/>
                </a:lnTo>
                <a:lnTo>
                  <a:pt x="13" y="214"/>
                </a:lnTo>
                <a:lnTo>
                  <a:pt x="10" y="212"/>
                </a:lnTo>
                <a:lnTo>
                  <a:pt x="6" y="209"/>
                </a:lnTo>
                <a:lnTo>
                  <a:pt x="4" y="206"/>
                </a:lnTo>
                <a:lnTo>
                  <a:pt x="1" y="201"/>
                </a:lnTo>
                <a:lnTo>
                  <a:pt x="0" y="197"/>
                </a:lnTo>
                <a:lnTo>
                  <a:pt x="0" y="191"/>
                </a:lnTo>
                <a:lnTo>
                  <a:pt x="0" y="25"/>
                </a:lnTo>
                <a:lnTo>
                  <a:pt x="0" y="19"/>
                </a:lnTo>
                <a:lnTo>
                  <a:pt x="1" y="14"/>
                </a:lnTo>
                <a:lnTo>
                  <a:pt x="4" y="10"/>
                </a:lnTo>
                <a:lnTo>
                  <a:pt x="6" y="7"/>
                </a:lnTo>
                <a:lnTo>
                  <a:pt x="10" y="4"/>
                </a:lnTo>
                <a:lnTo>
                  <a:pt x="13" y="1"/>
                </a:lnTo>
                <a:lnTo>
                  <a:pt x="19" y="0"/>
                </a:lnTo>
                <a:lnTo>
                  <a:pt x="25" y="0"/>
                </a:lnTo>
                <a:lnTo>
                  <a:pt x="268" y="0"/>
                </a:lnTo>
                <a:lnTo>
                  <a:pt x="274" y="0"/>
                </a:lnTo>
                <a:lnTo>
                  <a:pt x="278" y="1"/>
                </a:lnTo>
                <a:lnTo>
                  <a:pt x="283" y="4"/>
                </a:lnTo>
                <a:lnTo>
                  <a:pt x="287" y="7"/>
                </a:lnTo>
                <a:lnTo>
                  <a:pt x="288" y="10"/>
                </a:lnTo>
                <a:lnTo>
                  <a:pt x="291" y="14"/>
                </a:lnTo>
                <a:lnTo>
                  <a:pt x="291" y="19"/>
                </a:lnTo>
                <a:lnTo>
                  <a:pt x="291" y="25"/>
                </a:lnTo>
                <a:lnTo>
                  <a:pt x="291" y="191"/>
                </a:lnTo>
                <a:lnTo>
                  <a:pt x="291" y="197"/>
                </a:lnTo>
                <a:lnTo>
                  <a:pt x="291" y="201"/>
                </a:lnTo>
                <a:lnTo>
                  <a:pt x="288" y="206"/>
                </a:lnTo>
                <a:lnTo>
                  <a:pt x="287" y="209"/>
                </a:lnTo>
                <a:lnTo>
                  <a:pt x="283" y="212"/>
                </a:lnTo>
                <a:lnTo>
                  <a:pt x="278" y="214"/>
                </a:lnTo>
                <a:lnTo>
                  <a:pt x="274" y="216"/>
                </a:lnTo>
                <a:lnTo>
                  <a:pt x="268" y="216"/>
                </a:lnTo>
                <a:lnTo>
                  <a:pt x="25" y="2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34" name="Freeform 10"/>
          <p:cNvSpPr>
            <a:spLocks/>
          </p:cNvSpPr>
          <p:nvPr/>
        </p:nvSpPr>
        <p:spPr bwMode="auto">
          <a:xfrm>
            <a:off x="1247775" y="4135438"/>
            <a:ext cx="661988" cy="254000"/>
          </a:xfrm>
          <a:custGeom>
            <a:avLst/>
            <a:gdLst>
              <a:gd name="T0" fmla="*/ 417 w 417"/>
              <a:gd name="T1" fmla="*/ 132 h 160"/>
              <a:gd name="T2" fmla="*/ 396 w 417"/>
              <a:gd name="T3" fmla="*/ 46 h 160"/>
              <a:gd name="T4" fmla="*/ 346 w 417"/>
              <a:gd name="T5" fmla="*/ 46 h 160"/>
              <a:gd name="T6" fmla="*/ 346 w 417"/>
              <a:gd name="T7" fmla="*/ 23 h 160"/>
              <a:gd name="T8" fmla="*/ 268 w 417"/>
              <a:gd name="T9" fmla="*/ 23 h 160"/>
              <a:gd name="T10" fmla="*/ 268 w 417"/>
              <a:gd name="T11" fmla="*/ 6 h 160"/>
              <a:gd name="T12" fmla="*/ 249 w 417"/>
              <a:gd name="T13" fmla="*/ 6 h 160"/>
              <a:gd name="T14" fmla="*/ 249 w 417"/>
              <a:gd name="T15" fmla="*/ 0 h 160"/>
              <a:gd name="T16" fmla="*/ 158 w 417"/>
              <a:gd name="T17" fmla="*/ 0 h 160"/>
              <a:gd name="T18" fmla="*/ 158 w 417"/>
              <a:gd name="T19" fmla="*/ 6 h 160"/>
              <a:gd name="T20" fmla="*/ 140 w 417"/>
              <a:gd name="T21" fmla="*/ 6 h 160"/>
              <a:gd name="T22" fmla="*/ 140 w 417"/>
              <a:gd name="T23" fmla="*/ 23 h 160"/>
              <a:gd name="T24" fmla="*/ 62 w 417"/>
              <a:gd name="T25" fmla="*/ 23 h 160"/>
              <a:gd name="T26" fmla="*/ 62 w 417"/>
              <a:gd name="T27" fmla="*/ 46 h 160"/>
              <a:gd name="T28" fmla="*/ 21 w 417"/>
              <a:gd name="T29" fmla="*/ 46 h 160"/>
              <a:gd name="T30" fmla="*/ 0 w 417"/>
              <a:gd name="T31" fmla="*/ 132 h 160"/>
              <a:gd name="T32" fmla="*/ 14 w 417"/>
              <a:gd name="T33" fmla="*/ 160 h 160"/>
              <a:gd name="T34" fmla="*/ 405 w 417"/>
              <a:gd name="T35" fmla="*/ 160 h 160"/>
              <a:gd name="T36" fmla="*/ 417 w 417"/>
              <a:gd name="T37" fmla="*/ 13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17" h="160">
                <a:moveTo>
                  <a:pt x="417" y="132"/>
                </a:moveTo>
                <a:lnTo>
                  <a:pt x="396" y="46"/>
                </a:lnTo>
                <a:lnTo>
                  <a:pt x="346" y="46"/>
                </a:lnTo>
                <a:lnTo>
                  <a:pt x="346" y="23"/>
                </a:lnTo>
                <a:lnTo>
                  <a:pt x="268" y="23"/>
                </a:lnTo>
                <a:lnTo>
                  <a:pt x="268" y="6"/>
                </a:lnTo>
                <a:lnTo>
                  <a:pt x="249" y="6"/>
                </a:lnTo>
                <a:lnTo>
                  <a:pt x="249" y="0"/>
                </a:lnTo>
                <a:lnTo>
                  <a:pt x="158" y="0"/>
                </a:lnTo>
                <a:lnTo>
                  <a:pt x="158" y="6"/>
                </a:lnTo>
                <a:lnTo>
                  <a:pt x="140" y="6"/>
                </a:lnTo>
                <a:lnTo>
                  <a:pt x="140" y="23"/>
                </a:lnTo>
                <a:lnTo>
                  <a:pt x="62" y="23"/>
                </a:lnTo>
                <a:lnTo>
                  <a:pt x="62" y="46"/>
                </a:lnTo>
                <a:lnTo>
                  <a:pt x="21" y="46"/>
                </a:lnTo>
                <a:lnTo>
                  <a:pt x="0" y="132"/>
                </a:lnTo>
                <a:lnTo>
                  <a:pt x="14" y="160"/>
                </a:lnTo>
                <a:lnTo>
                  <a:pt x="405" y="160"/>
                </a:lnTo>
                <a:lnTo>
                  <a:pt x="417" y="1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35" name="Freeform 11"/>
          <p:cNvSpPr>
            <a:spLocks/>
          </p:cNvSpPr>
          <p:nvPr/>
        </p:nvSpPr>
        <p:spPr bwMode="auto">
          <a:xfrm>
            <a:off x="1349375" y="3802063"/>
            <a:ext cx="446088" cy="322262"/>
          </a:xfrm>
          <a:custGeom>
            <a:avLst/>
            <a:gdLst>
              <a:gd name="T0" fmla="*/ 0 w 281"/>
              <a:gd name="T1" fmla="*/ 183 h 203"/>
              <a:gd name="T2" fmla="*/ 1 w 281"/>
              <a:gd name="T3" fmla="*/ 188 h 203"/>
              <a:gd name="T4" fmla="*/ 1 w 281"/>
              <a:gd name="T5" fmla="*/ 191 h 203"/>
              <a:gd name="T6" fmla="*/ 3 w 281"/>
              <a:gd name="T7" fmla="*/ 195 h 203"/>
              <a:gd name="T8" fmla="*/ 6 w 281"/>
              <a:gd name="T9" fmla="*/ 198 h 203"/>
              <a:gd name="T10" fmla="*/ 7 w 281"/>
              <a:gd name="T11" fmla="*/ 200 h 203"/>
              <a:gd name="T12" fmla="*/ 11 w 281"/>
              <a:gd name="T13" fmla="*/ 201 h 203"/>
              <a:gd name="T14" fmla="*/ 14 w 281"/>
              <a:gd name="T15" fmla="*/ 203 h 203"/>
              <a:gd name="T16" fmla="*/ 20 w 281"/>
              <a:gd name="T17" fmla="*/ 203 h 203"/>
              <a:gd name="T18" fmla="*/ 260 w 281"/>
              <a:gd name="T19" fmla="*/ 203 h 203"/>
              <a:gd name="T20" fmla="*/ 265 w 281"/>
              <a:gd name="T21" fmla="*/ 203 h 203"/>
              <a:gd name="T22" fmla="*/ 269 w 281"/>
              <a:gd name="T23" fmla="*/ 201 h 203"/>
              <a:gd name="T24" fmla="*/ 274 w 281"/>
              <a:gd name="T25" fmla="*/ 200 h 203"/>
              <a:gd name="T26" fmla="*/ 277 w 281"/>
              <a:gd name="T27" fmla="*/ 198 h 203"/>
              <a:gd name="T28" fmla="*/ 278 w 281"/>
              <a:gd name="T29" fmla="*/ 195 h 203"/>
              <a:gd name="T30" fmla="*/ 279 w 281"/>
              <a:gd name="T31" fmla="*/ 191 h 203"/>
              <a:gd name="T32" fmla="*/ 279 w 281"/>
              <a:gd name="T33" fmla="*/ 188 h 203"/>
              <a:gd name="T34" fmla="*/ 281 w 281"/>
              <a:gd name="T35" fmla="*/ 183 h 203"/>
              <a:gd name="T36" fmla="*/ 281 w 281"/>
              <a:gd name="T37" fmla="*/ 20 h 203"/>
              <a:gd name="T38" fmla="*/ 279 w 281"/>
              <a:gd name="T39" fmla="*/ 16 h 203"/>
              <a:gd name="T40" fmla="*/ 279 w 281"/>
              <a:gd name="T41" fmla="*/ 11 h 203"/>
              <a:gd name="T42" fmla="*/ 278 w 281"/>
              <a:gd name="T43" fmla="*/ 8 h 203"/>
              <a:gd name="T44" fmla="*/ 277 w 281"/>
              <a:gd name="T45" fmla="*/ 5 h 203"/>
              <a:gd name="T46" fmla="*/ 274 w 281"/>
              <a:gd name="T47" fmla="*/ 2 h 203"/>
              <a:gd name="T48" fmla="*/ 269 w 281"/>
              <a:gd name="T49" fmla="*/ 1 h 203"/>
              <a:gd name="T50" fmla="*/ 265 w 281"/>
              <a:gd name="T51" fmla="*/ 0 h 203"/>
              <a:gd name="T52" fmla="*/ 260 w 281"/>
              <a:gd name="T53" fmla="*/ 0 h 203"/>
              <a:gd name="T54" fmla="*/ 20 w 281"/>
              <a:gd name="T55" fmla="*/ 0 h 203"/>
              <a:gd name="T56" fmla="*/ 14 w 281"/>
              <a:gd name="T57" fmla="*/ 0 h 203"/>
              <a:gd name="T58" fmla="*/ 11 w 281"/>
              <a:gd name="T59" fmla="*/ 1 h 203"/>
              <a:gd name="T60" fmla="*/ 7 w 281"/>
              <a:gd name="T61" fmla="*/ 2 h 203"/>
              <a:gd name="T62" fmla="*/ 6 w 281"/>
              <a:gd name="T63" fmla="*/ 5 h 203"/>
              <a:gd name="T64" fmla="*/ 3 w 281"/>
              <a:gd name="T65" fmla="*/ 8 h 203"/>
              <a:gd name="T66" fmla="*/ 1 w 281"/>
              <a:gd name="T67" fmla="*/ 11 h 203"/>
              <a:gd name="T68" fmla="*/ 1 w 281"/>
              <a:gd name="T69" fmla="*/ 16 h 203"/>
              <a:gd name="T70" fmla="*/ 0 w 281"/>
              <a:gd name="T71" fmla="*/ 20 h 203"/>
              <a:gd name="T72" fmla="*/ 0 w 281"/>
              <a:gd name="T73" fmla="*/ 18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1" h="203">
                <a:moveTo>
                  <a:pt x="0" y="183"/>
                </a:moveTo>
                <a:lnTo>
                  <a:pt x="1" y="188"/>
                </a:lnTo>
                <a:lnTo>
                  <a:pt x="1" y="191"/>
                </a:lnTo>
                <a:lnTo>
                  <a:pt x="3" y="195"/>
                </a:lnTo>
                <a:lnTo>
                  <a:pt x="6" y="198"/>
                </a:lnTo>
                <a:lnTo>
                  <a:pt x="7" y="200"/>
                </a:lnTo>
                <a:lnTo>
                  <a:pt x="11" y="201"/>
                </a:lnTo>
                <a:lnTo>
                  <a:pt x="14" y="203"/>
                </a:lnTo>
                <a:lnTo>
                  <a:pt x="20" y="203"/>
                </a:lnTo>
                <a:lnTo>
                  <a:pt x="260" y="203"/>
                </a:lnTo>
                <a:lnTo>
                  <a:pt x="265" y="203"/>
                </a:lnTo>
                <a:lnTo>
                  <a:pt x="269" y="201"/>
                </a:lnTo>
                <a:lnTo>
                  <a:pt x="274" y="200"/>
                </a:lnTo>
                <a:lnTo>
                  <a:pt x="277" y="198"/>
                </a:lnTo>
                <a:lnTo>
                  <a:pt x="278" y="195"/>
                </a:lnTo>
                <a:lnTo>
                  <a:pt x="279" y="191"/>
                </a:lnTo>
                <a:lnTo>
                  <a:pt x="279" y="188"/>
                </a:lnTo>
                <a:lnTo>
                  <a:pt x="281" y="183"/>
                </a:lnTo>
                <a:lnTo>
                  <a:pt x="281" y="20"/>
                </a:lnTo>
                <a:lnTo>
                  <a:pt x="279" y="16"/>
                </a:lnTo>
                <a:lnTo>
                  <a:pt x="279" y="11"/>
                </a:lnTo>
                <a:lnTo>
                  <a:pt x="278" y="8"/>
                </a:lnTo>
                <a:lnTo>
                  <a:pt x="277" y="5"/>
                </a:lnTo>
                <a:lnTo>
                  <a:pt x="274" y="2"/>
                </a:lnTo>
                <a:lnTo>
                  <a:pt x="269" y="1"/>
                </a:lnTo>
                <a:lnTo>
                  <a:pt x="265" y="0"/>
                </a:lnTo>
                <a:lnTo>
                  <a:pt x="260" y="0"/>
                </a:lnTo>
                <a:lnTo>
                  <a:pt x="20" y="0"/>
                </a:lnTo>
                <a:lnTo>
                  <a:pt x="14" y="0"/>
                </a:lnTo>
                <a:lnTo>
                  <a:pt x="11" y="1"/>
                </a:lnTo>
                <a:lnTo>
                  <a:pt x="7" y="2"/>
                </a:lnTo>
                <a:lnTo>
                  <a:pt x="6" y="5"/>
                </a:lnTo>
                <a:lnTo>
                  <a:pt x="3" y="8"/>
                </a:lnTo>
                <a:lnTo>
                  <a:pt x="1" y="11"/>
                </a:lnTo>
                <a:lnTo>
                  <a:pt x="1" y="16"/>
                </a:lnTo>
                <a:lnTo>
                  <a:pt x="0" y="20"/>
                </a:lnTo>
                <a:lnTo>
                  <a:pt x="0" y="183"/>
                </a:lnTo>
                <a:close/>
              </a:path>
            </a:pathLst>
          </a:custGeom>
          <a:solidFill>
            <a:srgbClr val="E8E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36" name="Freeform 12"/>
          <p:cNvSpPr>
            <a:spLocks/>
          </p:cNvSpPr>
          <p:nvPr/>
        </p:nvSpPr>
        <p:spPr bwMode="auto">
          <a:xfrm>
            <a:off x="1477963" y="4135438"/>
            <a:ext cx="188912" cy="36512"/>
          </a:xfrm>
          <a:custGeom>
            <a:avLst/>
            <a:gdLst>
              <a:gd name="T0" fmla="*/ 119 w 119"/>
              <a:gd name="T1" fmla="*/ 23 h 23"/>
              <a:gd name="T2" fmla="*/ 119 w 119"/>
              <a:gd name="T3" fmla="*/ 10 h 23"/>
              <a:gd name="T4" fmla="*/ 100 w 119"/>
              <a:gd name="T5" fmla="*/ 10 h 23"/>
              <a:gd name="T6" fmla="*/ 100 w 119"/>
              <a:gd name="T7" fmla="*/ 0 h 23"/>
              <a:gd name="T8" fmla="*/ 19 w 119"/>
              <a:gd name="T9" fmla="*/ 0 h 23"/>
              <a:gd name="T10" fmla="*/ 19 w 119"/>
              <a:gd name="T11" fmla="*/ 10 h 23"/>
              <a:gd name="T12" fmla="*/ 0 w 119"/>
              <a:gd name="T13" fmla="*/ 10 h 23"/>
              <a:gd name="T14" fmla="*/ 0 w 119"/>
              <a:gd name="T15" fmla="*/ 23 h 23"/>
              <a:gd name="T16" fmla="*/ 119 w 119"/>
              <a:gd name="T17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" h="23">
                <a:moveTo>
                  <a:pt x="119" y="23"/>
                </a:moveTo>
                <a:lnTo>
                  <a:pt x="119" y="10"/>
                </a:lnTo>
                <a:lnTo>
                  <a:pt x="100" y="10"/>
                </a:lnTo>
                <a:lnTo>
                  <a:pt x="100" y="0"/>
                </a:lnTo>
                <a:lnTo>
                  <a:pt x="19" y="0"/>
                </a:lnTo>
                <a:lnTo>
                  <a:pt x="19" y="10"/>
                </a:lnTo>
                <a:lnTo>
                  <a:pt x="0" y="10"/>
                </a:lnTo>
                <a:lnTo>
                  <a:pt x="0" y="23"/>
                </a:lnTo>
                <a:lnTo>
                  <a:pt x="119" y="23"/>
                </a:lnTo>
                <a:close/>
              </a:path>
            </a:pathLst>
          </a:custGeom>
          <a:solidFill>
            <a:srgbClr val="E8E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37" name="Freeform 13"/>
          <p:cNvSpPr>
            <a:spLocks/>
          </p:cNvSpPr>
          <p:nvPr/>
        </p:nvSpPr>
        <p:spPr bwMode="auto">
          <a:xfrm>
            <a:off x="1354138" y="4179888"/>
            <a:ext cx="434975" cy="28575"/>
          </a:xfrm>
          <a:custGeom>
            <a:avLst/>
            <a:gdLst>
              <a:gd name="T0" fmla="*/ 260 w 274"/>
              <a:gd name="T1" fmla="*/ 18 h 18"/>
              <a:gd name="T2" fmla="*/ 274 w 274"/>
              <a:gd name="T3" fmla="*/ 18 h 18"/>
              <a:gd name="T4" fmla="*/ 274 w 274"/>
              <a:gd name="T5" fmla="*/ 0 h 18"/>
              <a:gd name="T6" fmla="*/ 0 w 274"/>
              <a:gd name="T7" fmla="*/ 0 h 18"/>
              <a:gd name="T8" fmla="*/ 0 w 274"/>
              <a:gd name="T9" fmla="*/ 18 h 18"/>
              <a:gd name="T10" fmla="*/ 154 w 274"/>
              <a:gd name="T11" fmla="*/ 18 h 18"/>
              <a:gd name="T12" fmla="*/ 154 w 274"/>
              <a:gd name="T13" fmla="*/ 4 h 18"/>
              <a:gd name="T14" fmla="*/ 260 w 274"/>
              <a:gd name="T15" fmla="*/ 4 h 18"/>
              <a:gd name="T16" fmla="*/ 260 w 274"/>
              <a:gd name="T1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4" h="18">
                <a:moveTo>
                  <a:pt x="260" y="18"/>
                </a:moveTo>
                <a:lnTo>
                  <a:pt x="274" y="18"/>
                </a:lnTo>
                <a:lnTo>
                  <a:pt x="274" y="0"/>
                </a:lnTo>
                <a:lnTo>
                  <a:pt x="0" y="0"/>
                </a:lnTo>
                <a:lnTo>
                  <a:pt x="0" y="18"/>
                </a:lnTo>
                <a:lnTo>
                  <a:pt x="154" y="18"/>
                </a:lnTo>
                <a:lnTo>
                  <a:pt x="154" y="4"/>
                </a:lnTo>
                <a:lnTo>
                  <a:pt x="260" y="4"/>
                </a:lnTo>
                <a:lnTo>
                  <a:pt x="260" y="18"/>
                </a:lnTo>
                <a:close/>
              </a:path>
            </a:pathLst>
          </a:custGeom>
          <a:solidFill>
            <a:srgbClr val="E8E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38" name="Freeform 14"/>
          <p:cNvSpPr>
            <a:spLocks/>
          </p:cNvSpPr>
          <p:nvPr/>
        </p:nvSpPr>
        <p:spPr bwMode="auto">
          <a:xfrm>
            <a:off x="1262063" y="4216400"/>
            <a:ext cx="636587" cy="146050"/>
          </a:xfrm>
          <a:custGeom>
            <a:avLst/>
            <a:gdLst>
              <a:gd name="T0" fmla="*/ 401 w 401"/>
              <a:gd name="T1" fmla="*/ 81 h 92"/>
              <a:gd name="T2" fmla="*/ 382 w 401"/>
              <a:gd name="T3" fmla="*/ 0 h 92"/>
              <a:gd name="T4" fmla="*/ 18 w 401"/>
              <a:gd name="T5" fmla="*/ 0 h 92"/>
              <a:gd name="T6" fmla="*/ 0 w 401"/>
              <a:gd name="T7" fmla="*/ 81 h 92"/>
              <a:gd name="T8" fmla="*/ 5 w 401"/>
              <a:gd name="T9" fmla="*/ 92 h 92"/>
              <a:gd name="T10" fmla="*/ 396 w 401"/>
              <a:gd name="T11" fmla="*/ 92 h 92"/>
              <a:gd name="T12" fmla="*/ 401 w 401"/>
              <a:gd name="T13" fmla="*/ 8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" h="92">
                <a:moveTo>
                  <a:pt x="401" y="81"/>
                </a:moveTo>
                <a:lnTo>
                  <a:pt x="382" y="0"/>
                </a:lnTo>
                <a:lnTo>
                  <a:pt x="18" y="0"/>
                </a:lnTo>
                <a:lnTo>
                  <a:pt x="0" y="81"/>
                </a:lnTo>
                <a:lnTo>
                  <a:pt x="5" y="92"/>
                </a:lnTo>
                <a:lnTo>
                  <a:pt x="396" y="92"/>
                </a:lnTo>
                <a:lnTo>
                  <a:pt x="401" y="81"/>
                </a:lnTo>
                <a:close/>
              </a:path>
            </a:pathLst>
          </a:custGeom>
          <a:solidFill>
            <a:srgbClr val="E8E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>
            <a:off x="1384300" y="3836988"/>
            <a:ext cx="376238" cy="254000"/>
          </a:xfrm>
          <a:custGeom>
            <a:avLst/>
            <a:gdLst>
              <a:gd name="T0" fmla="*/ 221 w 237"/>
              <a:gd name="T1" fmla="*/ 160 h 160"/>
              <a:gd name="T2" fmla="*/ 16 w 237"/>
              <a:gd name="T3" fmla="*/ 160 h 160"/>
              <a:gd name="T4" fmla="*/ 12 w 237"/>
              <a:gd name="T5" fmla="*/ 160 h 160"/>
              <a:gd name="T6" fmla="*/ 9 w 237"/>
              <a:gd name="T7" fmla="*/ 159 h 160"/>
              <a:gd name="T8" fmla="*/ 6 w 237"/>
              <a:gd name="T9" fmla="*/ 157 h 160"/>
              <a:gd name="T10" fmla="*/ 3 w 237"/>
              <a:gd name="T11" fmla="*/ 156 h 160"/>
              <a:gd name="T12" fmla="*/ 1 w 237"/>
              <a:gd name="T13" fmla="*/ 153 h 160"/>
              <a:gd name="T14" fmla="*/ 1 w 237"/>
              <a:gd name="T15" fmla="*/ 151 h 160"/>
              <a:gd name="T16" fmla="*/ 0 w 237"/>
              <a:gd name="T17" fmla="*/ 148 h 160"/>
              <a:gd name="T18" fmla="*/ 0 w 237"/>
              <a:gd name="T19" fmla="*/ 144 h 160"/>
              <a:gd name="T20" fmla="*/ 0 w 237"/>
              <a:gd name="T21" fmla="*/ 14 h 160"/>
              <a:gd name="T22" fmla="*/ 0 w 237"/>
              <a:gd name="T23" fmla="*/ 11 h 160"/>
              <a:gd name="T24" fmla="*/ 1 w 237"/>
              <a:gd name="T25" fmla="*/ 8 h 160"/>
              <a:gd name="T26" fmla="*/ 1 w 237"/>
              <a:gd name="T27" fmla="*/ 5 h 160"/>
              <a:gd name="T28" fmla="*/ 3 w 237"/>
              <a:gd name="T29" fmla="*/ 4 h 160"/>
              <a:gd name="T30" fmla="*/ 6 w 237"/>
              <a:gd name="T31" fmla="*/ 1 h 160"/>
              <a:gd name="T32" fmla="*/ 9 w 237"/>
              <a:gd name="T33" fmla="*/ 1 h 160"/>
              <a:gd name="T34" fmla="*/ 12 w 237"/>
              <a:gd name="T35" fmla="*/ 0 h 160"/>
              <a:gd name="T36" fmla="*/ 16 w 237"/>
              <a:gd name="T37" fmla="*/ 0 h 160"/>
              <a:gd name="T38" fmla="*/ 221 w 237"/>
              <a:gd name="T39" fmla="*/ 0 h 160"/>
              <a:gd name="T40" fmla="*/ 225 w 237"/>
              <a:gd name="T41" fmla="*/ 0 h 160"/>
              <a:gd name="T42" fmla="*/ 228 w 237"/>
              <a:gd name="T43" fmla="*/ 1 h 160"/>
              <a:gd name="T44" fmla="*/ 231 w 237"/>
              <a:gd name="T45" fmla="*/ 1 h 160"/>
              <a:gd name="T46" fmla="*/ 232 w 237"/>
              <a:gd name="T47" fmla="*/ 4 h 160"/>
              <a:gd name="T48" fmla="*/ 235 w 237"/>
              <a:gd name="T49" fmla="*/ 5 h 160"/>
              <a:gd name="T50" fmla="*/ 235 w 237"/>
              <a:gd name="T51" fmla="*/ 8 h 160"/>
              <a:gd name="T52" fmla="*/ 237 w 237"/>
              <a:gd name="T53" fmla="*/ 11 h 160"/>
              <a:gd name="T54" fmla="*/ 237 w 237"/>
              <a:gd name="T55" fmla="*/ 14 h 160"/>
              <a:gd name="T56" fmla="*/ 237 w 237"/>
              <a:gd name="T57" fmla="*/ 144 h 160"/>
              <a:gd name="T58" fmla="*/ 237 w 237"/>
              <a:gd name="T59" fmla="*/ 148 h 160"/>
              <a:gd name="T60" fmla="*/ 235 w 237"/>
              <a:gd name="T61" fmla="*/ 151 h 160"/>
              <a:gd name="T62" fmla="*/ 235 w 237"/>
              <a:gd name="T63" fmla="*/ 153 h 160"/>
              <a:gd name="T64" fmla="*/ 232 w 237"/>
              <a:gd name="T65" fmla="*/ 156 h 160"/>
              <a:gd name="T66" fmla="*/ 231 w 237"/>
              <a:gd name="T67" fmla="*/ 157 h 160"/>
              <a:gd name="T68" fmla="*/ 228 w 237"/>
              <a:gd name="T69" fmla="*/ 159 h 160"/>
              <a:gd name="T70" fmla="*/ 225 w 237"/>
              <a:gd name="T71" fmla="*/ 160 h 160"/>
              <a:gd name="T72" fmla="*/ 221 w 237"/>
              <a:gd name="T73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7" h="160">
                <a:moveTo>
                  <a:pt x="221" y="160"/>
                </a:moveTo>
                <a:lnTo>
                  <a:pt x="16" y="160"/>
                </a:lnTo>
                <a:lnTo>
                  <a:pt x="12" y="160"/>
                </a:lnTo>
                <a:lnTo>
                  <a:pt x="9" y="159"/>
                </a:lnTo>
                <a:lnTo>
                  <a:pt x="6" y="157"/>
                </a:lnTo>
                <a:lnTo>
                  <a:pt x="3" y="156"/>
                </a:lnTo>
                <a:lnTo>
                  <a:pt x="1" y="153"/>
                </a:lnTo>
                <a:lnTo>
                  <a:pt x="1" y="151"/>
                </a:lnTo>
                <a:lnTo>
                  <a:pt x="0" y="148"/>
                </a:lnTo>
                <a:lnTo>
                  <a:pt x="0" y="144"/>
                </a:lnTo>
                <a:lnTo>
                  <a:pt x="0" y="14"/>
                </a:lnTo>
                <a:lnTo>
                  <a:pt x="0" y="11"/>
                </a:lnTo>
                <a:lnTo>
                  <a:pt x="1" y="8"/>
                </a:lnTo>
                <a:lnTo>
                  <a:pt x="1" y="5"/>
                </a:lnTo>
                <a:lnTo>
                  <a:pt x="3" y="4"/>
                </a:lnTo>
                <a:lnTo>
                  <a:pt x="6" y="1"/>
                </a:lnTo>
                <a:lnTo>
                  <a:pt x="9" y="1"/>
                </a:lnTo>
                <a:lnTo>
                  <a:pt x="12" y="0"/>
                </a:lnTo>
                <a:lnTo>
                  <a:pt x="16" y="0"/>
                </a:lnTo>
                <a:lnTo>
                  <a:pt x="221" y="0"/>
                </a:lnTo>
                <a:lnTo>
                  <a:pt x="225" y="0"/>
                </a:lnTo>
                <a:lnTo>
                  <a:pt x="228" y="1"/>
                </a:lnTo>
                <a:lnTo>
                  <a:pt x="231" y="1"/>
                </a:lnTo>
                <a:lnTo>
                  <a:pt x="232" y="4"/>
                </a:lnTo>
                <a:lnTo>
                  <a:pt x="235" y="5"/>
                </a:lnTo>
                <a:lnTo>
                  <a:pt x="235" y="8"/>
                </a:lnTo>
                <a:lnTo>
                  <a:pt x="237" y="11"/>
                </a:lnTo>
                <a:lnTo>
                  <a:pt x="237" y="14"/>
                </a:lnTo>
                <a:lnTo>
                  <a:pt x="237" y="144"/>
                </a:lnTo>
                <a:lnTo>
                  <a:pt x="237" y="148"/>
                </a:lnTo>
                <a:lnTo>
                  <a:pt x="235" y="151"/>
                </a:lnTo>
                <a:lnTo>
                  <a:pt x="235" y="153"/>
                </a:lnTo>
                <a:lnTo>
                  <a:pt x="232" y="156"/>
                </a:lnTo>
                <a:lnTo>
                  <a:pt x="231" y="157"/>
                </a:lnTo>
                <a:lnTo>
                  <a:pt x="228" y="159"/>
                </a:lnTo>
                <a:lnTo>
                  <a:pt x="225" y="160"/>
                </a:lnTo>
                <a:lnTo>
                  <a:pt x="221" y="16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1720850" y="4106863"/>
            <a:ext cx="39688" cy="12700"/>
          </a:xfrm>
          <a:prstGeom prst="rect">
            <a:avLst/>
          </a:prstGeom>
          <a:solidFill>
            <a:srgbClr val="D8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1390650" y="4186238"/>
            <a:ext cx="7938" cy="22225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1433513" y="4033838"/>
            <a:ext cx="6350" cy="22225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43" name="Freeform 19"/>
          <p:cNvSpPr>
            <a:spLocks/>
          </p:cNvSpPr>
          <p:nvPr/>
        </p:nvSpPr>
        <p:spPr bwMode="auto">
          <a:xfrm>
            <a:off x="1771650" y="4260850"/>
            <a:ext cx="25400" cy="82550"/>
          </a:xfrm>
          <a:custGeom>
            <a:avLst/>
            <a:gdLst>
              <a:gd name="T0" fmla="*/ 16 w 16"/>
              <a:gd name="T1" fmla="*/ 52 h 52"/>
              <a:gd name="T2" fmla="*/ 5 w 16"/>
              <a:gd name="T3" fmla="*/ 0 h 52"/>
              <a:gd name="T4" fmla="*/ 0 w 16"/>
              <a:gd name="T5" fmla="*/ 5 h 52"/>
              <a:gd name="T6" fmla="*/ 12 w 16"/>
              <a:gd name="T7" fmla="*/ 52 h 52"/>
              <a:gd name="T8" fmla="*/ 16 w 16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52">
                <a:moveTo>
                  <a:pt x="16" y="52"/>
                </a:moveTo>
                <a:lnTo>
                  <a:pt x="5" y="0"/>
                </a:lnTo>
                <a:lnTo>
                  <a:pt x="0" y="5"/>
                </a:lnTo>
                <a:lnTo>
                  <a:pt x="12" y="52"/>
                </a:lnTo>
                <a:lnTo>
                  <a:pt x="16" y="52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44" name="Freeform 20"/>
          <p:cNvSpPr>
            <a:spLocks/>
          </p:cNvSpPr>
          <p:nvPr/>
        </p:nvSpPr>
        <p:spPr bwMode="auto">
          <a:xfrm>
            <a:off x="1801813" y="4260850"/>
            <a:ext cx="26987" cy="82550"/>
          </a:xfrm>
          <a:custGeom>
            <a:avLst/>
            <a:gdLst>
              <a:gd name="T0" fmla="*/ 17 w 17"/>
              <a:gd name="T1" fmla="*/ 52 h 52"/>
              <a:gd name="T2" fmla="*/ 5 w 17"/>
              <a:gd name="T3" fmla="*/ 0 h 52"/>
              <a:gd name="T4" fmla="*/ 0 w 17"/>
              <a:gd name="T5" fmla="*/ 5 h 52"/>
              <a:gd name="T6" fmla="*/ 11 w 17"/>
              <a:gd name="T7" fmla="*/ 52 h 52"/>
              <a:gd name="T8" fmla="*/ 17 w 17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52">
                <a:moveTo>
                  <a:pt x="17" y="52"/>
                </a:moveTo>
                <a:lnTo>
                  <a:pt x="5" y="0"/>
                </a:lnTo>
                <a:lnTo>
                  <a:pt x="0" y="5"/>
                </a:lnTo>
                <a:lnTo>
                  <a:pt x="11" y="52"/>
                </a:lnTo>
                <a:lnTo>
                  <a:pt x="17" y="52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45" name="Freeform 21"/>
          <p:cNvSpPr>
            <a:spLocks/>
          </p:cNvSpPr>
          <p:nvPr/>
        </p:nvSpPr>
        <p:spPr bwMode="auto">
          <a:xfrm>
            <a:off x="1830388" y="4260850"/>
            <a:ext cx="25400" cy="82550"/>
          </a:xfrm>
          <a:custGeom>
            <a:avLst/>
            <a:gdLst>
              <a:gd name="T0" fmla="*/ 16 w 16"/>
              <a:gd name="T1" fmla="*/ 52 h 52"/>
              <a:gd name="T2" fmla="*/ 4 w 16"/>
              <a:gd name="T3" fmla="*/ 0 h 52"/>
              <a:gd name="T4" fmla="*/ 0 w 16"/>
              <a:gd name="T5" fmla="*/ 5 h 52"/>
              <a:gd name="T6" fmla="*/ 12 w 16"/>
              <a:gd name="T7" fmla="*/ 52 h 52"/>
              <a:gd name="T8" fmla="*/ 16 w 16"/>
              <a:gd name="T9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52">
                <a:moveTo>
                  <a:pt x="16" y="52"/>
                </a:moveTo>
                <a:lnTo>
                  <a:pt x="4" y="0"/>
                </a:lnTo>
                <a:lnTo>
                  <a:pt x="0" y="5"/>
                </a:lnTo>
                <a:lnTo>
                  <a:pt x="12" y="52"/>
                </a:lnTo>
                <a:lnTo>
                  <a:pt x="16" y="52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46" name="Freeform 22"/>
          <p:cNvSpPr>
            <a:spLocks/>
          </p:cNvSpPr>
          <p:nvPr/>
        </p:nvSpPr>
        <p:spPr bwMode="auto">
          <a:xfrm>
            <a:off x="1314450" y="4275138"/>
            <a:ext cx="436563" cy="9525"/>
          </a:xfrm>
          <a:custGeom>
            <a:avLst/>
            <a:gdLst>
              <a:gd name="T0" fmla="*/ 275 w 275"/>
              <a:gd name="T1" fmla="*/ 0 h 6"/>
              <a:gd name="T2" fmla="*/ 1 w 275"/>
              <a:gd name="T3" fmla="*/ 0 h 6"/>
              <a:gd name="T4" fmla="*/ 0 w 275"/>
              <a:gd name="T5" fmla="*/ 6 h 6"/>
              <a:gd name="T6" fmla="*/ 275 w 275"/>
              <a:gd name="T7" fmla="*/ 6 h 6"/>
              <a:gd name="T8" fmla="*/ 275 w 27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6">
                <a:moveTo>
                  <a:pt x="275" y="0"/>
                </a:moveTo>
                <a:lnTo>
                  <a:pt x="1" y="0"/>
                </a:lnTo>
                <a:lnTo>
                  <a:pt x="0" y="6"/>
                </a:lnTo>
                <a:lnTo>
                  <a:pt x="275" y="6"/>
                </a:lnTo>
                <a:lnTo>
                  <a:pt x="275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1774825" y="4275138"/>
            <a:ext cx="88900" cy="9525"/>
          </a:xfrm>
          <a:custGeom>
            <a:avLst/>
            <a:gdLst>
              <a:gd name="T0" fmla="*/ 54 w 56"/>
              <a:gd name="T1" fmla="*/ 0 h 6"/>
              <a:gd name="T2" fmla="*/ 0 w 56"/>
              <a:gd name="T3" fmla="*/ 0 h 6"/>
              <a:gd name="T4" fmla="*/ 1 w 56"/>
              <a:gd name="T5" fmla="*/ 6 h 6"/>
              <a:gd name="T6" fmla="*/ 56 w 56"/>
              <a:gd name="T7" fmla="*/ 6 h 6"/>
              <a:gd name="T8" fmla="*/ 54 w 56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6">
                <a:moveTo>
                  <a:pt x="54" y="0"/>
                </a:moveTo>
                <a:lnTo>
                  <a:pt x="0" y="0"/>
                </a:lnTo>
                <a:lnTo>
                  <a:pt x="1" y="6"/>
                </a:lnTo>
                <a:lnTo>
                  <a:pt x="56" y="6"/>
                </a:lnTo>
                <a:lnTo>
                  <a:pt x="54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48" name="Freeform 24"/>
          <p:cNvSpPr>
            <a:spLocks/>
          </p:cNvSpPr>
          <p:nvPr/>
        </p:nvSpPr>
        <p:spPr bwMode="auto">
          <a:xfrm>
            <a:off x="1779588" y="4300538"/>
            <a:ext cx="90487" cy="9525"/>
          </a:xfrm>
          <a:custGeom>
            <a:avLst/>
            <a:gdLst>
              <a:gd name="T0" fmla="*/ 56 w 56"/>
              <a:gd name="T1" fmla="*/ 6 h 6"/>
              <a:gd name="T2" fmla="*/ 1 w 56"/>
              <a:gd name="T3" fmla="*/ 6 h 6"/>
              <a:gd name="T4" fmla="*/ 0 w 56"/>
              <a:gd name="T5" fmla="*/ 0 h 6"/>
              <a:gd name="T6" fmla="*/ 56 w 56"/>
              <a:gd name="T7" fmla="*/ 0 h 6"/>
              <a:gd name="T8" fmla="*/ 56 w 5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6">
                <a:moveTo>
                  <a:pt x="56" y="6"/>
                </a:moveTo>
                <a:lnTo>
                  <a:pt x="1" y="6"/>
                </a:lnTo>
                <a:lnTo>
                  <a:pt x="0" y="0"/>
                </a:lnTo>
                <a:lnTo>
                  <a:pt x="56" y="0"/>
                </a:lnTo>
                <a:lnTo>
                  <a:pt x="56" y="6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1306513" y="4300538"/>
            <a:ext cx="450850" cy="9525"/>
          </a:xfrm>
          <a:custGeom>
            <a:avLst/>
            <a:gdLst>
              <a:gd name="T0" fmla="*/ 283 w 284"/>
              <a:gd name="T1" fmla="*/ 0 h 6"/>
              <a:gd name="T2" fmla="*/ 2 w 284"/>
              <a:gd name="T3" fmla="*/ 0 h 6"/>
              <a:gd name="T4" fmla="*/ 0 w 284"/>
              <a:gd name="T5" fmla="*/ 6 h 6"/>
              <a:gd name="T6" fmla="*/ 284 w 284"/>
              <a:gd name="T7" fmla="*/ 6 h 6"/>
              <a:gd name="T8" fmla="*/ 283 w 28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6">
                <a:moveTo>
                  <a:pt x="283" y="0"/>
                </a:moveTo>
                <a:lnTo>
                  <a:pt x="2" y="0"/>
                </a:lnTo>
                <a:lnTo>
                  <a:pt x="0" y="6"/>
                </a:lnTo>
                <a:lnTo>
                  <a:pt x="284" y="6"/>
                </a:lnTo>
                <a:lnTo>
                  <a:pt x="283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50" name="Freeform 26"/>
          <p:cNvSpPr>
            <a:spLocks/>
          </p:cNvSpPr>
          <p:nvPr/>
        </p:nvSpPr>
        <p:spPr bwMode="auto">
          <a:xfrm>
            <a:off x="1300163" y="4333875"/>
            <a:ext cx="465137" cy="9525"/>
          </a:xfrm>
          <a:custGeom>
            <a:avLst/>
            <a:gdLst>
              <a:gd name="T0" fmla="*/ 293 w 293"/>
              <a:gd name="T1" fmla="*/ 6 h 6"/>
              <a:gd name="T2" fmla="*/ 0 w 293"/>
              <a:gd name="T3" fmla="*/ 6 h 6"/>
              <a:gd name="T4" fmla="*/ 1 w 293"/>
              <a:gd name="T5" fmla="*/ 0 h 6"/>
              <a:gd name="T6" fmla="*/ 291 w 293"/>
              <a:gd name="T7" fmla="*/ 0 h 6"/>
              <a:gd name="T8" fmla="*/ 293 w 293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" h="6">
                <a:moveTo>
                  <a:pt x="293" y="6"/>
                </a:moveTo>
                <a:lnTo>
                  <a:pt x="0" y="6"/>
                </a:lnTo>
                <a:lnTo>
                  <a:pt x="1" y="0"/>
                </a:lnTo>
                <a:lnTo>
                  <a:pt x="291" y="0"/>
                </a:lnTo>
                <a:lnTo>
                  <a:pt x="293" y="6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1789113" y="4333875"/>
            <a:ext cx="87312" cy="9525"/>
          </a:xfrm>
          <a:custGeom>
            <a:avLst/>
            <a:gdLst>
              <a:gd name="T0" fmla="*/ 1 w 55"/>
              <a:gd name="T1" fmla="*/ 6 h 6"/>
              <a:gd name="T2" fmla="*/ 55 w 55"/>
              <a:gd name="T3" fmla="*/ 6 h 6"/>
              <a:gd name="T4" fmla="*/ 54 w 55"/>
              <a:gd name="T5" fmla="*/ 0 h 6"/>
              <a:gd name="T6" fmla="*/ 0 w 55"/>
              <a:gd name="T7" fmla="*/ 0 h 6"/>
              <a:gd name="T8" fmla="*/ 1 w 55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6">
                <a:moveTo>
                  <a:pt x="1" y="6"/>
                </a:moveTo>
                <a:lnTo>
                  <a:pt x="55" y="6"/>
                </a:lnTo>
                <a:lnTo>
                  <a:pt x="54" y="0"/>
                </a:lnTo>
                <a:lnTo>
                  <a:pt x="0" y="0"/>
                </a:lnTo>
                <a:lnTo>
                  <a:pt x="1" y="6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52" name="Freeform 28"/>
          <p:cNvSpPr>
            <a:spLocks/>
          </p:cNvSpPr>
          <p:nvPr/>
        </p:nvSpPr>
        <p:spPr bwMode="auto">
          <a:xfrm>
            <a:off x="1319213" y="4249738"/>
            <a:ext cx="427037" cy="9525"/>
          </a:xfrm>
          <a:custGeom>
            <a:avLst/>
            <a:gdLst>
              <a:gd name="T0" fmla="*/ 268 w 269"/>
              <a:gd name="T1" fmla="*/ 0 h 6"/>
              <a:gd name="T2" fmla="*/ 1 w 269"/>
              <a:gd name="T3" fmla="*/ 0 h 6"/>
              <a:gd name="T4" fmla="*/ 0 w 269"/>
              <a:gd name="T5" fmla="*/ 6 h 6"/>
              <a:gd name="T6" fmla="*/ 269 w 269"/>
              <a:gd name="T7" fmla="*/ 6 h 6"/>
              <a:gd name="T8" fmla="*/ 268 w 269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6">
                <a:moveTo>
                  <a:pt x="268" y="0"/>
                </a:moveTo>
                <a:lnTo>
                  <a:pt x="1" y="0"/>
                </a:lnTo>
                <a:lnTo>
                  <a:pt x="0" y="6"/>
                </a:lnTo>
                <a:lnTo>
                  <a:pt x="269" y="6"/>
                </a:lnTo>
                <a:lnTo>
                  <a:pt x="268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1730375" y="4230688"/>
            <a:ext cx="34925" cy="112712"/>
          </a:xfrm>
          <a:custGeom>
            <a:avLst/>
            <a:gdLst>
              <a:gd name="T0" fmla="*/ 6 w 22"/>
              <a:gd name="T1" fmla="*/ 0 h 71"/>
              <a:gd name="T2" fmla="*/ 22 w 22"/>
              <a:gd name="T3" fmla="*/ 71 h 71"/>
              <a:gd name="T4" fmla="*/ 16 w 22"/>
              <a:gd name="T5" fmla="*/ 71 h 71"/>
              <a:gd name="T6" fmla="*/ 0 w 22"/>
              <a:gd name="T7" fmla="*/ 0 h 71"/>
              <a:gd name="T8" fmla="*/ 6 w 22"/>
              <a:gd name="T9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71">
                <a:moveTo>
                  <a:pt x="6" y="0"/>
                </a:moveTo>
                <a:lnTo>
                  <a:pt x="22" y="71"/>
                </a:lnTo>
                <a:lnTo>
                  <a:pt x="16" y="71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54" name="Freeform 30"/>
          <p:cNvSpPr>
            <a:spLocks/>
          </p:cNvSpPr>
          <p:nvPr/>
        </p:nvSpPr>
        <p:spPr bwMode="auto">
          <a:xfrm>
            <a:off x="1703388" y="4230688"/>
            <a:ext cx="12700" cy="19050"/>
          </a:xfrm>
          <a:custGeom>
            <a:avLst/>
            <a:gdLst>
              <a:gd name="T0" fmla="*/ 6 w 8"/>
              <a:gd name="T1" fmla="*/ 0 h 12"/>
              <a:gd name="T2" fmla="*/ 8 w 8"/>
              <a:gd name="T3" fmla="*/ 12 h 12"/>
              <a:gd name="T4" fmla="*/ 2 w 8"/>
              <a:gd name="T5" fmla="*/ 12 h 12"/>
              <a:gd name="T6" fmla="*/ 0 w 8"/>
              <a:gd name="T7" fmla="*/ 0 h 12"/>
              <a:gd name="T8" fmla="*/ 6 w 8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2">
                <a:moveTo>
                  <a:pt x="6" y="0"/>
                </a:moveTo>
                <a:lnTo>
                  <a:pt x="8" y="12"/>
                </a:lnTo>
                <a:lnTo>
                  <a:pt x="2" y="12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55" name="Freeform 31"/>
          <p:cNvSpPr>
            <a:spLocks/>
          </p:cNvSpPr>
          <p:nvPr/>
        </p:nvSpPr>
        <p:spPr bwMode="auto">
          <a:xfrm>
            <a:off x="1676400" y="4230688"/>
            <a:ext cx="11113" cy="19050"/>
          </a:xfrm>
          <a:custGeom>
            <a:avLst/>
            <a:gdLst>
              <a:gd name="T0" fmla="*/ 6 w 7"/>
              <a:gd name="T1" fmla="*/ 0 h 12"/>
              <a:gd name="T2" fmla="*/ 7 w 7"/>
              <a:gd name="T3" fmla="*/ 12 h 12"/>
              <a:gd name="T4" fmla="*/ 3 w 7"/>
              <a:gd name="T5" fmla="*/ 12 h 12"/>
              <a:gd name="T6" fmla="*/ 0 w 7"/>
              <a:gd name="T7" fmla="*/ 0 h 12"/>
              <a:gd name="T8" fmla="*/ 6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6" y="0"/>
                </a:moveTo>
                <a:lnTo>
                  <a:pt x="7" y="12"/>
                </a:lnTo>
                <a:lnTo>
                  <a:pt x="3" y="12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56" name="Freeform 32"/>
          <p:cNvSpPr>
            <a:spLocks/>
          </p:cNvSpPr>
          <p:nvPr/>
        </p:nvSpPr>
        <p:spPr bwMode="auto">
          <a:xfrm>
            <a:off x="1651000" y="4230688"/>
            <a:ext cx="11113" cy="19050"/>
          </a:xfrm>
          <a:custGeom>
            <a:avLst/>
            <a:gdLst>
              <a:gd name="T0" fmla="*/ 4 w 7"/>
              <a:gd name="T1" fmla="*/ 0 h 12"/>
              <a:gd name="T2" fmla="*/ 7 w 7"/>
              <a:gd name="T3" fmla="*/ 12 h 12"/>
              <a:gd name="T4" fmla="*/ 1 w 7"/>
              <a:gd name="T5" fmla="*/ 12 h 12"/>
              <a:gd name="T6" fmla="*/ 0 w 7"/>
              <a:gd name="T7" fmla="*/ 0 h 12"/>
              <a:gd name="T8" fmla="*/ 4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4" y="0"/>
                </a:moveTo>
                <a:lnTo>
                  <a:pt x="7" y="12"/>
                </a:lnTo>
                <a:lnTo>
                  <a:pt x="1" y="12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57" name="Freeform 33"/>
          <p:cNvSpPr>
            <a:spLocks/>
          </p:cNvSpPr>
          <p:nvPr/>
        </p:nvSpPr>
        <p:spPr bwMode="auto">
          <a:xfrm>
            <a:off x="1622425" y="4230688"/>
            <a:ext cx="11113" cy="19050"/>
          </a:xfrm>
          <a:custGeom>
            <a:avLst/>
            <a:gdLst>
              <a:gd name="T0" fmla="*/ 6 w 7"/>
              <a:gd name="T1" fmla="*/ 0 h 12"/>
              <a:gd name="T2" fmla="*/ 7 w 7"/>
              <a:gd name="T3" fmla="*/ 12 h 12"/>
              <a:gd name="T4" fmla="*/ 1 w 7"/>
              <a:gd name="T5" fmla="*/ 12 h 12"/>
              <a:gd name="T6" fmla="*/ 0 w 7"/>
              <a:gd name="T7" fmla="*/ 0 h 12"/>
              <a:gd name="T8" fmla="*/ 6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6" y="0"/>
                </a:moveTo>
                <a:lnTo>
                  <a:pt x="7" y="12"/>
                </a:lnTo>
                <a:lnTo>
                  <a:pt x="1" y="12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58" name="Freeform 34"/>
          <p:cNvSpPr>
            <a:spLocks/>
          </p:cNvSpPr>
          <p:nvPr/>
        </p:nvSpPr>
        <p:spPr bwMode="auto">
          <a:xfrm>
            <a:off x="1597025" y="4230688"/>
            <a:ext cx="9525" cy="19050"/>
          </a:xfrm>
          <a:custGeom>
            <a:avLst/>
            <a:gdLst>
              <a:gd name="T0" fmla="*/ 4 w 6"/>
              <a:gd name="T1" fmla="*/ 0 h 12"/>
              <a:gd name="T2" fmla="*/ 6 w 6"/>
              <a:gd name="T3" fmla="*/ 12 h 12"/>
              <a:gd name="T4" fmla="*/ 0 w 6"/>
              <a:gd name="T5" fmla="*/ 12 h 12"/>
              <a:gd name="T6" fmla="*/ 0 w 6"/>
              <a:gd name="T7" fmla="*/ 0 h 12"/>
              <a:gd name="T8" fmla="*/ 4 w 6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2">
                <a:moveTo>
                  <a:pt x="4" y="0"/>
                </a:moveTo>
                <a:lnTo>
                  <a:pt x="6" y="12"/>
                </a:lnTo>
                <a:lnTo>
                  <a:pt x="0" y="12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59" name="Rectangle 35"/>
          <p:cNvSpPr>
            <a:spLocks noChangeArrowheads="1"/>
          </p:cNvSpPr>
          <p:nvPr/>
        </p:nvSpPr>
        <p:spPr bwMode="auto">
          <a:xfrm>
            <a:off x="1568450" y="4230688"/>
            <a:ext cx="9525" cy="19050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60" name="Freeform 36"/>
          <p:cNvSpPr>
            <a:spLocks/>
          </p:cNvSpPr>
          <p:nvPr/>
        </p:nvSpPr>
        <p:spPr bwMode="auto">
          <a:xfrm>
            <a:off x="1543050" y="4230688"/>
            <a:ext cx="9525" cy="19050"/>
          </a:xfrm>
          <a:custGeom>
            <a:avLst/>
            <a:gdLst>
              <a:gd name="T0" fmla="*/ 6 w 6"/>
              <a:gd name="T1" fmla="*/ 0 h 12"/>
              <a:gd name="T2" fmla="*/ 4 w 6"/>
              <a:gd name="T3" fmla="*/ 12 h 12"/>
              <a:gd name="T4" fmla="*/ 0 w 6"/>
              <a:gd name="T5" fmla="*/ 12 h 12"/>
              <a:gd name="T6" fmla="*/ 0 w 6"/>
              <a:gd name="T7" fmla="*/ 0 h 12"/>
              <a:gd name="T8" fmla="*/ 6 w 6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4" y="12"/>
                </a:lnTo>
                <a:lnTo>
                  <a:pt x="0" y="12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1514475" y="4230688"/>
            <a:ext cx="9525" cy="19050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62" name="Freeform 38"/>
          <p:cNvSpPr>
            <a:spLocks/>
          </p:cNvSpPr>
          <p:nvPr/>
        </p:nvSpPr>
        <p:spPr bwMode="auto">
          <a:xfrm>
            <a:off x="1489075" y="4230688"/>
            <a:ext cx="6350" cy="19050"/>
          </a:xfrm>
          <a:custGeom>
            <a:avLst/>
            <a:gdLst>
              <a:gd name="T0" fmla="*/ 5 w 5"/>
              <a:gd name="T1" fmla="*/ 0 h 12"/>
              <a:gd name="T2" fmla="*/ 5 w 5"/>
              <a:gd name="T3" fmla="*/ 12 h 12"/>
              <a:gd name="T4" fmla="*/ 0 w 5"/>
              <a:gd name="T5" fmla="*/ 12 h 12"/>
              <a:gd name="T6" fmla="*/ 1 w 5"/>
              <a:gd name="T7" fmla="*/ 0 h 12"/>
              <a:gd name="T8" fmla="*/ 5 w 5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2">
                <a:moveTo>
                  <a:pt x="5" y="0"/>
                </a:moveTo>
                <a:lnTo>
                  <a:pt x="5" y="12"/>
                </a:lnTo>
                <a:lnTo>
                  <a:pt x="0" y="12"/>
                </a:lnTo>
                <a:lnTo>
                  <a:pt x="1" y="0"/>
                </a:lnTo>
                <a:lnTo>
                  <a:pt x="5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63" name="Freeform 39"/>
          <p:cNvSpPr>
            <a:spLocks/>
          </p:cNvSpPr>
          <p:nvPr/>
        </p:nvSpPr>
        <p:spPr bwMode="auto">
          <a:xfrm>
            <a:off x="1458913" y="4230688"/>
            <a:ext cx="11112" cy="19050"/>
          </a:xfrm>
          <a:custGeom>
            <a:avLst/>
            <a:gdLst>
              <a:gd name="T0" fmla="*/ 7 w 7"/>
              <a:gd name="T1" fmla="*/ 0 h 12"/>
              <a:gd name="T2" fmla="*/ 6 w 7"/>
              <a:gd name="T3" fmla="*/ 12 h 12"/>
              <a:gd name="T4" fmla="*/ 0 w 7"/>
              <a:gd name="T5" fmla="*/ 12 h 12"/>
              <a:gd name="T6" fmla="*/ 1 w 7"/>
              <a:gd name="T7" fmla="*/ 0 h 12"/>
              <a:gd name="T8" fmla="*/ 7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7" y="0"/>
                </a:moveTo>
                <a:lnTo>
                  <a:pt x="6" y="12"/>
                </a:lnTo>
                <a:lnTo>
                  <a:pt x="0" y="12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64" name="Freeform 40"/>
          <p:cNvSpPr>
            <a:spLocks/>
          </p:cNvSpPr>
          <p:nvPr/>
        </p:nvSpPr>
        <p:spPr bwMode="auto">
          <a:xfrm>
            <a:off x="1433513" y="4230688"/>
            <a:ext cx="9525" cy="19050"/>
          </a:xfrm>
          <a:custGeom>
            <a:avLst/>
            <a:gdLst>
              <a:gd name="T0" fmla="*/ 6 w 6"/>
              <a:gd name="T1" fmla="*/ 0 h 12"/>
              <a:gd name="T2" fmla="*/ 4 w 6"/>
              <a:gd name="T3" fmla="*/ 12 h 12"/>
              <a:gd name="T4" fmla="*/ 0 w 6"/>
              <a:gd name="T5" fmla="*/ 12 h 12"/>
              <a:gd name="T6" fmla="*/ 1 w 6"/>
              <a:gd name="T7" fmla="*/ 0 h 12"/>
              <a:gd name="T8" fmla="*/ 6 w 6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4" y="12"/>
                </a:lnTo>
                <a:lnTo>
                  <a:pt x="0" y="12"/>
                </a:lnTo>
                <a:lnTo>
                  <a:pt x="1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65" name="Freeform 41"/>
          <p:cNvSpPr>
            <a:spLocks/>
          </p:cNvSpPr>
          <p:nvPr/>
        </p:nvSpPr>
        <p:spPr bwMode="auto">
          <a:xfrm>
            <a:off x="1404938" y="4230688"/>
            <a:ext cx="9525" cy="19050"/>
          </a:xfrm>
          <a:custGeom>
            <a:avLst/>
            <a:gdLst>
              <a:gd name="T0" fmla="*/ 6 w 6"/>
              <a:gd name="T1" fmla="*/ 0 h 12"/>
              <a:gd name="T2" fmla="*/ 4 w 6"/>
              <a:gd name="T3" fmla="*/ 12 h 12"/>
              <a:gd name="T4" fmla="*/ 0 w 6"/>
              <a:gd name="T5" fmla="*/ 12 h 12"/>
              <a:gd name="T6" fmla="*/ 1 w 6"/>
              <a:gd name="T7" fmla="*/ 0 h 12"/>
              <a:gd name="T8" fmla="*/ 6 w 6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4" y="12"/>
                </a:lnTo>
                <a:lnTo>
                  <a:pt x="0" y="12"/>
                </a:lnTo>
                <a:lnTo>
                  <a:pt x="1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66" name="Freeform 42"/>
          <p:cNvSpPr>
            <a:spLocks/>
          </p:cNvSpPr>
          <p:nvPr/>
        </p:nvSpPr>
        <p:spPr bwMode="auto">
          <a:xfrm>
            <a:off x="1376363" y="4230688"/>
            <a:ext cx="12700" cy="19050"/>
          </a:xfrm>
          <a:custGeom>
            <a:avLst/>
            <a:gdLst>
              <a:gd name="T0" fmla="*/ 8 w 8"/>
              <a:gd name="T1" fmla="*/ 0 h 12"/>
              <a:gd name="T2" fmla="*/ 6 w 8"/>
              <a:gd name="T3" fmla="*/ 12 h 12"/>
              <a:gd name="T4" fmla="*/ 0 w 8"/>
              <a:gd name="T5" fmla="*/ 12 h 12"/>
              <a:gd name="T6" fmla="*/ 2 w 8"/>
              <a:gd name="T7" fmla="*/ 0 h 12"/>
              <a:gd name="T8" fmla="*/ 8 w 8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2">
                <a:moveTo>
                  <a:pt x="8" y="0"/>
                </a:moveTo>
                <a:lnTo>
                  <a:pt x="6" y="12"/>
                </a:lnTo>
                <a:lnTo>
                  <a:pt x="0" y="12"/>
                </a:lnTo>
                <a:lnTo>
                  <a:pt x="2" y="0"/>
                </a:lnTo>
                <a:lnTo>
                  <a:pt x="8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67" name="Freeform 43"/>
          <p:cNvSpPr>
            <a:spLocks/>
          </p:cNvSpPr>
          <p:nvPr/>
        </p:nvSpPr>
        <p:spPr bwMode="auto">
          <a:xfrm>
            <a:off x="1349375" y="4230688"/>
            <a:ext cx="12700" cy="19050"/>
          </a:xfrm>
          <a:custGeom>
            <a:avLst/>
            <a:gdLst>
              <a:gd name="T0" fmla="*/ 7 w 7"/>
              <a:gd name="T1" fmla="*/ 0 h 12"/>
              <a:gd name="T2" fmla="*/ 6 w 7"/>
              <a:gd name="T3" fmla="*/ 12 h 12"/>
              <a:gd name="T4" fmla="*/ 0 w 7"/>
              <a:gd name="T5" fmla="*/ 12 h 12"/>
              <a:gd name="T6" fmla="*/ 3 w 7"/>
              <a:gd name="T7" fmla="*/ 0 h 12"/>
              <a:gd name="T8" fmla="*/ 7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7" y="0"/>
                </a:moveTo>
                <a:lnTo>
                  <a:pt x="6" y="12"/>
                </a:lnTo>
                <a:lnTo>
                  <a:pt x="0" y="12"/>
                </a:lnTo>
                <a:lnTo>
                  <a:pt x="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68" name="Freeform 44"/>
          <p:cNvSpPr>
            <a:spLocks/>
          </p:cNvSpPr>
          <p:nvPr/>
        </p:nvSpPr>
        <p:spPr bwMode="auto">
          <a:xfrm>
            <a:off x="1300163" y="4230688"/>
            <a:ext cx="34925" cy="112712"/>
          </a:xfrm>
          <a:custGeom>
            <a:avLst/>
            <a:gdLst>
              <a:gd name="T0" fmla="*/ 0 w 22"/>
              <a:gd name="T1" fmla="*/ 71 h 71"/>
              <a:gd name="T2" fmla="*/ 16 w 22"/>
              <a:gd name="T3" fmla="*/ 0 h 71"/>
              <a:gd name="T4" fmla="*/ 22 w 22"/>
              <a:gd name="T5" fmla="*/ 0 h 71"/>
              <a:gd name="T6" fmla="*/ 6 w 22"/>
              <a:gd name="T7" fmla="*/ 71 h 71"/>
              <a:gd name="T8" fmla="*/ 0 w 22"/>
              <a:gd name="T9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71">
                <a:moveTo>
                  <a:pt x="0" y="71"/>
                </a:moveTo>
                <a:lnTo>
                  <a:pt x="16" y="0"/>
                </a:lnTo>
                <a:lnTo>
                  <a:pt x="22" y="0"/>
                </a:lnTo>
                <a:lnTo>
                  <a:pt x="6" y="71"/>
                </a:lnTo>
                <a:lnTo>
                  <a:pt x="0" y="71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69" name="Freeform 45"/>
          <p:cNvSpPr>
            <a:spLocks/>
          </p:cNvSpPr>
          <p:nvPr/>
        </p:nvSpPr>
        <p:spPr bwMode="auto">
          <a:xfrm>
            <a:off x="1712913" y="4259263"/>
            <a:ext cx="12700" cy="15875"/>
          </a:xfrm>
          <a:custGeom>
            <a:avLst/>
            <a:gdLst>
              <a:gd name="T0" fmla="*/ 6 w 8"/>
              <a:gd name="T1" fmla="*/ 0 h 10"/>
              <a:gd name="T2" fmla="*/ 8 w 8"/>
              <a:gd name="T3" fmla="*/ 10 h 10"/>
              <a:gd name="T4" fmla="*/ 2 w 8"/>
              <a:gd name="T5" fmla="*/ 10 h 10"/>
              <a:gd name="T6" fmla="*/ 0 w 8"/>
              <a:gd name="T7" fmla="*/ 0 h 10"/>
              <a:gd name="T8" fmla="*/ 6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6" y="0"/>
                </a:moveTo>
                <a:lnTo>
                  <a:pt x="8" y="10"/>
                </a:lnTo>
                <a:lnTo>
                  <a:pt x="2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70" name="Freeform 46"/>
          <p:cNvSpPr>
            <a:spLocks/>
          </p:cNvSpPr>
          <p:nvPr/>
        </p:nvSpPr>
        <p:spPr bwMode="auto">
          <a:xfrm>
            <a:off x="1685925" y="4259263"/>
            <a:ext cx="11113" cy="15875"/>
          </a:xfrm>
          <a:custGeom>
            <a:avLst/>
            <a:gdLst>
              <a:gd name="T0" fmla="*/ 6 w 7"/>
              <a:gd name="T1" fmla="*/ 0 h 10"/>
              <a:gd name="T2" fmla="*/ 7 w 7"/>
              <a:gd name="T3" fmla="*/ 10 h 10"/>
              <a:gd name="T4" fmla="*/ 3 w 7"/>
              <a:gd name="T5" fmla="*/ 10 h 10"/>
              <a:gd name="T6" fmla="*/ 0 w 7"/>
              <a:gd name="T7" fmla="*/ 0 h 10"/>
              <a:gd name="T8" fmla="*/ 6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6" y="0"/>
                </a:moveTo>
                <a:lnTo>
                  <a:pt x="7" y="10"/>
                </a:lnTo>
                <a:lnTo>
                  <a:pt x="3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71" name="Freeform 47"/>
          <p:cNvSpPr>
            <a:spLocks/>
          </p:cNvSpPr>
          <p:nvPr/>
        </p:nvSpPr>
        <p:spPr bwMode="auto">
          <a:xfrm>
            <a:off x="1657350" y="4259263"/>
            <a:ext cx="14288" cy="15875"/>
          </a:xfrm>
          <a:custGeom>
            <a:avLst/>
            <a:gdLst>
              <a:gd name="T0" fmla="*/ 7 w 9"/>
              <a:gd name="T1" fmla="*/ 0 h 10"/>
              <a:gd name="T2" fmla="*/ 9 w 9"/>
              <a:gd name="T3" fmla="*/ 10 h 10"/>
              <a:gd name="T4" fmla="*/ 3 w 9"/>
              <a:gd name="T5" fmla="*/ 10 h 10"/>
              <a:gd name="T6" fmla="*/ 0 w 9"/>
              <a:gd name="T7" fmla="*/ 0 h 10"/>
              <a:gd name="T8" fmla="*/ 7 w 9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0">
                <a:moveTo>
                  <a:pt x="7" y="0"/>
                </a:moveTo>
                <a:lnTo>
                  <a:pt x="9" y="10"/>
                </a:lnTo>
                <a:lnTo>
                  <a:pt x="3" y="10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72" name="Freeform 48"/>
          <p:cNvSpPr>
            <a:spLocks/>
          </p:cNvSpPr>
          <p:nvPr/>
        </p:nvSpPr>
        <p:spPr bwMode="auto">
          <a:xfrm>
            <a:off x="1631950" y="4259263"/>
            <a:ext cx="11113" cy="15875"/>
          </a:xfrm>
          <a:custGeom>
            <a:avLst/>
            <a:gdLst>
              <a:gd name="T0" fmla="*/ 6 w 7"/>
              <a:gd name="T1" fmla="*/ 0 h 10"/>
              <a:gd name="T2" fmla="*/ 7 w 7"/>
              <a:gd name="T3" fmla="*/ 10 h 10"/>
              <a:gd name="T4" fmla="*/ 1 w 7"/>
              <a:gd name="T5" fmla="*/ 10 h 10"/>
              <a:gd name="T6" fmla="*/ 0 w 7"/>
              <a:gd name="T7" fmla="*/ 0 h 10"/>
              <a:gd name="T8" fmla="*/ 6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6" y="0"/>
                </a:moveTo>
                <a:lnTo>
                  <a:pt x="7" y="10"/>
                </a:lnTo>
                <a:lnTo>
                  <a:pt x="1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73" name="Freeform 49"/>
          <p:cNvSpPr>
            <a:spLocks/>
          </p:cNvSpPr>
          <p:nvPr/>
        </p:nvSpPr>
        <p:spPr bwMode="auto">
          <a:xfrm>
            <a:off x="1603375" y="4259263"/>
            <a:ext cx="12700" cy="15875"/>
          </a:xfrm>
          <a:custGeom>
            <a:avLst/>
            <a:gdLst>
              <a:gd name="T0" fmla="*/ 6 w 8"/>
              <a:gd name="T1" fmla="*/ 0 h 10"/>
              <a:gd name="T2" fmla="*/ 8 w 8"/>
              <a:gd name="T3" fmla="*/ 10 h 10"/>
              <a:gd name="T4" fmla="*/ 2 w 8"/>
              <a:gd name="T5" fmla="*/ 10 h 10"/>
              <a:gd name="T6" fmla="*/ 0 w 8"/>
              <a:gd name="T7" fmla="*/ 0 h 10"/>
              <a:gd name="T8" fmla="*/ 6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6" y="0"/>
                </a:moveTo>
                <a:lnTo>
                  <a:pt x="8" y="10"/>
                </a:lnTo>
                <a:lnTo>
                  <a:pt x="2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74" name="Freeform 50"/>
          <p:cNvSpPr>
            <a:spLocks/>
          </p:cNvSpPr>
          <p:nvPr/>
        </p:nvSpPr>
        <p:spPr bwMode="auto">
          <a:xfrm>
            <a:off x="1577975" y="4259263"/>
            <a:ext cx="9525" cy="15875"/>
          </a:xfrm>
          <a:custGeom>
            <a:avLst/>
            <a:gdLst>
              <a:gd name="T0" fmla="*/ 6 w 6"/>
              <a:gd name="T1" fmla="*/ 0 h 10"/>
              <a:gd name="T2" fmla="*/ 6 w 6"/>
              <a:gd name="T3" fmla="*/ 10 h 10"/>
              <a:gd name="T4" fmla="*/ 1 w 6"/>
              <a:gd name="T5" fmla="*/ 10 h 10"/>
              <a:gd name="T6" fmla="*/ 0 w 6"/>
              <a:gd name="T7" fmla="*/ 0 h 10"/>
              <a:gd name="T8" fmla="*/ 6 w 6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0"/>
                </a:moveTo>
                <a:lnTo>
                  <a:pt x="6" y="10"/>
                </a:lnTo>
                <a:lnTo>
                  <a:pt x="1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75" name="Rectangle 51"/>
          <p:cNvSpPr>
            <a:spLocks noChangeArrowheads="1"/>
          </p:cNvSpPr>
          <p:nvPr/>
        </p:nvSpPr>
        <p:spPr bwMode="auto">
          <a:xfrm>
            <a:off x="1552575" y="4259263"/>
            <a:ext cx="6350" cy="15875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76" name="Rectangle 52"/>
          <p:cNvSpPr>
            <a:spLocks noChangeArrowheads="1"/>
          </p:cNvSpPr>
          <p:nvPr/>
        </p:nvSpPr>
        <p:spPr bwMode="auto">
          <a:xfrm>
            <a:off x="1524000" y="4259263"/>
            <a:ext cx="9525" cy="15875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77" name="Freeform 53"/>
          <p:cNvSpPr>
            <a:spLocks/>
          </p:cNvSpPr>
          <p:nvPr/>
        </p:nvSpPr>
        <p:spPr bwMode="auto">
          <a:xfrm>
            <a:off x="1495425" y="4259263"/>
            <a:ext cx="9525" cy="15875"/>
          </a:xfrm>
          <a:custGeom>
            <a:avLst/>
            <a:gdLst>
              <a:gd name="T0" fmla="*/ 6 w 6"/>
              <a:gd name="T1" fmla="*/ 0 h 10"/>
              <a:gd name="T2" fmla="*/ 6 w 6"/>
              <a:gd name="T3" fmla="*/ 10 h 10"/>
              <a:gd name="T4" fmla="*/ 0 w 6"/>
              <a:gd name="T5" fmla="*/ 10 h 10"/>
              <a:gd name="T6" fmla="*/ 2 w 6"/>
              <a:gd name="T7" fmla="*/ 0 h 10"/>
              <a:gd name="T8" fmla="*/ 6 w 6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0"/>
                </a:moveTo>
                <a:lnTo>
                  <a:pt x="6" y="10"/>
                </a:lnTo>
                <a:lnTo>
                  <a:pt x="0" y="10"/>
                </a:lnTo>
                <a:lnTo>
                  <a:pt x="2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78" name="Freeform 54"/>
          <p:cNvSpPr>
            <a:spLocks/>
          </p:cNvSpPr>
          <p:nvPr/>
        </p:nvSpPr>
        <p:spPr bwMode="auto">
          <a:xfrm>
            <a:off x="1468438" y="4259263"/>
            <a:ext cx="11112" cy="15875"/>
          </a:xfrm>
          <a:custGeom>
            <a:avLst/>
            <a:gdLst>
              <a:gd name="T0" fmla="*/ 7 w 7"/>
              <a:gd name="T1" fmla="*/ 0 h 10"/>
              <a:gd name="T2" fmla="*/ 6 w 7"/>
              <a:gd name="T3" fmla="*/ 10 h 10"/>
              <a:gd name="T4" fmla="*/ 0 w 7"/>
              <a:gd name="T5" fmla="*/ 10 h 10"/>
              <a:gd name="T6" fmla="*/ 1 w 7"/>
              <a:gd name="T7" fmla="*/ 0 h 10"/>
              <a:gd name="T8" fmla="*/ 7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0"/>
                </a:moveTo>
                <a:lnTo>
                  <a:pt x="6" y="10"/>
                </a:lnTo>
                <a:lnTo>
                  <a:pt x="0" y="10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79" name="Freeform 55"/>
          <p:cNvSpPr>
            <a:spLocks/>
          </p:cNvSpPr>
          <p:nvPr/>
        </p:nvSpPr>
        <p:spPr bwMode="auto">
          <a:xfrm>
            <a:off x="1439863" y="4259263"/>
            <a:ext cx="11112" cy="15875"/>
          </a:xfrm>
          <a:custGeom>
            <a:avLst/>
            <a:gdLst>
              <a:gd name="T0" fmla="*/ 7 w 7"/>
              <a:gd name="T1" fmla="*/ 0 h 10"/>
              <a:gd name="T2" fmla="*/ 6 w 7"/>
              <a:gd name="T3" fmla="*/ 10 h 10"/>
              <a:gd name="T4" fmla="*/ 0 w 7"/>
              <a:gd name="T5" fmla="*/ 10 h 10"/>
              <a:gd name="T6" fmla="*/ 3 w 7"/>
              <a:gd name="T7" fmla="*/ 0 h 10"/>
              <a:gd name="T8" fmla="*/ 7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0"/>
                </a:moveTo>
                <a:lnTo>
                  <a:pt x="6" y="10"/>
                </a:lnTo>
                <a:lnTo>
                  <a:pt x="0" y="10"/>
                </a:lnTo>
                <a:lnTo>
                  <a:pt x="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80" name="Freeform 56"/>
          <p:cNvSpPr>
            <a:spLocks/>
          </p:cNvSpPr>
          <p:nvPr/>
        </p:nvSpPr>
        <p:spPr bwMode="auto">
          <a:xfrm>
            <a:off x="1414463" y="4259263"/>
            <a:ext cx="11112" cy="15875"/>
          </a:xfrm>
          <a:custGeom>
            <a:avLst/>
            <a:gdLst>
              <a:gd name="T0" fmla="*/ 6 w 6"/>
              <a:gd name="T1" fmla="*/ 0 h 10"/>
              <a:gd name="T2" fmla="*/ 4 w 6"/>
              <a:gd name="T3" fmla="*/ 10 h 10"/>
              <a:gd name="T4" fmla="*/ 0 w 6"/>
              <a:gd name="T5" fmla="*/ 10 h 10"/>
              <a:gd name="T6" fmla="*/ 1 w 6"/>
              <a:gd name="T7" fmla="*/ 0 h 10"/>
              <a:gd name="T8" fmla="*/ 6 w 6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0"/>
                </a:moveTo>
                <a:lnTo>
                  <a:pt x="4" y="10"/>
                </a:lnTo>
                <a:lnTo>
                  <a:pt x="0" y="10"/>
                </a:lnTo>
                <a:lnTo>
                  <a:pt x="1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81" name="Freeform 57"/>
          <p:cNvSpPr>
            <a:spLocks/>
          </p:cNvSpPr>
          <p:nvPr/>
        </p:nvSpPr>
        <p:spPr bwMode="auto">
          <a:xfrm>
            <a:off x="1385888" y="4259263"/>
            <a:ext cx="12700" cy="15875"/>
          </a:xfrm>
          <a:custGeom>
            <a:avLst/>
            <a:gdLst>
              <a:gd name="T0" fmla="*/ 8 w 8"/>
              <a:gd name="T1" fmla="*/ 0 h 10"/>
              <a:gd name="T2" fmla="*/ 5 w 8"/>
              <a:gd name="T3" fmla="*/ 10 h 10"/>
              <a:gd name="T4" fmla="*/ 0 w 8"/>
              <a:gd name="T5" fmla="*/ 10 h 10"/>
              <a:gd name="T6" fmla="*/ 2 w 8"/>
              <a:gd name="T7" fmla="*/ 0 h 10"/>
              <a:gd name="T8" fmla="*/ 8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8" y="0"/>
                </a:moveTo>
                <a:lnTo>
                  <a:pt x="5" y="10"/>
                </a:lnTo>
                <a:lnTo>
                  <a:pt x="0" y="10"/>
                </a:lnTo>
                <a:lnTo>
                  <a:pt x="2" y="0"/>
                </a:lnTo>
                <a:lnTo>
                  <a:pt x="8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82" name="Freeform 58"/>
          <p:cNvSpPr>
            <a:spLocks/>
          </p:cNvSpPr>
          <p:nvPr/>
        </p:nvSpPr>
        <p:spPr bwMode="auto">
          <a:xfrm>
            <a:off x="1358900" y="4259263"/>
            <a:ext cx="11113" cy="15875"/>
          </a:xfrm>
          <a:custGeom>
            <a:avLst/>
            <a:gdLst>
              <a:gd name="T0" fmla="*/ 7 w 7"/>
              <a:gd name="T1" fmla="*/ 0 h 10"/>
              <a:gd name="T2" fmla="*/ 5 w 7"/>
              <a:gd name="T3" fmla="*/ 10 h 10"/>
              <a:gd name="T4" fmla="*/ 0 w 7"/>
              <a:gd name="T5" fmla="*/ 10 h 10"/>
              <a:gd name="T6" fmla="*/ 3 w 7"/>
              <a:gd name="T7" fmla="*/ 0 h 10"/>
              <a:gd name="T8" fmla="*/ 7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0"/>
                </a:moveTo>
                <a:lnTo>
                  <a:pt x="5" y="10"/>
                </a:lnTo>
                <a:lnTo>
                  <a:pt x="0" y="10"/>
                </a:lnTo>
                <a:lnTo>
                  <a:pt x="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83" name="Freeform 59"/>
          <p:cNvSpPr>
            <a:spLocks/>
          </p:cNvSpPr>
          <p:nvPr/>
        </p:nvSpPr>
        <p:spPr bwMode="auto">
          <a:xfrm>
            <a:off x="1716088" y="4310063"/>
            <a:ext cx="14287" cy="23812"/>
          </a:xfrm>
          <a:custGeom>
            <a:avLst/>
            <a:gdLst>
              <a:gd name="T0" fmla="*/ 6 w 9"/>
              <a:gd name="T1" fmla="*/ 0 h 15"/>
              <a:gd name="T2" fmla="*/ 9 w 9"/>
              <a:gd name="T3" fmla="*/ 15 h 15"/>
              <a:gd name="T4" fmla="*/ 3 w 9"/>
              <a:gd name="T5" fmla="*/ 15 h 15"/>
              <a:gd name="T6" fmla="*/ 0 w 9"/>
              <a:gd name="T7" fmla="*/ 0 h 15"/>
              <a:gd name="T8" fmla="*/ 6 w 9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5">
                <a:moveTo>
                  <a:pt x="6" y="0"/>
                </a:moveTo>
                <a:lnTo>
                  <a:pt x="9" y="15"/>
                </a:lnTo>
                <a:lnTo>
                  <a:pt x="3" y="15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84" name="Freeform 60"/>
          <p:cNvSpPr>
            <a:spLocks/>
          </p:cNvSpPr>
          <p:nvPr/>
        </p:nvSpPr>
        <p:spPr bwMode="auto">
          <a:xfrm>
            <a:off x="1662113" y="4310063"/>
            <a:ext cx="17462" cy="23812"/>
          </a:xfrm>
          <a:custGeom>
            <a:avLst/>
            <a:gdLst>
              <a:gd name="T0" fmla="*/ 7 w 10"/>
              <a:gd name="T1" fmla="*/ 0 h 15"/>
              <a:gd name="T2" fmla="*/ 10 w 10"/>
              <a:gd name="T3" fmla="*/ 15 h 15"/>
              <a:gd name="T4" fmla="*/ 3 w 10"/>
              <a:gd name="T5" fmla="*/ 15 h 15"/>
              <a:gd name="T6" fmla="*/ 0 w 10"/>
              <a:gd name="T7" fmla="*/ 0 h 15"/>
              <a:gd name="T8" fmla="*/ 7 w 10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5">
                <a:moveTo>
                  <a:pt x="7" y="0"/>
                </a:moveTo>
                <a:lnTo>
                  <a:pt x="10" y="15"/>
                </a:lnTo>
                <a:lnTo>
                  <a:pt x="3" y="15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85" name="Freeform 61"/>
          <p:cNvSpPr>
            <a:spLocks/>
          </p:cNvSpPr>
          <p:nvPr/>
        </p:nvSpPr>
        <p:spPr bwMode="auto">
          <a:xfrm>
            <a:off x="1617663" y="4310063"/>
            <a:ext cx="11112" cy="23812"/>
          </a:xfrm>
          <a:custGeom>
            <a:avLst/>
            <a:gdLst>
              <a:gd name="T0" fmla="*/ 6 w 7"/>
              <a:gd name="T1" fmla="*/ 0 h 15"/>
              <a:gd name="T2" fmla="*/ 7 w 7"/>
              <a:gd name="T3" fmla="*/ 15 h 15"/>
              <a:gd name="T4" fmla="*/ 1 w 7"/>
              <a:gd name="T5" fmla="*/ 15 h 15"/>
              <a:gd name="T6" fmla="*/ 0 w 7"/>
              <a:gd name="T7" fmla="*/ 0 h 15"/>
              <a:gd name="T8" fmla="*/ 6 w 7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5">
                <a:moveTo>
                  <a:pt x="6" y="0"/>
                </a:moveTo>
                <a:lnTo>
                  <a:pt x="7" y="15"/>
                </a:lnTo>
                <a:lnTo>
                  <a:pt x="1" y="15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86" name="Freeform 62"/>
          <p:cNvSpPr>
            <a:spLocks/>
          </p:cNvSpPr>
          <p:nvPr/>
        </p:nvSpPr>
        <p:spPr bwMode="auto">
          <a:xfrm>
            <a:off x="1400175" y="4310063"/>
            <a:ext cx="11113" cy="23812"/>
          </a:xfrm>
          <a:custGeom>
            <a:avLst/>
            <a:gdLst>
              <a:gd name="T0" fmla="*/ 7 w 7"/>
              <a:gd name="T1" fmla="*/ 0 h 15"/>
              <a:gd name="T2" fmla="*/ 4 w 7"/>
              <a:gd name="T3" fmla="*/ 15 h 15"/>
              <a:gd name="T4" fmla="*/ 0 w 7"/>
              <a:gd name="T5" fmla="*/ 15 h 15"/>
              <a:gd name="T6" fmla="*/ 2 w 7"/>
              <a:gd name="T7" fmla="*/ 0 h 15"/>
              <a:gd name="T8" fmla="*/ 7 w 7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5">
                <a:moveTo>
                  <a:pt x="7" y="0"/>
                </a:moveTo>
                <a:lnTo>
                  <a:pt x="4" y="15"/>
                </a:lnTo>
                <a:lnTo>
                  <a:pt x="0" y="15"/>
                </a:lnTo>
                <a:lnTo>
                  <a:pt x="2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87" name="Freeform 63"/>
          <p:cNvSpPr>
            <a:spLocks/>
          </p:cNvSpPr>
          <p:nvPr/>
        </p:nvSpPr>
        <p:spPr bwMode="auto">
          <a:xfrm>
            <a:off x="1344613" y="4310063"/>
            <a:ext cx="14287" cy="23812"/>
          </a:xfrm>
          <a:custGeom>
            <a:avLst/>
            <a:gdLst>
              <a:gd name="T0" fmla="*/ 9 w 9"/>
              <a:gd name="T1" fmla="*/ 0 h 15"/>
              <a:gd name="T2" fmla="*/ 6 w 9"/>
              <a:gd name="T3" fmla="*/ 15 h 15"/>
              <a:gd name="T4" fmla="*/ 0 w 9"/>
              <a:gd name="T5" fmla="*/ 15 h 15"/>
              <a:gd name="T6" fmla="*/ 4 w 9"/>
              <a:gd name="T7" fmla="*/ 0 h 15"/>
              <a:gd name="T8" fmla="*/ 9 w 9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5">
                <a:moveTo>
                  <a:pt x="9" y="0"/>
                </a:moveTo>
                <a:lnTo>
                  <a:pt x="6" y="15"/>
                </a:lnTo>
                <a:lnTo>
                  <a:pt x="0" y="15"/>
                </a:lnTo>
                <a:lnTo>
                  <a:pt x="4" y="0"/>
                </a:lnTo>
                <a:lnTo>
                  <a:pt x="9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88" name="Freeform 64"/>
          <p:cNvSpPr>
            <a:spLocks/>
          </p:cNvSpPr>
          <p:nvPr/>
        </p:nvSpPr>
        <p:spPr bwMode="auto">
          <a:xfrm>
            <a:off x="1717675" y="4284663"/>
            <a:ext cx="14288" cy="15875"/>
          </a:xfrm>
          <a:custGeom>
            <a:avLst/>
            <a:gdLst>
              <a:gd name="T0" fmla="*/ 6 w 9"/>
              <a:gd name="T1" fmla="*/ 0 h 10"/>
              <a:gd name="T2" fmla="*/ 9 w 9"/>
              <a:gd name="T3" fmla="*/ 10 h 10"/>
              <a:gd name="T4" fmla="*/ 3 w 9"/>
              <a:gd name="T5" fmla="*/ 10 h 10"/>
              <a:gd name="T6" fmla="*/ 0 w 9"/>
              <a:gd name="T7" fmla="*/ 0 h 10"/>
              <a:gd name="T8" fmla="*/ 6 w 9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0">
                <a:moveTo>
                  <a:pt x="6" y="0"/>
                </a:moveTo>
                <a:lnTo>
                  <a:pt x="9" y="10"/>
                </a:lnTo>
                <a:lnTo>
                  <a:pt x="3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89" name="Freeform 65"/>
          <p:cNvSpPr>
            <a:spLocks/>
          </p:cNvSpPr>
          <p:nvPr/>
        </p:nvSpPr>
        <p:spPr bwMode="auto">
          <a:xfrm>
            <a:off x="1692275" y="4284663"/>
            <a:ext cx="11113" cy="15875"/>
          </a:xfrm>
          <a:custGeom>
            <a:avLst/>
            <a:gdLst>
              <a:gd name="T0" fmla="*/ 6 w 7"/>
              <a:gd name="T1" fmla="*/ 0 h 10"/>
              <a:gd name="T2" fmla="*/ 7 w 7"/>
              <a:gd name="T3" fmla="*/ 10 h 10"/>
              <a:gd name="T4" fmla="*/ 3 w 7"/>
              <a:gd name="T5" fmla="*/ 10 h 10"/>
              <a:gd name="T6" fmla="*/ 0 w 7"/>
              <a:gd name="T7" fmla="*/ 0 h 10"/>
              <a:gd name="T8" fmla="*/ 6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6" y="0"/>
                </a:moveTo>
                <a:lnTo>
                  <a:pt x="7" y="10"/>
                </a:lnTo>
                <a:lnTo>
                  <a:pt x="3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90" name="Freeform 66"/>
          <p:cNvSpPr>
            <a:spLocks/>
          </p:cNvSpPr>
          <p:nvPr/>
        </p:nvSpPr>
        <p:spPr bwMode="auto">
          <a:xfrm>
            <a:off x="1663700" y="4284663"/>
            <a:ext cx="12700" cy="15875"/>
          </a:xfrm>
          <a:custGeom>
            <a:avLst/>
            <a:gdLst>
              <a:gd name="T0" fmla="*/ 6 w 8"/>
              <a:gd name="T1" fmla="*/ 0 h 10"/>
              <a:gd name="T2" fmla="*/ 8 w 8"/>
              <a:gd name="T3" fmla="*/ 10 h 10"/>
              <a:gd name="T4" fmla="*/ 2 w 8"/>
              <a:gd name="T5" fmla="*/ 10 h 10"/>
              <a:gd name="T6" fmla="*/ 0 w 8"/>
              <a:gd name="T7" fmla="*/ 0 h 10"/>
              <a:gd name="T8" fmla="*/ 6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6" y="0"/>
                </a:moveTo>
                <a:lnTo>
                  <a:pt x="8" y="10"/>
                </a:lnTo>
                <a:lnTo>
                  <a:pt x="2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91" name="Rectangle 67"/>
          <p:cNvSpPr>
            <a:spLocks noChangeArrowheads="1"/>
          </p:cNvSpPr>
          <p:nvPr/>
        </p:nvSpPr>
        <p:spPr bwMode="auto">
          <a:xfrm>
            <a:off x="1638300" y="4284663"/>
            <a:ext cx="9525" cy="15875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92" name="Freeform 68"/>
          <p:cNvSpPr>
            <a:spLocks/>
          </p:cNvSpPr>
          <p:nvPr/>
        </p:nvSpPr>
        <p:spPr bwMode="auto">
          <a:xfrm>
            <a:off x="1611313" y="4284663"/>
            <a:ext cx="11112" cy="15875"/>
          </a:xfrm>
          <a:custGeom>
            <a:avLst/>
            <a:gdLst>
              <a:gd name="T0" fmla="*/ 5 w 7"/>
              <a:gd name="T1" fmla="*/ 0 h 10"/>
              <a:gd name="T2" fmla="*/ 7 w 7"/>
              <a:gd name="T3" fmla="*/ 10 h 10"/>
              <a:gd name="T4" fmla="*/ 1 w 7"/>
              <a:gd name="T5" fmla="*/ 10 h 10"/>
              <a:gd name="T6" fmla="*/ 0 w 7"/>
              <a:gd name="T7" fmla="*/ 0 h 10"/>
              <a:gd name="T8" fmla="*/ 5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5" y="0"/>
                </a:moveTo>
                <a:lnTo>
                  <a:pt x="7" y="10"/>
                </a:lnTo>
                <a:lnTo>
                  <a:pt x="1" y="10"/>
                </a:lnTo>
                <a:lnTo>
                  <a:pt x="0" y="0"/>
                </a:lnTo>
                <a:lnTo>
                  <a:pt x="5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93" name="Rectangle 69"/>
          <p:cNvSpPr>
            <a:spLocks noChangeArrowheads="1"/>
          </p:cNvSpPr>
          <p:nvPr/>
        </p:nvSpPr>
        <p:spPr bwMode="auto">
          <a:xfrm>
            <a:off x="1584325" y="4284663"/>
            <a:ext cx="9525" cy="15875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94" name="Freeform 70"/>
          <p:cNvSpPr>
            <a:spLocks/>
          </p:cNvSpPr>
          <p:nvPr/>
        </p:nvSpPr>
        <p:spPr bwMode="auto">
          <a:xfrm>
            <a:off x="1557338" y="4284663"/>
            <a:ext cx="9525" cy="15875"/>
          </a:xfrm>
          <a:custGeom>
            <a:avLst/>
            <a:gdLst>
              <a:gd name="T0" fmla="*/ 6 w 6"/>
              <a:gd name="T1" fmla="*/ 0 h 10"/>
              <a:gd name="T2" fmla="*/ 6 w 6"/>
              <a:gd name="T3" fmla="*/ 10 h 10"/>
              <a:gd name="T4" fmla="*/ 0 w 6"/>
              <a:gd name="T5" fmla="*/ 10 h 10"/>
              <a:gd name="T6" fmla="*/ 1 w 6"/>
              <a:gd name="T7" fmla="*/ 0 h 10"/>
              <a:gd name="T8" fmla="*/ 6 w 6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0"/>
                </a:moveTo>
                <a:lnTo>
                  <a:pt x="6" y="10"/>
                </a:lnTo>
                <a:lnTo>
                  <a:pt x="0" y="10"/>
                </a:lnTo>
                <a:lnTo>
                  <a:pt x="1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95" name="Freeform 71"/>
          <p:cNvSpPr>
            <a:spLocks/>
          </p:cNvSpPr>
          <p:nvPr/>
        </p:nvSpPr>
        <p:spPr bwMode="auto">
          <a:xfrm>
            <a:off x="1531938" y="4284663"/>
            <a:ext cx="7937" cy="15875"/>
          </a:xfrm>
          <a:custGeom>
            <a:avLst/>
            <a:gdLst>
              <a:gd name="T0" fmla="*/ 4 w 5"/>
              <a:gd name="T1" fmla="*/ 0 h 10"/>
              <a:gd name="T2" fmla="*/ 5 w 5"/>
              <a:gd name="T3" fmla="*/ 10 h 10"/>
              <a:gd name="T4" fmla="*/ 0 w 5"/>
              <a:gd name="T5" fmla="*/ 10 h 10"/>
              <a:gd name="T6" fmla="*/ 0 w 5"/>
              <a:gd name="T7" fmla="*/ 0 h 10"/>
              <a:gd name="T8" fmla="*/ 4 w 5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0">
                <a:moveTo>
                  <a:pt x="4" y="0"/>
                </a:moveTo>
                <a:lnTo>
                  <a:pt x="5" y="10"/>
                </a:lnTo>
                <a:lnTo>
                  <a:pt x="0" y="10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96" name="Freeform 72"/>
          <p:cNvSpPr>
            <a:spLocks/>
          </p:cNvSpPr>
          <p:nvPr/>
        </p:nvSpPr>
        <p:spPr bwMode="auto">
          <a:xfrm>
            <a:off x="1503363" y="4284663"/>
            <a:ext cx="9525" cy="15875"/>
          </a:xfrm>
          <a:custGeom>
            <a:avLst/>
            <a:gdLst>
              <a:gd name="T0" fmla="*/ 6 w 6"/>
              <a:gd name="T1" fmla="*/ 0 h 10"/>
              <a:gd name="T2" fmla="*/ 4 w 6"/>
              <a:gd name="T3" fmla="*/ 10 h 10"/>
              <a:gd name="T4" fmla="*/ 0 w 6"/>
              <a:gd name="T5" fmla="*/ 10 h 10"/>
              <a:gd name="T6" fmla="*/ 0 w 6"/>
              <a:gd name="T7" fmla="*/ 0 h 10"/>
              <a:gd name="T8" fmla="*/ 6 w 6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0"/>
                </a:moveTo>
                <a:lnTo>
                  <a:pt x="4" y="10"/>
                </a:lnTo>
                <a:lnTo>
                  <a:pt x="0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97" name="Freeform 73"/>
          <p:cNvSpPr>
            <a:spLocks/>
          </p:cNvSpPr>
          <p:nvPr/>
        </p:nvSpPr>
        <p:spPr bwMode="auto">
          <a:xfrm>
            <a:off x="1474788" y="4284663"/>
            <a:ext cx="9525" cy="15875"/>
          </a:xfrm>
          <a:custGeom>
            <a:avLst/>
            <a:gdLst>
              <a:gd name="T0" fmla="*/ 6 w 6"/>
              <a:gd name="T1" fmla="*/ 0 h 10"/>
              <a:gd name="T2" fmla="*/ 6 w 6"/>
              <a:gd name="T3" fmla="*/ 10 h 10"/>
              <a:gd name="T4" fmla="*/ 0 w 6"/>
              <a:gd name="T5" fmla="*/ 10 h 10"/>
              <a:gd name="T6" fmla="*/ 2 w 6"/>
              <a:gd name="T7" fmla="*/ 0 h 10"/>
              <a:gd name="T8" fmla="*/ 6 w 6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0"/>
                </a:moveTo>
                <a:lnTo>
                  <a:pt x="6" y="10"/>
                </a:lnTo>
                <a:lnTo>
                  <a:pt x="0" y="10"/>
                </a:lnTo>
                <a:lnTo>
                  <a:pt x="2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98" name="Freeform 74"/>
          <p:cNvSpPr>
            <a:spLocks/>
          </p:cNvSpPr>
          <p:nvPr/>
        </p:nvSpPr>
        <p:spPr bwMode="auto">
          <a:xfrm>
            <a:off x="1447800" y="4284663"/>
            <a:ext cx="11113" cy="15875"/>
          </a:xfrm>
          <a:custGeom>
            <a:avLst/>
            <a:gdLst>
              <a:gd name="T0" fmla="*/ 7 w 7"/>
              <a:gd name="T1" fmla="*/ 0 h 10"/>
              <a:gd name="T2" fmla="*/ 5 w 7"/>
              <a:gd name="T3" fmla="*/ 10 h 10"/>
              <a:gd name="T4" fmla="*/ 0 w 7"/>
              <a:gd name="T5" fmla="*/ 10 h 10"/>
              <a:gd name="T6" fmla="*/ 1 w 7"/>
              <a:gd name="T7" fmla="*/ 0 h 10"/>
              <a:gd name="T8" fmla="*/ 7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0"/>
                </a:moveTo>
                <a:lnTo>
                  <a:pt x="5" y="10"/>
                </a:lnTo>
                <a:lnTo>
                  <a:pt x="0" y="10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699" name="Freeform 75"/>
          <p:cNvSpPr>
            <a:spLocks/>
          </p:cNvSpPr>
          <p:nvPr/>
        </p:nvSpPr>
        <p:spPr bwMode="auto">
          <a:xfrm>
            <a:off x="1419225" y="4284663"/>
            <a:ext cx="11113" cy="15875"/>
          </a:xfrm>
          <a:custGeom>
            <a:avLst/>
            <a:gdLst>
              <a:gd name="T0" fmla="*/ 7 w 7"/>
              <a:gd name="T1" fmla="*/ 0 h 10"/>
              <a:gd name="T2" fmla="*/ 6 w 7"/>
              <a:gd name="T3" fmla="*/ 10 h 10"/>
              <a:gd name="T4" fmla="*/ 0 w 7"/>
              <a:gd name="T5" fmla="*/ 10 h 10"/>
              <a:gd name="T6" fmla="*/ 1 w 7"/>
              <a:gd name="T7" fmla="*/ 0 h 10"/>
              <a:gd name="T8" fmla="*/ 7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0"/>
                </a:moveTo>
                <a:lnTo>
                  <a:pt x="6" y="10"/>
                </a:lnTo>
                <a:lnTo>
                  <a:pt x="0" y="10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00" name="Freeform 76"/>
          <p:cNvSpPr>
            <a:spLocks/>
          </p:cNvSpPr>
          <p:nvPr/>
        </p:nvSpPr>
        <p:spPr bwMode="auto">
          <a:xfrm>
            <a:off x="1393825" y="4284663"/>
            <a:ext cx="11113" cy="15875"/>
          </a:xfrm>
          <a:custGeom>
            <a:avLst/>
            <a:gdLst>
              <a:gd name="T0" fmla="*/ 7 w 7"/>
              <a:gd name="T1" fmla="*/ 0 h 10"/>
              <a:gd name="T2" fmla="*/ 4 w 7"/>
              <a:gd name="T3" fmla="*/ 10 h 10"/>
              <a:gd name="T4" fmla="*/ 0 w 7"/>
              <a:gd name="T5" fmla="*/ 10 h 10"/>
              <a:gd name="T6" fmla="*/ 1 w 7"/>
              <a:gd name="T7" fmla="*/ 0 h 10"/>
              <a:gd name="T8" fmla="*/ 7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0"/>
                </a:moveTo>
                <a:lnTo>
                  <a:pt x="4" y="10"/>
                </a:lnTo>
                <a:lnTo>
                  <a:pt x="0" y="10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01" name="Freeform 77"/>
          <p:cNvSpPr>
            <a:spLocks/>
          </p:cNvSpPr>
          <p:nvPr/>
        </p:nvSpPr>
        <p:spPr bwMode="auto">
          <a:xfrm>
            <a:off x="1365250" y="4284663"/>
            <a:ext cx="11113" cy="15875"/>
          </a:xfrm>
          <a:custGeom>
            <a:avLst/>
            <a:gdLst>
              <a:gd name="T0" fmla="*/ 7 w 7"/>
              <a:gd name="T1" fmla="*/ 0 h 10"/>
              <a:gd name="T2" fmla="*/ 4 w 7"/>
              <a:gd name="T3" fmla="*/ 10 h 10"/>
              <a:gd name="T4" fmla="*/ 0 w 7"/>
              <a:gd name="T5" fmla="*/ 10 h 10"/>
              <a:gd name="T6" fmla="*/ 1 w 7"/>
              <a:gd name="T7" fmla="*/ 0 h 10"/>
              <a:gd name="T8" fmla="*/ 7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0"/>
                </a:moveTo>
                <a:lnTo>
                  <a:pt x="4" y="10"/>
                </a:lnTo>
                <a:lnTo>
                  <a:pt x="0" y="10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02" name="Rectangle 78"/>
          <p:cNvSpPr>
            <a:spLocks noChangeArrowheads="1"/>
          </p:cNvSpPr>
          <p:nvPr/>
        </p:nvSpPr>
        <p:spPr bwMode="auto">
          <a:xfrm>
            <a:off x="1108075" y="4845050"/>
            <a:ext cx="963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03" name="Freeform 79"/>
          <p:cNvSpPr>
            <a:spLocks/>
          </p:cNvSpPr>
          <p:nvPr/>
        </p:nvSpPr>
        <p:spPr bwMode="auto">
          <a:xfrm>
            <a:off x="1339850" y="5030788"/>
            <a:ext cx="461963" cy="342900"/>
          </a:xfrm>
          <a:custGeom>
            <a:avLst/>
            <a:gdLst>
              <a:gd name="T0" fmla="*/ 25 w 291"/>
              <a:gd name="T1" fmla="*/ 216 h 216"/>
              <a:gd name="T2" fmla="*/ 19 w 291"/>
              <a:gd name="T3" fmla="*/ 216 h 216"/>
              <a:gd name="T4" fmla="*/ 13 w 291"/>
              <a:gd name="T5" fmla="*/ 214 h 216"/>
              <a:gd name="T6" fmla="*/ 10 w 291"/>
              <a:gd name="T7" fmla="*/ 213 h 216"/>
              <a:gd name="T8" fmla="*/ 6 w 291"/>
              <a:gd name="T9" fmla="*/ 210 h 216"/>
              <a:gd name="T10" fmla="*/ 4 w 291"/>
              <a:gd name="T11" fmla="*/ 206 h 216"/>
              <a:gd name="T12" fmla="*/ 1 w 291"/>
              <a:gd name="T13" fmla="*/ 201 h 216"/>
              <a:gd name="T14" fmla="*/ 0 w 291"/>
              <a:gd name="T15" fmla="*/ 197 h 216"/>
              <a:gd name="T16" fmla="*/ 0 w 291"/>
              <a:gd name="T17" fmla="*/ 192 h 216"/>
              <a:gd name="T18" fmla="*/ 0 w 291"/>
              <a:gd name="T19" fmla="*/ 25 h 216"/>
              <a:gd name="T20" fmla="*/ 0 w 291"/>
              <a:gd name="T21" fmla="*/ 20 h 216"/>
              <a:gd name="T22" fmla="*/ 1 w 291"/>
              <a:gd name="T23" fmla="*/ 14 h 216"/>
              <a:gd name="T24" fmla="*/ 4 w 291"/>
              <a:gd name="T25" fmla="*/ 11 h 216"/>
              <a:gd name="T26" fmla="*/ 6 w 291"/>
              <a:gd name="T27" fmla="*/ 7 h 216"/>
              <a:gd name="T28" fmla="*/ 10 w 291"/>
              <a:gd name="T29" fmla="*/ 4 h 216"/>
              <a:gd name="T30" fmla="*/ 13 w 291"/>
              <a:gd name="T31" fmla="*/ 2 h 216"/>
              <a:gd name="T32" fmla="*/ 19 w 291"/>
              <a:gd name="T33" fmla="*/ 1 h 216"/>
              <a:gd name="T34" fmla="*/ 25 w 291"/>
              <a:gd name="T35" fmla="*/ 0 h 216"/>
              <a:gd name="T36" fmla="*/ 268 w 291"/>
              <a:gd name="T37" fmla="*/ 0 h 216"/>
              <a:gd name="T38" fmla="*/ 274 w 291"/>
              <a:gd name="T39" fmla="*/ 1 h 216"/>
              <a:gd name="T40" fmla="*/ 278 w 291"/>
              <a:gd name="T41" fmla="*/ 2 h 216"/>
              <a:gd name="T42" fmla="*/ 283 w 291"/>
              <a:gd name="T43" fmla="*/ 4 h 216"/>
              <a:gd name="T44" fmla="*/ 287 w 291"/>
              <a:gd name="T45" fmla="*/ 7 h 216"/>
              <a:gd name="T46" fmla="*/ 288 w 291"/>
              <a:gd name="T47" fmla="*/ 11 h 216"/>
              <a:gd name="T48" fmla="*/ 291 w 291"/>
              <a:gd name="T49" fmla="*/ 14 h 216"/>
              <a:gd name="T50" fmla="*/ 291 w 291"/>
              <a:gd name="T51" fmla="*/ 20 h 216"/>
              <a:gd name="T52" fmla="*/ 291 w 291"/>
              <a:gd name="T53" fmla="*/ 25 h 216"/>
              <a:gd name="T54" fmla="*/ 291 w 291"/>
              <a:gd name="T55" fmla="*/ 192 h 216"/>
              <a:gd name="T56" fmla="*/ 291 w 291"/>
              <a:gd name="T57" fmla="*/ 197 h 216"/>
              <a:gd name="T58" fmla="*/ 291 w 291"/>
              <a:gd name="T59" fmla="*/ 201 h 216"/>
              <a:gd name="T60" fmla="*/ 288 w 291"/>
              <a:gd name="T61" fmla="*/ 206 h 216"/>
              <a:gd name="T62" fmla="*/ 287 w 291"/>
              <a:gd name="T63" fmla="*/ 210 h 216"/>
              <a:gd name="T64" fmla="*/ 283 w 291"/>
              <a:gd name="T65" fmla="*/ 213 h 216"/>
              <a:gd name="T66" fmla="*/ 278 w 291"/>
              <a:gd name="T67" fmla="*/ 214 h 216"/>
              <a:gd name="T68" fmla="*/ 274 w 291"/>
              <a:gd name="T69" fmla="*/ 216 h 216"/>
              <a:gd name="T70" fmla="*/ 268 w 291"/>
              <a:gd name="T71" fmla="*/ 216 h 216"/>
              <a:gd name="T72" fmla="*/ 25 w 291"/>
              <a:gd name="T73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1" h="216">
                <a:moveTo>
                  <a:pt x="25" y="216"/>
                </a:moveTo>
                <a:lnTo>
                  <a:pt x="19" y="216"/>
                </a:lnTo>
                <a:lnTo>
                  <a:pt x="13" y="214"/>
                </a:lnTo>
                <a:lnTo>
                  <a:pt x="10" y="213"/>
                </a:lnTo>
                <a:lnTo>
                  <a:pt x="6" y="210"/>
                </a:lnTo>
                <a:lnTo>
                  <a:pt x="4" y="206"/>
                </a:lnTo>
                <a:lnTo>
                  <a:pt x="1" y="201"/>
                </a:lnTo>
                <a:lnTo>
                  <a:pt x="0" y="197"/>
                </a:lnTo>
                <a:lnTo>
                  <a:pt x="0" y="192"/>
                </a:lnTo>
                <a:lnTo>
                  <a:pt x="0" y="25"/>
                </a:lnTo>
                <a:lnTo>
                  <a:pt x="0" y="20"/>
                </a:lnTo>
                <a:lnTo>
                  <a:pt x="1" y="14"/>
                </a:lnTo>
                <a:lnTo>
                  <a:pt x="4" y="11"/>
                </a:lnTo>
                <a:lnTo>
                  <a:pt x="6" y="7"/>
                </a:lnTo>
                <a:lnTo>
                  <a:pt x="10" y="4"/>
                </a:lnTo>
                <a:lnTo>
                  <a:pt x="13" y="2"/>
                </a:lnTo>
                <a:lnTo>
                  <a:pt x="19" y="1"/>
                </a:lnTo>
                <a:lnTo>
                  <a:pt x="25" y="0"/>
                </a:lnTo>
                <a:lnTo>
                  <a:pt x="268" y="0"/>
                </a:lnTo>
                <a:lnTo>
                  <a:pt x="274" y="1"/>
                </a:lnTo>
                <a:lnTo>
                  <a:pt x="278" y="2"/>
                </a:lnTo>
                <a:lnTo>
                  <a:pt x="283" y="4"/>
                </a:lnTo>
                <a:lnTo>
                  <a:pt x="287" y="7"/>
                </a:lnTo>
                <a:lnTo>
                  <a:pt x="288" y="11"/>
                </a:lnTo>
                <a:lnTo>
                  <a:pt x="291" y="14"/>
                </a:lnTo>
                <a:lnTo>
                  <a:pt x="291" y="20"/>
                </a:lnTo>
                <a:lnTo>
                  <a:pt x="291" y="25"/>
                </a:lnTo>
                <a:lnTo>
                  <a:pt x="291" y="192"/>
                </a:lnTo>
                <a:lnTo>
                  <a:pt x="291" y="197"/>
                </a:lnTo>
                <a:lnTo>
                  <a:pt x="291" y="201"/>
                </a:lnTo>
                <a:lnTo>
                  <a:pt x="288" y="206"/>
                </a:lnTo>
                <a:lnTo>
                  <a:pt x="287" y="210"/>
                </a:lnTo>
                <a:lnTo>
                  <a:pt x="283" y="213"/>
                </a:lnTo>
                <a:lnTo>
                  <a:pt x="278" y="214"/>
                </a:lnTo>
                <a:lnTo>
                  <a:pt x="274" y="216"/>
                </a:lnTo>
                <a:lnTo>
                  <a:pt x="268" y="216"/>
                </a:lnTo>
                <a:lnTo>
                  <a:pt x="25" y="2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04" name="Freeform 80"/>
          <p:cNvSpPr>
            <a:spLocks/>
          </p:cNvSpPr>
          <p:nvPr/>
        </p:nvSpPr>
        <p:spPr bwMode="auto">
          <a:xfrm>
            <a:off x="1247775" y="5373688"/>
            <a:ext cx="661988" cy="254000"/>
          </a:xfrm>
          <a:custGeom>
            <a:avLst/>
            <a:gdLst>
              <a:gd name="T0" fmla="*/ 417 w 417"/>
              <a:gd name="T1" fmla="*/ 132 h 160"/>
              <a:gd name="T2" fmla="*/ 396 w 417"/>
              <a:gd name="T3" fmla="*/ 45 h 160"/>
              <a:gd name="T4" fmla="*/ 346 w 417"/>
              <a:gd name="T5" fmla="*/ 45 h 160"/>
              <a:gd name="T6" fmla="*/ 346 w 417"/>
              <a:gd name="T7" fmla="*/ 23 h 160"/>
              <a:gd name="T8" fmla="*/ 268 w 417"/>
              <a:gd name="T9" fmla="*/ 23 h 160"/>
              <a:gd name="T10" fmla="*/ 268 w 417"/>
              <a:gd name="T11" fmla="*/ 7 h 160"/>
              <a:gd name="T12" fmla="*/ 249 w 417"/>
              <a:gd name="T13" fmla="*/ 7 h 160"/>
              <a:gd name="T14" fmla="*/ 249 w 417"/>
              <a:gd name="T15" fmla="*/ 0 h 160"/>
              <a:gd name="T16" fmla="*/ 158 w 417"/>
              <a:gd name="T17" fmla="*/ 0 h 160"/>
              <a:gd name="T18" fmla="*/ 158 w 417"/>
              <a:gd name="T19" fmla="*/ 7 h 160"/>
              <a:gd name="T20" fmla="*/ 140 w 417"/>
              <a:gd name="T21" fmla="*/ 7 h 160"/>
              <a:gd name="T22" fmla="*/ 140 w 417"/>
              <a:gd name="T23" fmla="*/ 23 h 160"/>
              <a:gd name="T24" fmla="*/ 62 w 417"/>
              <a:gd name="T25" fmla="*/ 23 h 160"/>
              <a:gd name="T26" fmla="*/ 62 w 417"/>
              <a:gd name="T27" fmla="*/ 45 h 160"/>
              <a:gd name="T28" fmla="*/ 21 w 417"/>
              <a:gd name="T29" fmla="*/ 45 h 160"/>
              <a:gd name="T30" fmla="*/ 0 w 417"/>
              <a:gd name="T31" fmla="*/ 132 h 160"/>
              <a:gd name="T32" fmla="*/ 14 w 417"/>
              <a:gd name="T33" fmla="*/ 160 h 160"/>
              <a:gd name="T34" fmla="*/ 405 w 417"/>
              <a:gd name="T35" fmla="*/ 160 h 160"/>
              <a:gd name="T36" fmla="*/ 417 w 417"/>
              <a:gd name="T37" fmla="*/ 13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17" h="160">
                <a:moveTo>
                  <a:pt x="417" y="132"/>
                </a:moveTo>
                <a:lnTo>
                  <a:pt x="396" y="45"/>
                </a:lnTo>
                <a:lnTo>
                  <a:pt x="346" y="45"/>
                </a:lnTo>
                <a:lnTo>
                  <a:pt x="346" y="23"/>
                </a:lnTo>
                <a:lnTo>
                  <a:pt x="268" y="23"/>
                </a:lnTo>
                <a:lnTo>
                  <a:pt x="268" y="7"/>
                </a:lnTo>
                <a:lnTo>
                  <a:pt x="249" y="7"/>
                </a:lnTo>
                <a:lnTo>
                  <a:pt x="249" y="0"/>
                </a:lnTo>
                <a:lnTo>
                  <a:pt x="158" y="0"/>
                </a:lnTo>
                <a:lnTo>
                  <a:pt x="158" y="7"/>
                </a:lnTo>
                <a:lnTo>
                  <a:pt x="140" y="7"/>
                </a:lnTo>
                <a:lnTo>
                  <a:pt x="140" y="23"/>
                </a:lnTo>
                <a:lnTo>
                  <a:pt x="62" y="23"/>
                </a:lnTo>
                <a:lnTo>
                  <a:pt x="62" y="45"/>
                </a:lnTo>
                <a:lnTo>
                  <a:pt x="21" y="45"/>
                </a:lnTo>
                <a:lnTo>
                  <a:pt x="0" y="132"/>
                </a:lnTo>
                <a:lnTo>
                  <a:pt x="14" y="160"/>
                </a:lnTo>
                <a:lnTo>
                  <a:pt x="405" y="160"/>
                </a:lnTo>
                <a:lnTo>
                  <a:pt x="417" y="1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05" name="Freeform 81"/>
          <p:cNvSpPr>
            <a:spLocks/>
          </p:cNvSpPr>
          <p:nvPr/>
        </p:nvSpPr>
        <p:spPr bwMode="auto">
          <a:xfrm>
            <a:off x="1349375" y="5041900"/>
            <a:ext cx="446088" cy="322263"/>
          </a:xfrm>
          <a:custGeom>
            <a:avLst/>
            <a:gdLst>
              <a:gd name="T0" fmla="*/ 0 w 281"/>
              <a:gd name="T1" fmla="*/ 182 h 203"/>
              <a:gd name="T2" fmla="*/ 1 w 281"/>
              <a:gd name="T3" fmla="*/ 187 h 203"/>
              <a:gd name="T4" fmla="*/ 1 w 281"/>
              <a:gd name="T5" fmla="*/ 191 h 203"/>
              <a:gd name="T6" fmla="*/ 3 w 281"/>
              <a:gd name="T7" fmla="*/ 194 h 203"/>
              <a:gd name="T8" fmla="*/ 6 w 281"/>
              <a:gd name="T9" fmla="*/ 197 h 203"/>
              <a:gd name="T10" fmla="*/ 7 w 281"/>
              <a:gd name="T11" fmla="*/ 200 h 203"/>
              <a:gd name="T12" fmla="*/ 11 w 281"/>
              <a:gd name="T13" fmla="*/ 202 h 203"/>
              <a:gd name="T14" fmla="*/ 14 w 281"/>
              <a:gd name="T15" fmla="*/ 203 h 203"/>
              <a:gd name="T16" fmla="*/ 20 w 281"/>
              <a:gd name="T17" fmla="*/ 203 h 203"/>
              <a:gd name="T18" fmla="*/ 260 w 281"/>
              <a:gd name="T19" fmla="*/ 203 h 203"/>
              <a:gd name="T20" fmla="*/ 265 w 281"/>
              <a:gd name="T21" fmla="*/ 203 h 203"/>
              <a:gd name="T22" fmla="*/ 269 w 281"/>
              <a:gd name="T23" fmla="*/ 202 h 203"/>
              <a:gd name="T24" fmla="*/ 274 w 281"/>
              <a:gd name="T25" fmla="*/ 200 h 203"/>
              <a:gd name="T26" fmla="*/ 277 w 281"/>
              <a:gd name="T27" fmla="*/ 197 h 203"/>
              <a:gd name="T28" fmla="*/ 278 w 281"/>
              <a:gd name="T29" fmla="*/ 194 h 203"/>
              <a:gd name="T30" fmla="*/ 279 w 281"/>
              <a:gd name="T31" fmla="*/ 191 h 203"/>
              <a:gd name="T32" fmla="*/ 279 w 281"/>
              <a:gd name="T33" fmla="*/ 187 h 203"/>
              <a:gd name="T34" fmla="*/ 281 w 281"/>
              <a:gd name="T35" fmla="*/ 182 h 203"/>
              <a:gd name="T36" fmla="*/ 281 w 281"/>
              <a:gd name="T37" fmla="*/ 19 h 203"/>
              <a:gd name="T38" fmla="*/ 279 w 281"/>
              <a:gd name="T39" fmla="*/ 16 h 203"/>
              <a:gd name="T40" fmla="*/ 279 w 281"/>
              <a:gd name="T41" fmla="*/ 12 h 203"/>
              <a:gd name="T42" fmla="*/ 278 w 281"/>
              <a:gd name="T43" fmla="*/ 9 h 203"/>
              <a:gd name="T44" fmla="*/ 277 w 281"/>
              <a:gd name="T45" fmla="*/ 4 h 203"/>
              <a:gd name="T46" fmla="*/ 274 w 281"/>
              <a:gd name="T47" fmla="*/ 3 h 203"/>
              <a:gd name="T48" fmla="*/ 269 w 281"/>
              <a:gd name="T49" fmla="*/ 1 h 203"/>
              <a:gd name="T50" fmla="*/ 265 w 281"/>
              <a:gd name="T51" fmla="*/ 0 h 203"/>
              <a:gd name="T52" fmla="*/ 260 w 281"/>
              <a:gd name="T53" fmla="*/ 0 h 203"/>
              <a:gd name="T54" fmla="*/ 20 w 281"/>
              <a:gd name="T55" fmla="*/ 0 h 203"/>
              <a:gd name="T56" fmla="*/ 14 w 281"/>
              <a:gd name="T57" fmla="*/ 0 h 203"/>
              <a:gd name="T58" fmla="*/ 11 w 281"/>
              <a:gd name="T59" fmla="*/ 1 h 203"/>
              <a:gd name="T60" fmla="*/ 7 w 281"/>
              <a:gd name="T61" fmla="*/ 3 h 203"/>
              <a:gd name="T62" fmla="*/ 6 w 281"/>
              <a:gd name="T63" fmla="*/ 4 h 203"/>
              <a:gd name="T64" fmla="*/ 3 w 281"/>
              <a:gd name="T65" fmla="*/ 9 h 203"/>
              <a:gd name="T66" fmla="*/ 1 w 281"/>
              <a:gd name="T67" fmla="*/ 12 h 203"/>
              <a:gd name="T68" fmla="*/ 1 w 281"/>
              <a:gd name="T69" fmla="*/ 16 h 203"/>
              <a:gd name="T70" fmla="*/ 0 w 281"/>
              <a:gd name="T71" fmla="*/ 19 h 203"/>
              <a:gd name="T72" fmla="*/ 0 w 281"/>
              <a:gd name="T73" fmla="*/ 182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81" h="203">
                <a:moveTo>
                  <a:pt x="0" y="182"/>
                </a:moveTo>
                <a:lnTo>
                  <a:pt x="1" y="187"/>
                </a:lnTo>
                <a:lnTo>
                  <a:pt x="1" y="191"/>
                </a:lnTo>
                <a:lnTo>
                  <a:pt x="3" y="194"/>
                </a:lnTo>
                <a:lnTo>
                  <a:pt x="6" y="197"/>
                </a:lnTo>
                <a:lnTo>
                  <a:pt x="7" y="200"/>
                </a:lnTo>
                <a:lnTo>
                  <a:pt x="11" y="202"/>
                </a:lnTo>
                <a:lnTo>
                  <a:pt x="14" y="203"/>
                </a:lnTo>
                <a:lnTo>
                  <a:pt x="20" y="203"/>
                </a:lnTo>
                <a:lnTo>
                  <a:pt x="260" y="203"/>
                </a:lnTo>
                <a:lnTo>
                  <a:pt x="265" y="203"/>
                </a:lnTo>
                <a:lnTo>
                  <a:pt x="269" y="202"/>
                </a:lnTo>
                <a:lnTo>
                  <a:pt x="274" y="200"/>
                </a:lnTo>
                <a:lnTo>
                  <a:pt x="277" y="197"/>
                </a:lnTo>
                <a:lnTo>
                  <a:pt x="278" y="194"/>
                </a:lnTo>
                <a:lnTo>
                  <a:pt x="279" y="191"/>
                </a:lnTo>
                <a:lnTo>
                  <a:pt x="279" y="187"/>
                </a:lnTo>
                <a:lnTo>
                  <a:pt x="281" y="182"/>
                </a:lnTo>
                <a:lnTo>
                  <a:pt x="281" y="19"/>
                </a:lnTo>
                <a:lnTo>
                  <a:pt x="279" y="16"/>
                </a:lnTo>
                <a:lnTo>
                  <a:pt x="279" y="12"/>
                </a:lnTo>
                <a:lnTo>
                  <a:pt x="278" y="9"/>
                </a:lnTo>
                <a:lnTo>
                  <a:pt x="277" y="4"/>
                </a:lnTo>
                <a:lnTo>
                  <a:pt x="274" y="3"/>
                </a:lnTo>
                <a:lnTo>
                  <a:pt x="269" y="1"/>
                </a:lnTo>
                <a:lnTo>
                  <a:pt x="265" y="0"/>
                </a:lnTo>
                <a:lnTo>
                  <a:pt x="260" y="0"/>
                </a:lnTo>
                <a:lnTo>
                  <a:pt x="20" y="0"/>
                </a:lnTo>
                <a:lnTo>
                  <a:pt x="14" y="0"/>
                </a:lnTo>
                <a:lnTo>
                  <a:pt x="11" y="1"/>
                </a:lnTo>
                <a:lnTo>
                  <a:pt x="7" y="3"/>
                </a:lnTo>
                <a:lnTo>
                  <a:pt x="6" y="4"/>
                </a:lnTo>
                <a:lnTo>
                  <a:pt x="3" y="9"/>
                </a:lnTo>
                <a:lnTo>
                  <a:pt x="1" y="12"/>
                </a:lnTo>
                <a:lnTo>
                  <a:pt x="1" y="16"/>
                </a:lnTo>
                <a:lnTo>
                  <a:pt x="0" y="19"/>
                </a:lnTo>
                <a:lnTo>
                  <a:pt x="0" y="182"/>
                </a:lnTo>
                <a:close/>
              </a:path>
            </a:pathLst>
          </a:custGeom>
          <a:solidFill>
            <a:srgbClr val="E8E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06" name="Freeform 82"/>
          <p:cNvSpPr>
            <a:spLocks/>
          </p:cNvSpPr>
          <p:nvPr/>
        </p:nvSpPr>
        <p:spPr bwMode="auto">
          <a:xfrm>
            <a:off x="1477963" y="5373688"/>
            <a:ext cx="188912" cy="36512"/>
          </a:xfrm>
          <a:custGeom>
            <a:avLst/>
            <a:gdLst>
              <a:gd name="T0" fmla="*/ 119 w 119"/>
              <a:gd name="T1" fmla="*/ 23 h 23"/>
              <a:gd name="T2" fmla="*/ 119 w 119"/>
              <a:gd name="T3" fmla="*/ 12 h 23"/>
              <a:gd name="T4" fmla="*/ 100 w 119"/>
              <a:gd name="T5" fmla="*/ 12 h 23"/>
              <a:gd name="T6" fmla="*/ 100 w 119"/>
              <a:gd name="T7" fmla="*/ 0 h 23"/>
              <a:gd name="T8" fmla="*/ 19 w 119"/>
              <a:gd name="T9" fmla="*/ 0 h 23"/>
              <a:gd name="T10" fmla="*/ 19 w 119"/>
              <a:gd name="T11" fmla="*/ 12 h 23"/>
              <a:gd name="T12" fmla="*/ 0 w 119"/>
              <a:gd name="T13" fmla="*/ 12 h 23"/>
              <a:gd name="T14" fmla="*/ 0 w 119"/>
              <a:gd name="T15" fmla="*/ 23 h 23"/>
              <a:gd name="T16" fmla="*/ 119 w 119"/>
              <a:gd name="T17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" h="23">
                <a:moveTo>
                  <a:pt x="119" y="23"/>
                </a:moveTo>
                <a:lnTo>
                  <a:pt x="119" y="12"/>
                </a:lnTo>
                <a:lnTo>
                  <a:pt x="100" y="12"/>
                </a:lnTo>
                <a:lnTo>
                  <a:pt x="100" y="0"/>
                </a:lnTo>
                <a:lnTo>
                  <a:pt x="19" y="0"/>
                </a:lnTo>
                <a:lnTo>
                  <a:pt x="19" y="12"/>
                </a:lnTo>
                <a:lnTo>
                  <a:pt x="0" y="12"/>
                </a:lnTo>
                <a:lnTo>
                  <a:pt x="0" y="23"/>
                </a:lnTo>
                <a:lnTo>
                  <a:pt x="119" y="23"/>
                </a:lnTo>
                <a:close/>
              </a:path>
            </a:pathLst>
          </a:custGeom>
          <a:solidFill>
            <a:srgbClr val="E8E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07" name="Freeform 83"/>
          <p:cNvSpPr>
            <a:spLocks/>
          </p:cNvSpPr>
          <p:nvPr/>
        </p:nvSpPr>
        <p:spPr bwMode="auto">
          <a:xfrm>
            <a:off x="1354138" y="5418138"/>
            <a:ext cx="434975" cy="26987"/>
          </a:xfrm>
          <a:custGeom>
            <a:avLst/>
            <a:gdLst>
              <a:gd name="T0" fmla="*/ 260 w 274"/>
              <a:gd name="T1" fmla="*/ 17 h 17"/>
              <a:gd name="T2" fmla="*/ 274 w 274"/>
              <a:gd name="T3" fmla="*/ 17 h 17"/>
              <a:gd name="T4" fmla="*/ 274 w 274"/>
              <a:gd name="T5" fmla="*/ 0 h 17"/>
              <a:gd name="T6" fmla="*/ 0 w 274"/>
              <a:gd name="T7" fmla="*/ 0 h 17"/>
              <a:gd name="T8" fmla="*/ 0 w 274"/>
              <a:gd name="T9" fmla="*/ 17 h 17"/>
              <a:gd name="T10" fmla="*/ 154 w 274"/>
              <a:gd name="T11" fmla="*/ 17 h 17"/>
              <a:gd name="T12" fmla="*/ 154 w 274"/>
              <a:gd name="T13" fmla="*/ 4 h 17"/>
              <a:gd name="T14" fmla="*/ 260 w 274"/>
              <a:gd name="T15" fmla="*/ 4 h 17"/>
              <a:gd name="T16" fmla="*/ 260 w 274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4" h="17">
                <a:moveTo>
                  <a:pt x="260" y="17"/>
                </a:moveTo>
                <a:lnTo>
                  <a:pt x="274" y="17"/>
                </a:lnTo>
                <a:lnTo>
                  <a:pt x="274" y="0"/>
                </a:lnTo>
                <a:lnTo>
                  <a:pt x="0" y="0"/>
                </a:lnTo>
                <a:lnTo>
                  <a:pt x="0" y="17"/>
                </a:lnTo>
                <a:lnTo>
                  <a:pt x="154" y="17"/>
                </a:lnTo>
                <a:lnTo>
                  <a:pt x="154" y="4"/>
                </a:lnTo>
                <a:lnTo>
                  <a:pt x="260" y="4"/>
                </a:lnTo>
                <a:lnTo>
                  <a:pt x="260" y="17"/>
                </a:lnTo>
                <a:close/>
              </a:path>
            </a:pathLst>
          </a:custGeom>
          <a:solidFill>
            <a:srgbClr val="E8E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08" name="Freeform 84"/>
          <p:cNvSpPr>
            <a:spLocks/>
          </p:cNvSpPr>
          <p:nvPr/>
        </p:nvSpPr>
        <p:spPr bwMode="auto">
          <a:xfrm>
            <a:off x="1262063" y="5454650"/>
            <a:ext cx="636587" cy="147638"/>
          </a:xfrm>
          <a:custGeom>
            <a:avLst/>
            <a:gdLst>
              <a:gd name="T0" fmla="*/ 401 w 401"/>
              <a:gd name="T1" fmla="*/ 81 h 93"/>
              <a:gd name="T2" fmla="*/ 382 w 401"/>
              <a:gd name="T3" fmla="*/ 0 h 93"/>
              <a:gd name="T4" fmla="*/ 18 w 401"/>
              <a:gd name="T5" fmla="*/ 0 h 93"/>
              <a:gd name="T6" fmla="*/ 0 w 401"/>
              <a:gd name="T7" fmla="*/ 81 h 93"/>
              <a:gd name="T8" fmla="*/ 5 w 401"/>
              <a:gd name="T9" fmla="*/ 93 h 93"/>
              <a:gd name="T10" fmla="*/ 396 w 401"/>
              <a:gd name="T11" fmla="*/ 93 h 93"/>
              <a:gd name="T12" fmla="*/ 401 w 401"/>
              <a:gd name="T13" fmla="*/ 8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1" h="93">
                <a:moveTo>
                  <a:pt x="401" y="81"/>
                </a:moveTo>
                <a:lnTo>
                  <a:pt x="382" y="0"/>
                </a:lnTo>
                <a:lnTo>
                  <a:pt x="18" y="0"/>
                </a:lnTo>
                <a:lnTo>
                  <a:pt x="0" y="81"/>
                </a:lnTo>
                <a:lnTo>
                  <a:pt x="5" y="93"/>
                </a:lnTo>
                <a:lnTo>
                  <a:pt x="396" y="93"/>
                </a:lnTo>
                <a:lnTo>
                  <a:pt x="401" y="81"/>
                </a:lnTo>
                <a:close/>
              </a:path>
            </a:pathLst>
          </a:custGeom>
          <a:solidFill>
            <a:srgbClr val="E8E0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09" name="Freeform 85"/>
          <p:cNvSpPr>
            <a:spLocks/>
          </p:cNvSpPr>
          <p:nvPr/>
        </p:nvSpPr>
        <p:spPr bwMode="auto">
          <a:xfrm>
            <a:off x="1384300" y="5075238"/>
            <a:ext cx="376238" cy="254000"/>
          </a:xfrm>
          <a:custGeom>
            <a:avLst/>
            <a:gdLst>
              <a:gd name="T0" fmla="*/ 221 w 237"/>
              <a:gd name="T1" fmla="*/ 160 h 160"/>
              <a:gd name="T2" fmla="*/ 16 w 237"/>
              <a:gd name="T3" fmla="*/ 160 h 160"/>
              <a:gd name="T4" fmla="*/ 12 w 237"/>
              <a:gd name="T5" fmla="*/ 160 h 160"/>
              <a:gd name="T6" fmla="*/ 9 w 237"/>
              <a:gd name="T7" fmla="*/ 158 h 160"/>
              <a:gd name="T8" fmla="*/ 6 w 237"/>
              <a:gd name="T9" fmla="*/ 158 h 160"/>
              <a:gd name="T10" fmla="*/ 3 w 237"/>
              <a:gd name="T11" fmla="*/ 155 h 160"/>
              <a:gd name="T12" fmla="*/ 1 w 237"/>
              <a:gd name="T13" fmla="*/ 154 h 160"/>
              <a:gd name="T14" fmla="*/ 1 w 237"/>
              <a:gd name="T15" fmla="*/ 151 h 160"/>
              <a:gd name="T16" fmla="*/ 0 w 237"/>
              <a:gd name="T17" fmla="*/ 148 h 160"/>
              <a:gd name="T18" fmla="*/ 0 w 237"/>
              <a:gd name="T19" fmla="*/ 145 h 160"/>
              <a:gd name="T20" fmla="*/ 0 w 237"/>
              <a:gd name="T21" fmla="*/ 16 h 160"/>
              <a:gd name="T22" fmla="*/ 0 w 237"/>
              <a:gd name="T23" fmla="*/ 11 h 160"/>
              <a:gd name="T24" fmla="*/ 1 w 237"/>
              <a:gd name="T25" fmla="*/ 8 h 160"/>
              <a:gd name="T26" fmla="*/ 1 w 237"/>
              <a:gd name="T27" fmla="*/ 7 h 160"/>
              <a:gd name="T28" fmla="*/ 3 w 237"/>
              <a:gd name="T29" fmla="*/ 4 h 160"/>
              <a:gd name="T30" fmla="*/ 6 w 237"/>
              <a:gd name="T31" fmla="*/ 2 h 160"/>
              <a:gd name="T32" fmla="*/ 9 w 237"/>
              <a:gd name="T33" fmla="*/ 1 h 160"/>
              <a:gd name="T34" fmla="*/ 12 w 237"/>
              <a:gd name="T35" fmla="*/ 0 h 160"/>
              <a:gd name="T36" fmla="*/ 16 w 237"/>
              <a:gd name="T37" fmla="*/ 0 h 160"/>
              <a:gd name="T38" fmla="*/ 221 w 237"/>
              <a:gd name="T39" fmla="*/ 0 h 160"/>
              <a:gd name="T40" fmla="*/ 225 w 237"/>
              <a:gd name="T41" fmla="*/ 0 h 160"/>
              <a:gd name="T42" fmla="*/ 228 w 237"/>
              <a:gd name="T43" fmla="*/ 1 h 160"/>
              <a:gd name="T44" fmla="*/ 231 w 237"/>
              <a:gd name="T45" fmla="*/ 2 h 160"/>
              <a:gd name="T46" fmla="*/ 232 w 237"/>
              <a:gd name="T47" fmla="*/ 4 h 160"/>
              <a:gd name="T48" fmla="*/ 235 w 237"/>
              <a:gd name="T49" fmla="*/ 7 h 160"/>
              <a:gd name="T50" fmla="*/ 235 w 237"/>
              <a:gd name="T51" fmla="*/ 8 h 160"/>
              <a:gd name="T52" fmla="*/ 237 w 237"/>
              <a:gd name="T53" fmla="*/ 11 h 160"/>
              <a:gd name="T54" fmla="*/ 237 w 237"/>
              <a:gd name="T55" fmla="*/ 16 h 160"/>
              <a:gd name="T56" fmla="*/ 237 w 237"/>
              <a:gd name="T57" fmla="*/ 145 h 160"/>
              <a:gd name="T58" fmla="*/ 237 w 237"/>
              <a:gd name="T59" fmla="*/ 148 h 160"/>
              <a:gd name="T60" fmla="*/ 235 w 237"/>
              <a:gd name="T61" fmla="*/ 151 h 160"/>
              <a:gd name="T62" fmla="*/ 235 w 237"/>
              <a:gd name="T63" fmla="*/ 154 h 160"/>
              <a:gd name="T64" fmla="*/ 232 w 237"/>
              <a:gd name="T65" fmla="*/ 155 h 160"/>
              <a:gd name="T66" fmla="*/ 231 w 237"/>
              <a:gd name="T67" fmla="*/ 158 h 160"/>
              <a:gd name="T68" fmla="*/ 228 w 237"/>
              <a:gd name="T69" fmla="*/ 158 h 160"/>
              <a:gd name="T70" fmla="*/ 225 w 237"/>
              <a:gd name="T71" fmla="*/ 160 h 160"/>
              <a:gd name="T72" fmla="*/ 221 w 237"/>
              <a:gd name="T73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7" h="160">
                <a:moveTo>
                  <a:pt x="221" y="160"/>
                </a:moveTo>
                <a:lnTo>
                  <a:pt x="16" y="160"/>
                </a:lnTo>
                <a:lnTo>
                  <a:pt x="12" y="160"/>
                </a:lnTo>
                <a:lnTo>
                  <a:pt x="9" y="158"/>
                </a:lnTo>
                <a:lnTo>
                  <a:pt x="6" y="158"/>
                </a:lnTo>
                <a:lnTo>
                  <a:pt x="3" y="155"/>
                </a:lnTo>
                <a:lnTo>
                  <a:pt x="1" y="154"/>
                </a:lnTo>
                <a:lnTo>
                  <a:pt x="1" y="151"/>
                </a:lnTo>
                <a:lnTo>
                  <a:pt x="0" y="148"/>
                </a:lnTo>
                <a:lnTo>
                  <a:pt x="0" y="145"/>
                </a:lnTo>
                <a:lnTo>
                  <a:pt x="0" y="16"/>
                </a:lnTo>
                <a:lnTo>
                  <a:pt x="0" y="11"/>
                </a:lnTo>
                <a:lnTo>
                  <a:pt x="1" y="8"/>
                </a:lnTo>
                <a:lnTo>
                  <a:pt x="1" y="7"/>
                </a:lnTo>
                <a:lnTo>
                  <a:pt x="3" y="4"/>
                </a:lnTo>
                <a:lnTo>
                  <a:pt x="6" y="2"/>
                </a:lnTo>
                <a:lnTo>
                  <a:pt x="9" y="1"/>
                </a:lnTo>
                <a:lnTo>
                  <a:pt x="12" y="0"/>
                </a:lnTo>
                <a:lnTo>
                  <a:pt x="16" y="0"/>
                </a:lnTo>
                <a:lnTo>
                  <a:pt x="221" y="0"/>
                </a:lnTo>
                <a:lnTo>
                  <a:pt x="225" y="0"/>
                </a:lnTo>
                <a:lnTo>
                  <a:pt x="228" y="1"/>
                </a:lnTo>
                <a:lnTo>
                  <a:pt x="231" y="2"/>
                </a:lnTo>
                <a:lnTo>
                  <a:pt x="232" y="4"/>
                </a:lnTo>
                <a:lnTo>
                  <a:pt x="235" y="7"/>
                </a:lnTo>
                <a:lnTo>
                  <a:pt x="235" y="8"/>
                </a:lnTo>
                <a:lnTo>
                  <a:pt x="237" y="11"/>
                </a:lnTo>
                <a:lnTo>
                  <a:pt x="237" y="16"/>
                </a:lnTo>
                <a:lnTo>
                  <a:pt x="237" y="145"/>
                </a:lnTo>
                <a:lnTo>
                  <a:pt x="237" y="148"/>
                </a:lnTo>
                <a:lnTo>
                  <a:pt x="235" y="151"/>
                </a:lnTo>
                <a:lnTo>
                  <a:pt x="235" y="154"/>
                </a:lnTo>
                <a:lnTo>
                  <a:pt x="232" y="155"/>
                </a:lnTo>
                <a:lnTo>
                  <a:pt x="231" y="158"/>
                </a:lnTo>
                <a:lnTo>
                  <a:pt x="228" y="158"/>
                </a:lnTo>
                <a:lnTo>
                  <a:pt x="225" y="160"/>
                </a:lnTo>
                <a:lnTo>
                  <a:pt x="221" y="16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10" name="Rectangle 86"/>
          <p:cNvSpPr>
            <a:spLocks noChangeArrowheads="1"/>
          </p:cNvSpPr>
          <p:nvPr/>
        </p:nvSpPr>
        <p:spPr bwMode="auto">
          <a:xfrm>
            <a:off x="1720850" y="5345113"/>
            <a:ext cx="39688" cy="12700"/>
          </a:xfrm>
          <a:prstGeom prst="rect">
            <a:avLst/>
          </a:prstGeom>
          <a:solidFill>
            <a:srgbClr val="D8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11" name="Rectangle 87"/>
          <p:cNvSpPr>
            <a:spLocks noChangeArrowheads="1"/>
          </p:cNvSpPr>
          <p:nvPr/>
        </p:nvSpPr>
        <p:spPr bwMode="auto">
          <a:xfrm>
            <a:off x="1390650" y="5427663"/>
            <a:ext cx="7938" cy="17462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12" name="Rectangle 88"/>
          <p:cNvSpPr>
            <a:spLocks noChangeArrowheads="1"/>
          </p:cNvSpPr>
          <p:nvPr/>
        </p:nvSpPr>
        <p:spPr bwMode="auto">
          <a:xfrm>
            <a:off x="1433513" y="5275263"/>
            <a:ext cx="6350" cy="17462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13" name="Freeform 89"/>
          <p:cNvSpPr>
            <a:spLocks/>
          </p:cNvSpPr>
          <p:nvPr/>
        </p:nvSpPr>
        <p:spPr bwMode="auto">
          <a:xfrm>
            <a:off x="1771650" y="5502275"/>
            <a:ext cx="25400" cy="79375"/>
          </a:xfrm>
          <a:custGeom>
            <a:avLst/>
            <a:gdLst>
              <a:gd name="T0" fmla="*/ 16 w 16"/>
              <a:gd name="T1" fmla="*/ 50 h 50"/>
              <a:gd name="T2" fmla="*/ 5 w 16"/>
              <a:gd name="T3" fmla="*/ 0 h 50"/>
              <a:gd name="T4" fmla="*/ 0 w 16"/>
              <a:gd name="T5" fmla="*/ 3 h 50"/>
              <a:gd name="T6" fmla="*/ 12 w 16"/>
              <a:gd name="T7" fmla="*/ 50 h 50"/>
              <a:gd name="T8" fmla="*/ 16 w 16"/>
              <a:gd name="T9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50">
                <a:moveTo>
                  <a:pt x="16" y="50"/>
                </a:moveTo>
                <a:lnTo>
                  <a:pt x="5" y="0"/>
                </a:lnTo>
                <a:lnTo>
                  <a:pt x="0" y="3"/>
                </a:lnTo>
                <a:lnTo>
                  <a:pt x="12" y="50"/>
                </a:lnTo>
                <a:lnTo>
                  <a:pt x="16" y="5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14" name="Freeform 90"/>
          <p:cNvSpPr>
            <a:spLocks/>
          </p:cNvSpPr>
          <p:nvPr/>
        </p:nvSpPr>
        <p:spPr bwMode="auto">
          <a:xfrm>
            <a:off x="1801813" y="5502275"/>
            <a:ext cx="26987" cy="79375"/>
          </a:xfrm>
          <a:custGeom>
            <a:avLst/>
            <a:gdLst>
              <a:gd name="T0" fmla="*/ 17 w 17"/>
              <a:gd name="T1" fmla="*/ 50 h 50"/>
              <a:gd name="T2" fmla="*/ 5 w 17"/>
              <a:gd name="T3" fmla="*/ 0 h 50"/>
              <a:gd name="T4" fmla="*/ 0 w 17"/>
              <a:gd name="T5" fmla="*/ 3 h 50"/>
              <a:gd name="T6" fmla="*/ 11 w 17"/>
              <a:gd name="T7" fmla="*/ 50 h 50"/>
              <a:gd name="T8" fmla="*/ 17 w 17"/>
              <a:gd name="T9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50">
                <a:moveTo>
                  <a:pt x="17" y="50"/>
                </a:moveTo>
                <a:lnTo>
                  <a:pt x="5" y="0"/>
                </a:lnTo>
                <a:lnTo>
                  <a:pt x="0" y="3"/>
                </a:lnTo>
                <a:lnTo>
                  <a:pt x="11" y="50"/>
                </a:lnTo>
                <a:lnTo>
                  <a:pt x="17" y="5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15" name="Freeform 91"/>
          <p:cNvSpPr>
            <a:spLocks/>
          </p:cNvSpPr>
          <p:nvPr/>
        </p:nvSpPr>
        <p:spPr bwMode="auto">
          <a:xfrm>
            <a:off x="1830388" y="5502275"/>
            <a:ext cx="25400" cy="79375"/>
          </a:xfrm>
          <a:custGeom>
            <a:avLst/>
            <a:gdLst>
              <a:gd name="T0" fmla="*/ 16 w 16"/>
              <a:gd name="T1" fmla="*/ 50 h 50"/>
              <a:gd name="T2" fmla="*/ 4 w 16"/>
              <a:gd name="T3" fmla="*/ 0 h 50"/>
              <a:gd name="T4" fmla="*/ 0 w 16"/>
              <a:gd name="T5" fmla="*/ 3 h 50"/>
              <a:gd name="T6" fmla="*/ 12 w 16"/>
              <a:gd name="T7" fmla="*/ 50 h 50"/>
              <a:gd name="T8" fmla="*/ 16 w 16"/>
              <a:gd name="T9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50">
                <a:moveTo>
                  <a:pt x="16" y="50"/>
                </a:moveTo>
                <a:lnTo>
                  <a:pt x="4" y="0"/>
                </a:lnTo>
                <a:lnTo>
                  <a:pt x="0" y="3"/>
                </a:lnTo>
                <a:lnTo>
                  <a:pt x="12" y="50"/>
                </a:lnTo>
                <a:lnTo>
                  <a:pt x="16" y="5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16" name="Freeform 92"/>
          <p:cNvSpPr>
            <a:spLocks/>
          </p:cNvSpPr>
          <p:nvPr/>
        </p:nvSpPr>
        <p:spPr bwMode="auto">
          <a:xfrm>
            <a:off x="1314450" y="5513388"/>
            <a:ext cx="436563" cy="9525"/>
          </a:xfrm>
          <a:custGeom>
            <a:avLst/>
            <a:gdLst>
              <a:gd name="T0" fmla="*/ 275 w 275"/>
              <a:gd name="T1" fmla="*/ 0 h 6"/>
              <a:gd name="T2" fmla="*/ 1 w 275"/>
              <a:gd name="T3" fmla="*/ 0 h 6"/>
              <a:gd name="T4" fmla="*/ 0 w 275"/>
              <a:gd name="T5" fmla="*/ 6 h 6"/>
              <a:gd name="T6" fmla="*/ 275 w 275"/>
              <a:gd name="T7" fmla="*/ 6 h 6"/>
              <a:gd name="T8" fmla="*/ 275 w 275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6">
                <a:moveTo>
                  <a:pt x="275" y="0"/>
                </a:moveTo>
                <a:lnTo>
                  <a:pt x="1" y="0"/>
                </a:lnTo>
                <a:lnTo>
                  <a:pt x="0" y="6"/>
                </a:lnTo>
                <a:lnTo>
                  <a:pt x="275" y="6"/>
                </a:lnTo>
                <a:lnTo>
                  <a:pt x="275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17" name="Freeform 93"/>
          <p:cNvSpPr>
            <a:spLocks/>
          </p:cNvSpPr>
          <p:nvPr/>
        </p:nvSpPr>
        <p:spPr bwMode="auto">
          <a:xfrm>
            <a:off x="1774825" y="5513388"/>
            <a:ext cx="88900" cy="9525"/>
          </a:xfrm>
          <a:custGeom>
            <a:avLst/>
            <a:gdLst>
              <a:gd name="T0" fmla="*/ 54 w 56"/>
              <a:gd name="T1" fmla="*/ 0 h 6"/>
              <a:gd name="T2" fmla="*/ 0 w 56"/>
              <a:gd name="T3" fmla="*/ 0 h 6"/>
              <a:gd name="T4" fmla="*/ 1 w 56"/>
              <a:gd name="T5" fmla="*/ 6 h 6"/>
              <a:gd name="T6" fmla="*/ 56 w 56"/>
              <a:gd name="T7" fmla="*/ 6 h 6"/>
              <a:gd name="T8" fmla="*/ 54 w 56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6">
                <a:moveTo>
                  <a:pt x="54" y="0"/>
                </a:moveTo>
                <a:lnTo>
                  <a:pt x="0" y="0"/>
                </a:lnTo>
                <a:lnTo>
                  <a:pt x="1" y="6"/>
                </a:lnTo>
                <a:lnTo>
                  <a:pt x="56" y="6"/>
                </a:lnTo>
                <a:lnTo>
                  <a:pt x="54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18" name="Freeform 94"/>
          <p:cNvSpPr>
            <a:spLocks/>
          </p:cNvSpPr>
          <p:nvPr/>
        </p:nvSpPr>
        <p:spPr bwMode="auto">
          <a:xfrm>
            <a:off x="1779588" y="5541963"/>
            <a:ext cx="90487" cy="6350"/>
          </a:xfrm>
          <a:custGeom>
            <a:avLst/>
            <a:gdLst>
              <a:gd name="T0" fmla="*/ 56 w 56"/>
              <a:gd name="T1" fmla="*/ 4 h 4"/>
              <a:gd name="T2" fmla="*/ 1 w 56"/>
              <a:gd name="T3" fmla="*/ 4 h 4"/>
              <a:gd name="T4" fmla="*/ 0 w 56"/>
              <a:gd name="T5" fmla="*/ 0 h 4"/>
              <a:gd name="T6" fmla="*/ 56 w 56"/>
              <a:gd name="T7" fmla="*/ 0 h 4"/>
              <a:gd name="T8" fmla="*/ 56 w 56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4">
                <a:moveTo>
                  <a:pt x="56" y="4"/>
                </a:moveTo>
                <a:lnTo>
                  <a:pt x="1" y="4"/>
                </a:lnTo>
                <a:lnTo>
                  <a:pt x="0" y="0"/>
                </a:lnTo>
                <a:lnTo>
                  <a:pt x="56" y="0"/>
                </a:lnTo>
                <a:lnTo>
                  <a:pt x="56" y="4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19" name="Freeform 95"/>
          <p:cNvSpPr>
            <a:spLocks/>
          </p:cNvSpPr>
          <p:nvPr/>
        </p:nvSpPr>
        <p:spPr bwMode="auto">
          <a:xfrm>
            <a:off x="1306513" y="5541963"/>
            <a:ext cx="450850" cy="6350"/>
          </a:xfrm>
          <a:custGeom>
            <a:avLst/>
            <a:gdLst>
              <a:gd name="T0" fmla="*/ 283 w 284"/>
              <a:gd name="T1" fmla="*/ 0 h 4"/>
              <a:gd name="T2" fmla="*/ 2 w 284"/>
              <a:gd name="T3" fmla="*/ 0 h 4"/>
              <a:gd name="T4" fmla="*/ 0 w 284"/>
              <a:gd name="T5" fmla="*/ 4 h 4"/>
              <a:gd name="T6" fmla="*/ 284 w 284"/>
              <a:gd name="T7" fmla="*/ 4 h 4"/>
              <a:gd name="T8" fmla="*/ 283 w 28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4">
                <a:moveTo>
                  <a:pt x="283" y="0"/>
                </a:moveTo>
                <a:lnTo>
                  <a:pt x="2" y="0"/>
                </a:lnTo>
                <a:lnTo>
                  <a:pt x="0" y="4"/>
                </a:lnTo>
                <a:lnTo>
                  <a:pt x="284" y="4"/>
                </a:lnTo>
                <a:lnTo>
                  <a:pt x="283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20" name="Freeform 96"/>
          <p:cNvSpPr>
            <a:spLocks/>
          </p:cNvSpPr>
          <p:nvPr/>
        </p:nvSpPr>
        <p:spPr bwMode="auto">
          <a:xfrm>
            <a:off x="1300163" y="5573713"/>
            <a:ext cx="465137" cy="7937"/>
          </a:xfrm>
          <a:custGeom>
            <a:avLst/>
            <a:gdLst>
              <a:gd name="T0" fmla="*/ 293 w 293"/>
              <a:gd name="T1" fmla="*/ 5 h 5"/>
              <a:gd name="T2" fmla="*/ 0 w 293"/>
              <a:gd name="T3" fmla="*/ 5 h 5"/>
              <a:gd name="T4" fmla="*/ 1 w 293"/>
              <a:gd name="T5" fmla="*/ 0 h 5"/>
              <a:gd name="T6" fmla="*/ 291 w 293"/>
              <a:gd name="T7" fmla="*/ 0 h 5"/>
              <a:gd name="T8" fmla="*/ 293 w 293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" h="5">
                <a:moveTo>
                  <a:pt x="293" y="5"/>
                </a:moveTo>
                <a:lnTo>
                  <a:pt x="0" y="5"/>
                </a:lnTo>
                <a:lnTo>
                  <a:pt x="1" y="0"/>
                </a:lnTo>
                <a:lnTo>
                  <a:pt x="291" y="0"/>
                </a:lnTo>
                <a:lnTo>
                  <a:pt x="293" y="5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21" name="Freeform 97"/>
          <p:cNvSpPr>
            <a:spLocks/>
          </p:cNvSpPr>
          <p:nvPr/>
        </p:nvSpPr>
        <p:spPr bwMode="auto">
          <a:xfrm>
            <a:off x="1789113" y="5573713"/>
            <a:ext cx="87312" cy="7937"/>
          </a:xfrm>
          <a:custGeom>
            <a:avLst/>
            <a:gdLst>
              <a:gd name="T0" fmla="*/ 1 w 55"/>
              <a:gd name="T1" fmla="*/ 5 h 5"/>
              <a:gd name="T2" fmla="*/ 55 w 55"/>
              <a:gd name="T3" fmla="*/ 5 h 5"/>
              <a:gd name="T4" fmla="*/ 54 w 55"/>
              <a:gd name="T5" fmla="*/ 0 h 5"/>
              <a:gd name="T6" fmla="*/ 0 w 55"/>
              <a:gd name="T7" fmla="*/ 0 h 5"/>
              <a:gd name="T8" fmla="*/ 1 w 55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5">
                <a:moveTo>
                  <a:pt x="1" y="5"/>
                </a:moveTo>
                <a:lnTo>
                  <a:pt x="55" y="5"/>
                </a:lnTo>
                <a:lnTo>
                  <a:pt x="54" y="0"/>
                </a:lnTo>
                <a:lnTo>
                  <a:pt x="0" y="0"/>
                </a:lnTo>
                <a:lnTo>
                  <a:pt x="1" y="5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22" name="Freeform 98"/>
          <p:cNvSpPr>
            <a:spLocks/>
          </p:cNvSpPr>
          <p:nvPr/>
        </p:nvSpPr>
        <p:spPr bwMode="auto">
          <a:xfrm>
            <a:off x="1319213" y="5489575"/>
            <a:ext cx="427037" cy="7938"/>
          </a:xfrm>
          <a:custGeom>
            <a:avLst/>
            <a:gdLst>
              <a:gd name="T0" fmla="*/ 268 w 269"/>
              <a:gd name="T1" fmla="*/ 0 h 5"/>
              <a:gd name="T2" fmla="*/ 1 w 269"/>
              <a:gd name="T3" fmla="*/ 0 h 5"/>
              <a:gd name="T4" fmla="*/ 0 w 269"/>
              <a:gd name="T5" fmla="*/ 5 h 5"/>
              <a:gd name="T6" fmla="*/ 269 w 269"/>
              <a:gd name="T7" fmla="*/ 5 h 5"/>
              <a:gd name="T8" fmla="*/ 268 w 269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5">
                <a:moveTo>
                  <a:pt x="268" y="0"/>
                </a:moveTo>
                <a:lnTo>
                  <a:pt x="1" y="0"/>
                </a:lnTo>
                <a:lnTo>
                  <a:pt x="0" y="5"/>
                </a:lnTo>
                <a:lnTo>
                  <a:pt x="269" y="5"/>
                </a:lnTo>
                <a:lnTo>
                  <a:pt x="268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23" name="Freeform 99"/>
          <p:cNvSpPr>
            <a:spLocks/>
          </p:cNvSpPr>
          <p:nvPr/>
        </p:nvSpPr>
        <p:spPr bwMode="auto">
          <a:xfrm>
            <a:off x="1730375" y="5472113"/>
            <a:ext cx="34925" cy="109537"/>
          </a:xfrm>
          <a:custGeom>
            <a:avLst/>
            <a:gdLst>
              <a:gd name="T0" fmla="*/ 6 w 22"/>
              <a:gd name="T1" fmla="*/ 0 h 69"/>
              <a:gd name="T2" fmla="*/ 22 w 22"/>
              <a:gd name="T3" fmla="*/ 69 h 69"/>
              <a:gd name="T4" fmla="*/ 16 w 22"/>
              <a:gd name="T5" fmla="*/ 69 h 69"/>
              <a:gd name="T6" fmla="*/ 0 w 22"/>
              <a:gd name="T7" fmla="*/ 0 h 69"/>
              <a:gd name="T8" fmla="*/ 6 w 22"/>
              <a:gd name="T9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69">
                <a:moveTo>
                  <a:pt x="6" y="0"/>
                </a:moveTo>
                <a:lnTo>
                  <a:pt x="22" y="69"/>
                </a:lnTo>
                <a:lnTo>
                  <a:pt x="16" y="69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24" name="Freeform 100"/>
          <p:cNvSpPr>
            <a:spLocks/>
          </p:cNvSpPr>
          <p:nvPr/>
        </p:nvSpPr>
        <p:spPr bwMode="auto">
          <a:xfrm>
            <a:off x="1703388" y="5472113"/>
            <a:ext cx="12700" cy="17462"/>
          </a:xfrm>
          <a:custGeom>
            <a:avLst/>
            <a:gdLst>
              <a:gd name="T0" fmla="*/ 6 w 8"/>
              <a:gd name="T1" fmla="*/ 0 h 11"/>
              <a:gd name="T2" fmla="*/ 8 w 8"/>
              <a:gd name="T3" fmla="*/ 11 h 11"/>
              <a:gd name="T4" fmla="*/ 2 w 8"/>
              <a:gd name="T5" fmla="*/ 11 h 11"/>
              <a:gd name="T6" fmla="*/ 0 w 8"/>
              <a:gd name="T7" fmla="*/ 0 h 11"/>
              <a:gd name="T8" fmla="*/ 6 w 8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1">
                <a:moveTo>
                  <a:pt x="6" y="0"/>
                </a:moveTo>
                <a:lnTo>
                  <a:pt x="8" y="11"/>
                </a:lnTo>
                <a:lnTo>
                  <a:pt x="2" y="11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25" name="Freeform 101"/>
          <p:cNvSpPr>
            <a:spLocks/>
          </p:cNvSpPr>
          <p:nvPr/>
        </p:nvSpPr>
        <p:spPr bwMode="auto">
          <a:xfrm>
            <a:off x="1676400" y="5472113"/>
            <a:ext cx="11113" cy="17462"/>
          </a:xfrm>
          <a:custGeom>
            <a:avLst/>
            <a:gdLst>
              <a:gd name="T0" fmla="*/ 6 w 7"/>
              <a:gd name="T1" fmla="*/ 0 h 11"/>
              <a:gd name="T2" fmla="*/ 7 w 7"/>
              <a:gd name="T3" fmla="*/ 11 h 11"/>
              <a:gd name="T4" fmla="*/ 3 w 7"/>
              <a:gd name="T5" fmla="*/ 11 h 11"/>
              <a:gd name="T6" fmla="*/ 0 w 7"/>
              <a:gd name="T7" fmla="*/ 0 h 11"/>
              <a:gd name="T8" fmla="*/ 6 w 7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6" y="0"/>
                </a:moveTo>
                <a:lnTo>
                  <a:pt x="7" y="11"/>
                </a:lnTo>
                <a:lnTo>
                  <a:pt x="3" y="11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26" name="Freeform 102"/>
          <p:cNvSpPr>
            <a:spLocks/>
          </p:cNvSpPr>
          <p:nvPr/>
        </p:nvSpPr>
        <p:spPr bwMode="auto">
          <a:xfrm>
            <a:off x="1651000" y="5472113"/>
            <a:ext cx="11113" cy="17462"/>
          </a:xfrm>
          <a:custGeom>
            <a:avLst/>
            <a:gdLst>
              <a:gd name="T0" fmla="*/ 4 w 7"/>
              <a:gd name="T1" fmla="*/ 0 h 11"/>
              <a:gd name="T2" fmla="*/ 7 w 7"/>
              <a:gd name="T3" fmla="*/ 11 h 11"/>
              <a:gd name="T4" fmla="*/ 1 w 7"/>
              <a:gd name="T5" fmla="*/ 11 h 11"/>
              <a:gd name="T6" fmla="*/ 0 w 7"/>
              <a:gd name="T7" fmla="*/ 0 h 11"/>
              <a:gd name="T8" fmla="*/ 4 w 7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4" y="0"/>
                </a:moveTo>
                <a:lnTo>
                  <a:pt x="7" y="11"/>
                </a:lnTo>
                <a:lnTo>
                  <a:pt x="1" y="11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27" name="Freeform 103"/>
          <p:cNvSpPr>
            <a:spLocks/>
          </p:cNvSpPr>
          <p:nvPr/>
        </p:nvSpPr>
        <p:spPr bwMode="auto">
          <a:xfrm>
            <a:off x="1622425" y="5472113"/>
            <a:ext cx="11113" cy="17462"/>
          </a:xfrm>
          <a:custGeom>
            <a:avLst/>
            <a:gdLst>
              <a:gd name="T0" fmla="*/ 6 w 7"/>
              <a:gd name="T1" fmla="*/ 0 h 11"/>
              <a:gd name="T2" fmla="*/ 7 w 7"/>
              <a:gd name="T3" fmla="*/ 11 h 11"/>
              <a:gd name="T4" fmla="*/ 1 w 7"/>
              <a:gd name="T5" fmla="*/ 11 h 11"/>
              <a:gd name="T6" fmla="*/ 0 w 7"/>
              <a:gd name="T7" fmla="*/ 0 h 11"/>
              <a:gd name="T8" fmla="*/ 6 w 7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6" y="0"/>
                </a:moveTo>
                <a:lnTo>
                  <a:pt x="7" y="11"/>
                </a:lnTo>
                <a:lnTo>
                  <a:pt x="1" y="11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28" name="Freeform 104"/>
          <p:cNvSpPr>
            <a:spLocks/>
          </p:cNvSpPr>
          <p:nvPr/>
        </p:nvSpPr>
        <p:spPr bwMode="auto">
          <a:xfrm>
            <a:off x="1597025" y="5472113"/>
            <a:ext cx="9525" cy="17462"/>
          </a:xfrm>
          <a:custGeom>
            <a:avLst/>
            <a:gdLst>
              <a:gd name="T0" fmla="*/ 4 w 6"/>
              <a:gd name="T1" fmla="*/ 0 h 11"/>
              <a:gd name="T2" fmla="*/ 6 w 6"/>
              <a:gd name="T3" fmla="*/ 11 h 11"/>
              <a:gd name="T4" fmla="*/ 0 w 6"/>
              <a:gd name="T5" fmla="*/ 11 h 11"/>
              <a:gd name="T6" fmla="*/ 0 w 6"/>
              <a:gd name="T7" fmla="*/ 0 h 11"/>
              <a:gd name="T8" fmla="*/ 4 w 6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1">
                <a:moveTo>
                  <a:pt x="4" y="0"/>
                </a:moveTo>
                <a:lnTo>
                  <a:pt x="6" y="11"/>
                </a:lnTo>
                <a:lnTo>
                  <a:pt x="0" y="11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29" name="Rectangle 105"/>
          <p:cNvSpPr>
            <a:spLocks noChangeArrowheads="1"/>
          </p:cNvSpPr>
          <p:nvPr/>
        </p:nvSpPr>
        <p:spPr bwMode="auto">
          <a:xfrm>
            <a:off x="1568450" y="5472113"/>
            <a:ext cx="9525" cy="17462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30" name="Freeform 106"/>
          <p:cNvSpPr>
            <a:spLocks/>
          </p:cNvSpPr>
          <p:nvPr/>
        </p:nvSpPr>
        <p:spPr bwMode="auto">
          <a:xfrm>
            <a:off x="1543050" y="5472113"/>
            <a:ext cx="9525" cy="17462"/>
          </a:xfrm>
          <a:custGeom>
            <a:avLst/>
            <a:gdLst>
              <a:gd name="T0" fmla="*/ 6 w 6"/>
              <a:gd name="T1" fmla="*/ 0 h 11"/>
              <a:gd name="T2" fmla="*/ 4 w 6"/>
              <a:gd name="T3" fmla="*/ 11 h 11"/>
              <a:gd name="T4" fmla="*/ 0 w 6"/>
              <a:gd name="T5" fmla="*/ 11 h 11"/>
              <a:gd name="T6" fmla="*/ 0 w 6"/>
              <a:gd name="T7" fmla="*/ 0 h 11"/>
              <a:gd name="T8" fmla="*/ 6 w 6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1">
                <a:moveTo>
                  <a:pt x="6" y="0"/>
                </a:moveTo>
                <a:lnTo>
                  <a:pt x="4" y="11"/>
                </a:lnTo>
                <a:lnTo>
                  <a:pt x="0" y="11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31" name="Rectangle 107"/>
          <p:cNvSpPr>
            <a:spLocks noChangeArrowheads="1"/>
          </p:cNvSpPr>
          <p:nvPr/>
        </p:nvSpPr>
        <p:spPr bwMode="auto">
          <a:xfrm>
            <a:off x="1514475" y="5472113"/>
            <a:ext cx="9525" cy="17462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32" name="Freeform 108"/>
          <p:cNvSpPr>
            <a:spLocks/>
          </p:cNvSpPr>
          <p:nvPr/>
        </p:nvSpPr>
        <p:spPr bwMode="auto">
          <a:xfrm>
            <a:off x="1489075" y="5472113"/>
            <a:ext cx="6350" cy="17462"/>
          </a:xfrm>
          <a:custGeom>
            <a:avLst/>
            <a:gdLst>
              <a:gd name="T0" fmla="*/ 5 w 5"/>
              <a:gd name="T1" fmla="*/ 0 h 11"/>
              <a:gd name="T2" fmla="*/ 5 w 5"/>
              <a:gd name="T3" fmla="*/ 11 h 11"/>
              <a:gd name="T4" fmla="*/ 0 w 5"/>
              <a:gd name="T5" fmla="*/ 11 h 11"/>
              <a:gd name="T6" fmla="*/ 1 w 5"/>
              <a:gd name="T7" fmla="*/ 0 h 11"/>
              <a:gd name="T8" fmla="*/ 5 w 5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1">
                <a:moveTo>
                  <a:pt x="5" y="0"/>
                </a:moveTo>
                <a:lnTo>
                  <a:pt x="5" y="11"/>
                </a:lnTo>
                <a:lnTo>
                  <a:pt x="0" y="11"/>
                </a:lnTo>
                <a:lnTo>
                  <a:pt x="1" y="0"/>
                </a:lnTo>
                <a:lnTo>
                  <a:pt x="5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33" name="Freeform 109"/>
          <p:cNvSpPr>
            <a:spLocks/>
          </p:cNvSpPr>
          <p:nvPr/>
        </p:nvSpPr>
        <p:spPr bwMode="auto">
          <a:xfrm>
            <a:off x="1458913" y="5472113"/>
            <a:ext cx="11112" cy="17462"/>
          </a:xfrm>
          <a:custGeom>
            <a:avLst/>
            <a:gdLst>
              <a:gd name="T0" fmla="*/ 7 w 7"/>
              <a:gd name="T1" fmla="*/ 0 h 11"/>
              <a:gd name="T2" fmla="*/ 6 w 7"/>
              <a:gd name="T3" fmla="*/ 11 h 11"/>
              <a:gd name="T4" fmla="*/ 0 w 7"/>
              <a:gd name="T5" fmla="*/ 11 h 11"/>
              <a:gd name="T6" fmla="*/ 1 w 7"/>
              <a:gd name="T7" fmla="*/ 0 h 11"/>
              <a:gd name="T8" fmla="*/ 7 w 7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7" y="0"/>
                </a:moveTo>
                <a:lnTo>
                  <a:pt x="6" y="11"/>
                </a:lnTo>
                <a:lnTo>
                  <a:pt x="0" y="11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34" name="Freeform 110"/>
          <p:cNvSpPr>
            <a:spLocks/>
          </p:cNvSpPr>
          <p:nvPr/>
        </p:nvSpPr>
        <p:spPr bwMode="auto">
          <a:xfrm>
            <a:off x="1433513" y="5472113"/>
            <a:ext cx="9525" cy="17462"/>
          </a:xfrm>
          <a:custGeom>
            <a:avLst/>
            <a:gdLst>
              <a:gd name="T0" fmla="*/ 6 w 6"/>
              <a:gd name="T1" fmla="*/ 0 h 11"/>
              <a:gd name="T2" fmla="*/ 4 w 6"/>
              <a:gd name="T3" fmla="*/ 11 h 11"/>
              <a:gd name="T4" fmla="*/ 0 w 6"/>
              <a:gd name="T5" fmla="*/ 11 h 11"/>
              <a:gd name="T6" fmla="*/ 1 w 6"/>
              <a:gd name="T7" fmla="*/ 0 h 11"/>
              <a:gd name="T8" fmla="*/ 6 w 6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1">
                <a:moveTo>
                  <a:pt x="6" y="0"/>
                </a:moveTo>
                <a:lnTo>
                  <a:pt x="4" y="11"/>
                </a:lnTo>
                <a:lnTo>
                  <a:pt x="0" y="11"/>
                </a:lnTo>
                <a:lnTo>
                  <a:pt x="1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35" name="Freeform 111"/>
          <p:cNvSpPr>
            <a:spLocks/>
          </p:cNvSpPr>
          <p:nvPr/>
        </p:nvSpPr>
        <p:spPr bwMode="auto">
          <a:xfrm>
            <a:off x="1404938" y="5472113"/>
            <a:ext cx="9525" cy="17462"/>
          </a:xfrm>
          <a:custGeom>
            <a:avLst/>
            <a:gdLst>
              <a:gd name="T0" fmla="*/ 6 w 6"/>
              <a:gd name="T1" fmla="*/ 0 h 11"/>
              <a:gd name="T2" fmla="*/ 4 w 6"/>
              <a:gd name="T3" fmla="*/ 11 h 11"/>
              <a:gd name="T4" fmla="*/ 0 w 6"/>
              <a:gd name="T5" fmla="*/ 11 h 11"/>
              <a:gd name="T6" fmla="*/ 1 w 6"/>
              <a:gd name="T7" fmla="*/ 0 h 11"/>
              <a:gd name="T8" fmla="*/ 6 w 6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1">
                <a:moveTo>
                  <a:pt x="6" y="0"/>
                </a:moveTo>
                <a:lnTo>
                  <a:pt x="4" y="11"/>
                </a:lnTo>
                <a:lnTo>
                  <a:pt x="0" y="11"/>
                </a:lnTo>
                <a:lnTo>
                  <a:pt x="1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36" name="Freeform 112"/>
          <p:cNvSpPr>
            <a:spLocks/>
          </p:cNvSpPr>
          <p:nvPr/>
        </p:nvSpPr>
        <p:spPr bwMode="auto">
          <a:xfrm>
            <a:off x="1376363" y="5472113"/>
            <a:ext cx="12700" cy="17462"/>
          </a:xfrm>
          <a:custGeom>
            <a:avLst/>
            <a:gdLst>
              <a:gd name="T0" fmla="*/ 8 w 8"/>
              <a:gd name="T1" fmla="*/ 0 h 11"/>
              <a:gd name="T2" fmla="*/ 6 w 8"/>
              <a:gd name="T3" fmla="*/ 11 h 11"/>
              <a:gd name="T4" fmla="*/ 0 w 8"/>
              <a:gd name="T5" fmla="*/ 11 h 11"/>
              <a:gd name="T6" fmla="*/ 2 w 8"/>
              <a:gd name="T7" fmla="*/ 0 h 11"/>
              <a:gd name="T8" fmla="*/ 8 w 8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1">
                <a:moveTo>
                  <a:pt x="8" y="0"/>
                </a:moveTo>
                <a:lnTo>
                  <a:pt x="6" y="11"/>
                </a:lnTo>
                <a:lnTo>
                  <a:pt x="0" y="11"/>
                </a:lnTo>
                <a:lnTo>
                  <a:pt x="2" y="0"/>
                </a:lnTo>
                <a:lnTo>
                  <a:pt x="8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37" name="Freeform 113"/>
          <p:cNvSpPr>
            <a:spLocks/>
          </p:cNvSpPr>
          <p:nvPr/>
        </p:nvSpPr>
        <p:spPr bwMode="auto">
          <a:xfrm>
            <a:off x="1349375" y="5472113"/>
            <a:ext cx="12700" cy="17462"/>
          </a:xfrm>
          <a:custGeom>
            <a:avLst/>
            <a:gdLst>
              <a:gd name="T0" fmla="*/ 7 w 7"/>
              <a:gd name="T1" fmla="*/ 0 h 11"/>
              <a:gd name="T2" fmla="*/ 6 w 7"/>
              <a:gd name="T3" fmla="*/ 11 h 11"/>
              <a:gd name="T4" fmla="*/ 0 w 7"/>
              <a:gd name="T5" fmla="*/ 11 h 11"/>
              <a:gd name="T6" fmla="*/ 3 w 7"/>
              <a:gd name="T7" fmla="*/ 0 h 11"/>
              <a:gd name="T8" fmla="*/ 7 w 7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1">
                <a:moveTo>
                  <a:pt x="7" y="0"/>
                </a:moveTo>
                <a:lnTo>
                  <a:pt x="6" y="11"/>
                </a:lnTo>
                <a:lnTo>
                  <a:pt x="0" y="11"/>
                </a:lnTo>
                <a:lnTo>
                  <a:pt x="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38" name="Freeform 114"/>
          <p:cNvSpPr>
            <a:spLocks/>
          </p:cNvSpPr>
          <p:nvPr/>
        </p:nvSpPr>
        <p:spPr bwMode="auto">
          <a:xfrm>
            <a:off x="1300163" y="5472113"/>
            <a:ext cx="34925" cy="109537"/>
          </a:xfrm>
          <a:custGeom>
            <a:avLst/>
            <a:gdLst>
              <a:gd name="T0" fmla="*/ 0 w 22"/>
              <a:gd name="T1" fmla="*/ 69 h 69"/>
              <a:gd name="T2" fmla="*/ 16 w 22"/>
              <a:gd name="T3" fmla="*/ 0 h 69"/>
              <a:gd name="T4" fmla="*/ 22 w 22"/>
              <a:gd name="T5" fmla="*/ 0 h 69"/>
              <a:gd name="T6" fmla="*/ 6 w 22"/>
              <a:gd name="T7" fmla="*/ 69 h 69"/>
              <a:gd name="T8" fmla="*/ 0 w 22"/>
              <a:gd name="T9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69">
                <a:moveTo>
                  <a:pt x="0" y="69"/>
                </a:moveTo>
                <a:lnTo>
                  <a:pt x="16" y="0"/>
                </a:lnTo>
                <a:lnTo>
                  <a:pt x="22" y="0"/>
                </a:lnTo>
                <a:lnTo>
                  <a:pt x="6" y="69"/>
                </a:lnTo>
                <a:lnTo>
                  <a:pt x="0" y="69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39" name="Freeform 115"/>
          <p:cNvSpPr>
            <a:spLocks/>
          </p:cNvSpPr>
          <p:nvPr/>
        </p:nvSpPr>
        <p:spPr bwMode="auto">
          <a:xfrm>
            <a:off x="1712913" y="5497513"/>
            <a:ext cx="12700" cy="15875"/>
          </a:xfrm>
          <a:custGeom>
            <a:avLst/>
            <a:gdLst>
              <a:gd name="T0" fmla="*/ 6 w 8"/>
              <a:gd name="T1" fmla="*/ 0 h 10"/>
              <a:gd name="T2" fmla="*/ 8 w 8"/>
              <a:gd name="T3" fmla="*/ 10 h 10"/>
              <a:gd name="T4" fmla="*/ 2 w 8"/>
              <a:gd name="T5" fmla="*/ 10 h 10"/>
              <a:gd name="T6" fmla="*/ 0 w 8"/>
              <a:gd name="T7" fmla="*/ 0 h 10"/>
              <a:gd name="T8" fmla="*/ 6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6" y="0"/>
                </a:moveTo>
                <a:lnTo>
                  <a:pt x="8" y="10"/>
                </a:lnTo>
                <a:lnTo>
                  <a:pt x="2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40" name="Freeform 116"/>
          <p:cNvSpPr>
            <a:spLocks/>
          </p:cNvSpPr>
          <p:nvPr/>
        </p:nvSpPr>
        <p:spPr bwMode="auto">
          <a:xfrm>
            <a:off x="1685925" y="5497513"/>
            <a:ext cx="11113" cy="15875"/>
          </a:xfrm>
          <a:custGeom>
            <a:avLst/>
            <a:gdLst>
              <a:gd name="T0" fmla="*/ 6 w 7"/>
              <a:gd name="T1" fmla="*/ 0 h 10"/>
              <a:gd name="T2" fmla="*/ 7 w 7"/>
              <a:gd name="T3" fmla="*/ 10 h 10"/>
              <a:gd name="T4" fmla="*/ 3 w 7"/>
              <a:gd name="T5" fmla="*/ 10 h 10"/>
              <a:gd name="T6" fmla="*/ 0 w 7"/>
              <a:gd name="T7" fmla="*/ 0 h 10"/>
              <a:gd name="T8" fmla="*/ 6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6" y="0"/>
                </a:moveTo>
                <a:lnTo>
                  <a:pt x="7" y="10"/>
                </a:lnTo>
                <a:lnTo>
                  <a:pt x="3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41" name="Freeform 117"/>
          <p:cNvSpPr>
            <a:spLocks/>
          </p:cNvSpPr>
          <p:nvPr/>
        </p:nvSpPr>
        <p:spPr bwMode="auto">
          <a:xfrm>
            <a:off x="1657350" y="5497513"/>
            <a:ext cx="14288" cy="15875"/>
          </a:xfrm>
          <a:custGeom>
            <a:avLst/>
            <a:gdLst>
              <a:gd name="T0" fmla="*/ 7 w 9"/>
              <a:gd name="T1" fmla="*/ 0 h 10"/>
              <a:gd name="T2" fmla="*/ 9 w 9"/>
              <a:gd name="T3" fmla="*/ 10 h 10"/>
              <a:gd name="T4" fmla="*/ 3 w 9"/>
              <a:gd name="T5" fmla="*/ 10 h 10"/>
              <a:gd name="T6" fmla="*/ 0 w 9"/>
              <a:gd name="T7" fmla="*/ 0 h 10"/>
              <a:gd name="T8" fmla="*/ 7 w 9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0">
                <a:moveTo>
                  <a:pt x="7" y="0"/>
                </a:moveTo>
                <a:lnTo>
                  <a:pt x="9" y="10"/>
                </a:lnTo>
                <a:lnTo>
                  <a:pt x="3" y="10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42" name="Freeform 118"/>
          <p:cNvSpPr>
            <a:spLocks/>
          </p:cNvSpPr>
          <p:nvPr/>
        </p:nvSpPr>
        <p:spPr bwMode="auto">
          <a:xfrm>
            <a:off x="1631950" y="5497513"/>
            <a:ext cx="11113" cy="15875"/>
          </a:xfrm>
          <a:custGeom>
            <a:avLst/>
            <a:gdLst>
              <a:gd name="T0" fmla="*/ 6 w 7"/>
              <a:gd name="T1" fmla="*/ 0 h 10"/>
              <a:gd name="T2" fmla="*/ 7 w 7"/>
              <a:gd name="T3" fmla="*/ 10 h 10"/>
              <a:gd name="T4" fmla="*/ 1 w 7"/>
              <a:gd name="T5" fmla="*/ 10 h 10"/>
              <a:gd name="T6" fmla="*/ 0 w 7"/>
              <a:gd name="T7" fmla="*/ 0 h 10"/>
              <a:gd name="T8" fmla="*/ 6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6" y="0"/>
                </a:moveTo>
                <a:lnTo>
                  <a:pt x="7" y="10"/>
                </a:lnTo>
                <a:lnTo>
                  <a:pt x="1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43" name="Freeform 119"/>
          <p:cNvSpPr>
            <a:spLocks/>
          </p:cNvSpPr>
          <p:nvPr/>
        </p:nvSpPr>
        <p:spPr bwMode="auto">
          <a:xfrm>
            <a:off x="1603375" y="5497513"/>
            <a:ext cx="12700" cy="15875"/>
          </a:xfrm>
          <a:custGeom>
            <a:avLst/>
            <a:gdLst>
              <a:gd name="T0" fmla="*/ 6 w 8"/>
              <a:gd name="T1" fmla="*/ 0 h 10"/>
              <a:gd name="T2" fmla="*/ 8 w 8"/>
              <a:gd name="T3" fmla="*/ 10 h 10"/>
              <a:gd name="T4" fmla="*/ 2 w 8"/>
              <a:gd name="T5" fmla="*/ 10 h 10"/>
              <a:gd name="T6" fmla="*/ 0 w 8"/>
              <a:gd name="T7" fmla="*/ 0 h 10"/>
              <a:gd name="T8" fmla="*/ 6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6" y="0"/>
                </a:moveTo>
                <a:lnTo>
                  <a:pt x="8" y="10"/>
                </a:lnTo>
                <a:lnTo>
                  <a:pt x="2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44" name="Freeform 120"/>
          <p:cNvSpPr>
            <a:spLocks/>
          </p:cNvSpPr>
          <p:nvPr/>
        </p:nvSpPr>
        <p:spPr bwMode="auto">
          <a:xfrm>
            <a:off x="1577975" y="5497513"/>
            <a:ext cx="9525" cy="15875"/>
          </a:xfrm>
          <a:custGeom>
            <a:avLst/>
            <a:gdLst>
              <a:gd name="T0" fmla="*/ 6 w 6"/>
              <a:gd name="T1" fmla="*/ 0 h 10"/>
              <a:gd name="T2" fmla="*/ 6 w 6"/>
              <a:gd name="T3" fmla="*/ 10 h 10"/>
              <a:gd name="T4" fmla="*/ 1 w 6"/>
              <a:gd name="T5" fmla="*/ 10 h 10"/>
              <a:gd name="T6" fmla="*/ 0 w 6"/>
              <a:gd name="T7" fmla="*/ 0 h 10"/>
              <a:gd name="T8" fmla="*/ 6 w 6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0"/>
                </a:moveTo>
                <a:lnTo>
                  <a:pt x="6" y="10"/>
                </a:lnTo>
                <a:lnTo>
                  <a:pt x="1" y="1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45" name="Rectangle 121"/>
          <p:cNvSpPr>
            <a:spLocks noChangeArrowheads="1"/>
          </p:cNvSpPr>
          <p:nvPr/>
        </p:nvSpPr>
        <p:spPr bwMode="auto">
          <a:xfrm>
            <a:off x="1552575" y="5497513"/>
            <a:ext cx="6350" cy="15875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46" name="Rectangle 122"/>
          <p:cNvSpPr>
            <a:spLocks noChangeArrowheads="1"/>
          </p:cNvSpPr>
          <p:nvPr/>
        </p:nvSpPr>
        <p:spPr bwMode="auto">
          <a:xfrm>
            <a:off x="1524000" y="5497513"/>
            <a:ext cx="9525" cy="15875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47" name="Freeform 123"/>
          <p:cNvSpPr>
            <a:spLocks/>
          </p:cNvSpPr>
          <p:nvPr/>
        </p:nvSpPr>
        <p:spPr bwMode="auto">
          <a:xfrm>
            <a:off x="1495425" y="5497513"/>
            <a:ext cx="9525" cy="15875"/>
          </a:xfrm>
          <a:custGeom>
            <a:avLst/>
            <a:gdLst>
              <a:gd name="T0" fmla="*/ 6 w 6"/>
              <a:gd name="T1" fmla="*/ 0 h 10"/>
              <a:gd name="T2" fmla="*/ 6 w 6"/>
              <a:gd name="T3" fmla="*/ 10 h 10"/>
              <a:gd name="T4" fmla="*/ 0 w 6"/>
              <a:gd name="T5" fmla="*/ 10 h 10"/>
              <a:gd name="T6" fmla="*/ 2 w 6"/>
              <a:gd name="T7" fmla="*/ 0 h 10"/>
              <a:gd name="T8" fmla="*/ 6 w 6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0"/>
                </a:moveTo>
                <a:lnTo>
                  <a:pt x="6" y="10"/>
                </a:lnTo>
                <a:lnTo>
                  <a:pt x="0" y="10"/>
                </a:lnTo>
                <a:lnTo>
                  <a:pt x="2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48" name="Freeform 124"/>
          <p:cNvSpPr>
            <a:spLocks/>
          </p:cNvSpPr>
          <p:nvPr/>
        </p:nvSpPr>
        <p:spPr bwMode="auto">
          <a:xfrm>
            <a:off x="1468438" y="5497513"/>
            <a:ext cx="11112" cy="15875"/>
          </a:xfrm>
          <a:custGeom>
            <a:avLst/>
            <a:gdLst>
              <a:gd name="T0" fmla="*/ 7 w 7"/>
              <a:gd name="T1" fmla="*/ 0 h 10"/>
              <a:gd name="T2" fmla="*/ 6 w 7"/>
              <a:gd name="T3" fmla="*/ 10 h 10"/>
              <a:gd name="T4" fmla="*/ 0 w 7"/>
              <a:gd name="T5" fmla="*/ 10 h 10"/>
              <a:gd name="T6" fmla="*/ 1 w 7"/>
              <a:gd name="T7" fmla="*/ 0 h 10"/>
              <a:gd name="T8" fmla="*/ 7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0"/>
                </a:moveTo>
                <a:lnTo>
                  <a:pt x="6" y="10"/>
                </a:lnTo>
                <a:lnTo>
                  <a:pt x="0" y="10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49" name="Freeform 125"/>
          <p:cNvSpPr>
            <a:spLocks/>
          </p:cNvSpPr>
          <p:nvPr/>
        </p:nvSpPr>
        <p:spPr bwMode="auto">
          <a:xfrm>
            <a:off x="1439863" y="5497513"/>
            <a:ext cx="11112" cy="15875"/>
          </a:xfrm>
          <a:custGeom>
            <a:avLst/>
            <a:gdLst>
              <a:gd name="T0" fmla="*/ 7 w 7"/>
              <a:gd name="T1" fmla="*/ 0 h 10"/>
              <a:gd name="T2" fmla="*/ 6 w 7"/>
              <a:gd name="T3" fmla="*/ 10 h 10"/>
              <a:gd name="T4" fmla="*/ 0 w 7"/>
              <a:gd name="T5" fmla="*/ 10 h 10"/>
              <a:gd name="T6" fmla="*/ 3 w 7"/>
              <a:gd name="T7" fmla="*/ 0 h 10"/>
              <a:gd name="T8" fmla="*/ 7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0"/>
                </a:moveTo>
                <a:lnTo>
                  <a:pt x="6" y="10"/>
                </a:lnTo>
                <a:lnTo>
                  <a:pt x="0" y="10"/>
                </a:lnTo>
                <a:lnTo>
                  <a:pt x="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50" name="Freeform 126"/>
          <p:cNvSpPr>
            <a:spLocks/>
          </p:cNvSpPr>
          <p:nvPr/>
        </p:nvSpPr>
        <p:spPr bwMode="auto">
          <a:xfrm>
            <a:off x="1414463" y="5497513"/>
            <a:ext cx="11112" cy="15875"/>
          </a:xfrm>
          <a:custGeom>
            <a:avLst/>
            <a:gdLst>
              <a:gd name="T0" fmla="*/ 6 w 6"/>
              <a:gd name="T1" fmla="*/ 0 h 10"/>
              <a:gd name="T2" fmla="*/ 4 w 6"/>
              <a:gd name="T3" fmla="*/ 10 h 10"/>
              <a:gd name="T4" fmla="*/ 0 w 6"/>
              <a:gd name="T5" fmla="*/ 10 h 10"/>
              <a:gd name="T6" fmla="*/ 1 w 6"/>
              <a:gd name="T7" fmla="*/ 0 h 10"/>
              <a:gd name="T8" fmla="*/ 6 w 6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0"/>
                </a:moveTo>
                <a:lnTo>
                  <a:pt x="4" y="10"/>
                </a:lnTo>
                <a:lnTo>
                  <a:pt x="0" y="10"/>
                </a:lnTo>
                <a:lnTo>
                  <a:pt x="1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51" name="Freeform 127"/>
          <p:cNvSpPr>
            <a:spLocks/>
          </p:cNvSpPr>
          <p:nvPr/>
        </p:nvSpPr>
        <p:spPr bwMode="auto">
          <a:xfrm>
            <a:off x="1385888" y="5497513"/>
            <a:ext cx="12700" cy="15875"/>
          </a:xfrm>
          <a:custGeom>
            <a:avLst/>
            <a:gdLst>
              <a:gd name="T0" fmla="*/ 8 w 8"/>
              <a:gd name="T1" fmla="*/ 0 h 10"/>
              <a:gd name="T2" fmla="*/ 5 w 8"/>
              <a:gd name="T3" fmla="*/ 10 h 10"/>
              <a:gd name="T4" fmla="*/ 0 w 8"/>
              <a:gd name="T5" fmla="*/ 10 h 10"/>
              <a:gd name="T6" fmla="*/ 2 w 8"/>
              <a:gd name="T7" fmla="*/ 0 h 10"/>
              <a:gd name="T8" fmla="*/ 8 w 8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8" y="0"/>
                </a:moveTo>
                <a:lnTo>
                  <a:pt x="5" y="10"/>
                </a:lnTo>
                <a:lnTo>
                  <a:pt x="0" y="10"/>
                </a:lnTo>
                <a:lnTo>
                  <a:pt x="2" y="0"/>
                </a:lnTo>
                <a:lnTo>
                  <a:pt x="8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52" name="Freeform 128"/>
          <p:cNvSpPr>
            <a:spLocks/>
          </p:cNvSpPr>
          <p:nvPr/>
        </p:nvSpPr>
        <p:spPr bwMode="auto">
          <a:xfrm>
            <a:off x="1358900" y="5497513"/>
            <a:ext cx="11113" cy="15875"/>
          </a:xfrm>
          <a:custGeom>
            <a:avLst/>
            <a:gdLst>
              <a:gd name="T0" fmla="*/ 7 w 7"/>
              <a:gd name="T1" fmla="*/ 0 h 10"/>
              <a:gd name="T2" fmla="*/ 5 w 7"/>
              <a:gd name="T3" fmla="*/ 10 h 10"/>
              <a:gd name="T4" fmla="*/ 0 w 7"/>
              <a:gd name="T5" fmla="*/ 10 h 10"/>
              <a:gd name="T6" fmla="*/ 3 w 7"/>
              <a:gd name="T7" fmla="*/ 0 h 10"/>
              <a:gd name="T8" fmla="*/ 7 w 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0">
                <a:moveTo>
                  <a:pt x="7" y="0"/>
                </a:moveTo>
                <a:lnTo>
                  <a:pt x="5" y="10"/>
                </a:lnTo>
                <a:lnTo>
                  <a:pt x="0" y="10"/>
                </a:lnTo>
                <a:lnTo>
                  <a:pt x="3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53" name="Freeform 129"/>
          <p:cNvSpPr>
            <a:spLocks/>
          </p:cNvSpPr>
          <p:nvPr/>
        </p:nvSpPr>
        <p:spPr bwMode="auto">
          <a:xfrm>
            <a:off x="1716088" y="5548313"/>
            <a:ext cx="14287" cy="25400"/>
          </a:xfrm>
          <a:custGeom>
            <a:avLst/>
            <a:gdLst>
              <a:gd name="T0" fmla="*/ 6 w 9"/>
              <a:gd name="T1" fmla="*/ 0 h 16"/>
              <a:gd name="T2" fmla="*/ 9 w 9"/>
              <a:gd name="T3" fmla="*/ 16 h 16"/>
              <a:gd name="T4" fmla="*/ 3 w 9"/>
              <a:gd name="T5" fmla="*/ 16 h 16"/>
              <a:gd name="T6" fmla="*/ 0 w 9"/>
              <a:gd name="T7" fmla="*/ 0 h 16"/>
              <a:gd name="T8" fmla="*/ 6 w 9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6">
                <a:moveTo>
                  <a:pt x="6" y="0"/>
                </a:moveTo>
                <a:lnTo>
                  <a:pt x="9" y="16"/>
                </a:lnTo>
                <a:lnTo>
                  <a:pt x="3" y="16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54" name="Freeform 130"/>
          <p:cNvSpPr>
            <a:spLocks/>
          </p:cNvSpPr>
          <p:nvPr/>
        </p:nvSpPr>
        <p:spPr bwMode="auto">
          <a:xfrm>
            <a:off x="1662113" y="5548313"/>
            <a:ext cx="17462" cy="25400"/>
          </a:xfrm>
          <a:custGeom>
            <a:avLst/>
            <a:gdLst>
              <a:gd name="T0" fmla="*/ 7 w 10"/>
              <a:gd name="T1" fmla="*/ 0 h 16"/>
              <a:gd name="T2" fmla="*/ 10 w 10"/>
              <a:gd name="T3" fmla="*/ 16 h 16"/>
              <a:gd name="T4" fmla="*/ 3 w 10"/>
              <a:gd name="T5" fmla="*/ 16 h 16"/>
              <a:gd name="T6" fmla="*/ 0 w 10"/>
              <a:gd name="T7" fmla="*/ 0 h 16"/>
              <a:gd name="T8" fmla="*/ 7 w 10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16">
                <a:moveTo>
                  <a:pt x="7" y="0"/>
                </a:moveTo>
                <a:lnTo>
                  <a:pt x="10" y="16"/>
                </a:lnTo>
                <a:lnTo>
                  <a:pt x="3" y="16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55" name="Freeform 131"/>
          <p:cNvSpPr>
            <a:spLocks/>
          </p:cNvSpPr>
          <p:nvPr/>
        </p:nvSpPr>
        <p:spPr bwMode="auto">
          <a:xfrm>
            <a:off x="1617663" y="5548313"/>
            <a:ext cx="11112" cy="25400"/>
          </a:xfrm>
          <a:custGeom>
            <a:avLst/>
            <a:gdLst>
              <a:gd name="T0" fmla="*/ 6 w 7"/>
              <a:gd name="T1" fmla="*/ 0 h 16"/>
              <a:gd name="T2" fmla="*/ 7 w 7"/>
              <a:gd name="T3" fmla="*/ 16 h 16"/>
              <a:gd name="T4" fmla="*/ 1 w 7"/>
              <a:gd name="T5" fmla="*/ 16 h 16"/>
              <a:gd name="T6" fmla="*/ 0 w 7"/>
              <a:gd name="T7" fmla="*/ 0 h 16"/>
              <a:gd name="T8" fmla="*/ 6 w 7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6">
                <a:moveTo>
                  <a:pt x="6" y="0"/>
                </a:moveTo>
                <a:lnTo>
                  <a:pt x="7" y="16"/>
                </a:lnTo>
                <a:lnTo>
                  <a:pt x="1" y="16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56" name="Freeform 132"/>
          <p:cNvSpPr>
            <a:spLocks/>
          </p:cNvSpPr>
          <p:nvPr/>
        </p:nvSpPr>
        <p:spPr bwMode="auto">
          <a:xfrm>
            <a:off x="1400175" y="5548313"/>
            <a:ext cx="11113" cy="25400"/>
          </a:xfrm>
          <a:custGeom>
            <a:avLst/>
            <a:gdLst>
              <a:gd name="T0" fmla="*/ 7 w 7"/>
              <a:gd name="T1" fmla="*/ 0 h 16"/>
              <a:gd name="T2" fmla="*/ 4 w 7"/>
              <a:gd name="T3" fmla="*/ 16 h 16"/>
              <a:gd name="T4" fmla="*/ 0 w 7"/>
              <a:gd name="T5" fmla="*/ 16 h 16"/>
              <a:gd name="T6" fmla="*/ 2 w 7"/>
              <a:gd name="T7" fmla="*/ 0 h 16"/>
              <a:gd name="T8" fmla="*/ 7 w 7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6">
                <a:moveTo>
                  <a:pt x="7" y="0"/>
                </a:moveTo>
                <a:lnTo>
                  <a:pt x="4" y="16"/>
                </a:lnTo>
                <a:lnTo>
                  <a:pt x="0" y="16"/>
                </a:lnTo>
                <a:lnTo>
                  <a:pt x="2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57" name="Freeform 133"/>
          <p:cNvSpPr>
            <a:spLocks/>
          </p:cNvSpPr>
          <p:nvPr/>
        </p:nvSpPr>
        <p:spPr bwMode="auto">
          <a:xfrm>
            <a:off x="1344613" y="5548313"/>
            <a:ext cx="14287" cy="25400"/>
          </a:xfrm>
          <a:custGeom>
            <a:avLst/>
            <a:gdLst>
              <a:gd name="T0" fmla="*/ 9 w 9"/>
              <a:gd name="T1" fmla="*/ 0 h 16"/>
              <a:gd name="T2" fmla="*/ 6 w 9"/>
              <a:gd name="T3" fmla="*/ 16 h 16"/>
              <a:gd name="T4" fmla="*/ 0 w 9"/>
              <a:gd name="T5" fmla="*/ 16 h 16"/>
              <a:gd name="T6" fmla="*/ 4 w 9"/>
              <a:gd name="T7" fmla="*/ 0 h 16"/>
              <a:gd name="T8" fmla="*/ 9 w 9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6">
                <a:moveTo>
                  <a:pt x="9" y="0"/>
                </a:moveTo>
                <a:lnTo>
                  <a:pt x="6" y="16"/>
                </a:lnTo>
                <a:lnTo>
                  <a:pt x="0" y="16"/>
                </a:lnTo>
                <a:lnTo>
                  <a:pt x="4" y="0"/>
                </a:lnTo>
                <a:lnTo>
                  <a:pt x="9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58" name="Freeform 134"/>
          <p:cNvSpPr>
            <a:spLocks/>
          </p:cNvSpPr>
          <p:nvPr/>
        </p:nvSpPr>
        <p:spPr bwMode="auto">
          <a:xfrm>
            <a:off x="1717675" y="5522913"/>
            <a:ext cx="14288" cy="19050"/>
          </a:xfrm>
          <a:custGeom>
            <a:avLst/>
            <a:gdLst>
              <a:gd name="T0" fmla="*/ 6 w 9"/>
              <a:gd name="T1" fmla="*/ 0 h 12"/>
              <a:gd name="T2" fmla="*/ 9 w 9"/>
              <a:gd name="T3" fmla="*/ 12 h 12"/>
              <a:gd name="T4" fmla="*/ 3 w 9"/>
              <a:gd name="T5" fmla="*/ 12 h 12"/>
              <a:gd name="T6" fmla="*/ 0 w 9"/>
              <a:gd name="T7" fmla="*/ 0 h 12"/>
              <a:gd name="T8" fmla="*/ 6 w 9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2">
                <a:moveTo>
                  <a:pt x="6" y="0"/>
                </a:moveTo>
                <a:lnTo>
                  <a:pt x="9" y="12"/>
                </a:lnTo>
                <a:lnTo>
                  <a:pt x="3" y="12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59" name="Freeform 135"/>
          <p:cNvSpPr>
            <a:spLocks/>
          </p:cNvSpPr>
          <p:nvPr/>
        </p:nvSpPr>
        <p:spPr bwMode="auto">
          <a:xfrm>
            <a:off x="1692275" y="5522913"/>
            <a:ext cx="11113" cy="19050"/>
          </a:xfrm>
          <a:custGeom>
            <a:avLst/>
            <a:gdLst>
              <a:gd name="T0" fmla="*/ 6 w 7"/>
              <a:gd name="T1" fmla="*/ 0 h 12"/>
              <a:gd name="T2" fmla="*/ 7 w 7"/>
              <a:gd name="T3" fmla="*/ 12 h 12"/>
              <a:gd name="T4" fmla="*/ 3 w 7"/>
              <a:gd name="T5" fmla="*/ 12 h 12"/>
              <a:gd name="T6" fmla="*/ 0 w 7"/>
              <a:gd name="T7" fmla="*/ 0 h 12"/>
              <a:gd name="T8" fmla="*/ 6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6" y="0"/>
                </a:moveTo>
                <a:lnTo>
                  <a:pt x="7" y="12"/>
                </a:lnTo>
                <a:lnTo>
                  <a:pt x="3" y="12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60" name="Freeform 136"/>
          <p:cNvSpPr>
            <a:spLocks/>
          </p:cNvSpPr>
          <p:nvPr/>
        </p:nvSpPr>
        <p:spPr bwMode="auto">
          <a:xfrm>
            <a:off x="1663700" y="5522913"/>
            <a:ext cx="12700" cy="19050"/>
          </a:xfrm>
          <a:custGeom>
            <a:avLst/>
            <a:gdLst>
              <a:gd name="T0" fmla="*/ 6 w 8"/>
              <a:gd name="T1" fmla="*/ 0 h 12"/>
              <a:gd name="T2" fmla="*/ 8 w 8"/>
              <a:gd name="T3" fmla="*/ 12 h 12"/>
              <a:gd name="T4" fmla="*/ 2 w 8"/>
              <a:gd name="T5" fmla="*/ 12 h 12"/>
              <a:gd name="T6" fmla="*/ 0 w 8"/>
              <a:gd name="T7" fmla="*/ 0 h 12"/>
              <a:gd name="T8" fmla="*/ 6 w 8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2">
                <a:moveTo>
                  <a:pt x="6" y="0"/>
                </a:moveTo>
                <a:lnTo>
                  <a:pt x="8" y="12"/>
                </a:lnTo>
                <a:lnTo>
                  <a:pt x="2" y="12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61" name="Rectangle 137"/>
          <p:cNvSpPr>
            <a:spLocks noChangeArrowheads="1"/>
          </p:cNvSpPr>
          <p:nvPr/>
        </p:nvSpPr>
        <p:spPr bwMode="auto">
          <a:xfrm>
            <a:off x="1638300" y="5522913"/>
            <a:ext cx="9525" cy="19050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62" name="Freeform 138"/>
          <p:cNvSpPr>
            <a:spLocks/>
          </p:cNvSpPr>
          <p:nvPr/>
        </p:nvSpPr>
        <p:spPr bwMode="auto">
          <a:xfrm>
            <a:off x="1611313" y="5522913"/>
            <a:ext cx="11112" cy="19050"/>
          </a:xfrm>
          <a:custGeom>
            <a:avLst/>
            <a:gdLst>
              <a:gd name="T0" fmla="*/ 5 w 7"/>
              <a:gd name="T1" fmla="*/ 0 h 12"/>
              <a:gd name="T2" fmla="*/ 7 w 7"/>
              <a:gd name="T3" fmla="*/ 12 h 12"/>
              <a:gd name="T4" fmla="*/ 1 w 7"/>
              <a:gd name="T5" fmla="*/ 12 h 12"/>
              <a:gd name="T6" fmla="*/ 0 w 7"/>
              <a:gd name="T7" fmla="*/ 0 h 12"/>
              <a:gd name="T8" fmla="*/ 5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5" y="0"/>
                </a:moveTo>
                <a:lnTo>
                  <a:pt x="7" y="12"/>
                </a:lnTo>
                <a:lnTo>
                  <a:pt x="1" y="12"/>
                </a:lnTo>
                <a:lnTo>
                  <a:pt x="0" y="0"/>
                </a:lnTo>
                <a:lnTo>
                  <a:pt x="5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63" name="Rectangle 139"/>
          <p:cNvSpPr>
            <a:spLocks noChangeArrowheads="1"/>
          </p:cNvSpPr>
          <p:nvPr/>
        </p:nvSpPr>
        <p:spPr bwMode="auto">
          <a:xfrm>
            <a:off x="1584325" y="5522913"/>
            <a:ext cx="9525" cy="19050"/>
          </a:xfrm>
          <a:prstGeom prst="rect">
            <a:avLst/>
          </a:pr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64" name="Freeform 140"/>
          <p:cNvSpPr>
            <a:spLocks/>
          </p:cNvSpPr>
          <p:nvPr/>
        </p:nvSpPr>
        <p:spPr bwMode="auto">
          <a:xfrm>
            <a:off x="1557338" y="5522913"/>
            <a:ext cx="9525" cy="19050"/>
          </a:xfrm>
          <a:custGeom>
            <a:avLst/>
            <a:gdLst>
              <a:gd name="T0" fmla="*/ 6 w 6"/>
              <a:gd name="T1" fmla="*/ 0 h 12"/>
              <a:gd name="T2" fmla="*/ 6 w 6"/>
              <a:gd name="T3" fmla="*/ 12 h 12"/>
              <a:gd name="T4" fmla="*/ 0 w 6"/>
              <a:gd name="T5" fmla="*/ 12 h 12"/>
              <a:gd name="T6" fmla="*/ 1 w 6"/>
              <a:gd name="T7" fmla="*/ 0 h 12"/>
              <a:gd name="T8" fmla="*/ 6 w 6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6" y="12"/>
                </a:lnTo>
                <a:lnTo>
                  <a:pt x="0" y="12"/>
                </a:lnTo>
                <a:lnTo>
                  <a:pt x="1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65" name="Freeform 141"/>
          <p:cNvSpPr>
            <a:spLocks/>
          </p:cNvSpPr>
          <p:nvPr/>
        </p:nvSpPr>
        <p:spPr bwMode="auto">
          <a:xfrm>
            <a:off x="1531938" y="5522913"/>
            <a:ext cx="7937" cy="19050"/>
          </a:xfrm>
          <a:custGeom>
            <a:avLst/>
            <a:gdLst>
              <a:gd name="T0" fmla="*/ 4 w 5"/>
              <a:gd name="T1" fmla="*/ 0 h 12"/>
              <a:gd name="T2" fmla="*/ 5 w 5"/>
              <a:gd name="T3" fmla="*/ 12 h 12"/>
              <a:gd name="T4" fmla="*/ 0 w 5"/>
              <a:gd name="T5" fmla="*/ 12 h 12"/>
              <a:gd name="T6" fmla="*/ 0 w 5"/>
              <a:gd name="T7" fmla="*/ 0 h 12"/>
              <a:gd name="T8" fmla="*/ 4 w 5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2">
                <a:moveTo>
                  <a:pt x="4" y="0"/>
                </a:moveTo>
                <a:lnTo>
                  <a:pt x="5" y="12"/>
                </a:lnTo>
                <a:lnTo>
                  <a:pt x="0" y="12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66" name="Freeform 142"/>
          <p:cNvSpPr>
            <a:spLocks/>
          </p:cNvSpPr>
          <p:nvPr/>
        </p:nvSpPr>
        <p:spPr bwMode="auto">
          <a:xfrm>
            <a:off x="1503363" y="5522913"/>
            <a:ext cx="9525" cy="19050"/>
          </a:xfrm>
          <a:custGeom>
            <a:avLst/>
            <a:gdLst>
              <a:gd name="T0" fmla="*/ 6 w 6"/>
              <a:gd name="T1" fmla="*/ 0 h 12"/>
              <a:gd name="T2" fmla="*/ 4 w 6"/>
              <a:gd name="T3" fmla="*/ 12 h 12"/>
              <a:gd name="T4" fmla="*/ 0 w 6"/>
              <a:gd name="T5" fmla="*/ 12 h 12"/>
              <a:gd name="T6" fmla="*/ 0 w 6"/>
              <a:gd name="T7" fmla="*/ 0 h 12"/>
              <a:gd name="T8" fmla="*/ 6 w 6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4" y="12"/>
                </a:lnTo>
                <a:lnTo>
                  <a:pt x="0" y="12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67" name="Freeform 143"/>
          <p:cNvSpPr>
            <a:spLocks/>
          </p:cNvSpPr>
          <p:nvPr/>
        </p:nvSpPr>
        <p:spPr bwMode="auto">
          <a:xfrm>
            <a:off x="1474788" y="5522913"/>
            <a:ext cx="9525" cy="19050"/>
          </a:xfrm>
          <a:custGeom>
            <a:avLst/>
            <a:gdLst>
              <a:gd name="T0" fmla="*/ 6 w 6"/>
              <a:gd name="T1" fmla="*/ 0 h 12"/>
              <a:gd name="T2" fmla="*/ 6 w 6"/>
              <a:gd name="T3" fmla="*/ 12 h 12"/>
              <a:gd name="T4" fmla="*/ 0 w 6"/>
              <a:gd name="T5" fmla="*/ 12 h 12"/>
              <a:gd name="T6" fmla="*/ 2 w 6"/>
              <a:gd name="T7" fmla="*/ 0 h 12"/>
              <a:gd name="T8" fmla="*/ 6 w 6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2">
                <a:moveTo>
                  <a:pt x="6" y="0"/>
                </a:moveTo>
                <a:lnTo>
                  <a:pt x="6" y="12"/>
                </a:lnTo>
                <a:lnTo>
                  <a:pt x="0" y="12"/>
                </a:lnTo>
                <a:lnTo>
                  <a:pt x="2" y="0"/>
                </a:lnTo>
                <a:lnTo>
                  <a:pt x="6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68" name="Freeform 144"/>
          <p:cNvSpPr>
            <a:spLocks/>
          </p:cNvSpPr>
          <p:nvPr/>
        </p:nvSpPr>
        <p:spPr bwMode="auto">
          <a:xfrm>
            <a:off x="1447800" y="5522913"/>
            <a:ext cx="11113" cy="19050"/>
          </a:xfrm>
          <a:custGeom>
            <a:avLst/>
            <a:gdLst>
              <a:gd name="T0" fmla="*/ 7 w 7"/>
              <a:gd name="T1" fmla="*/ 0 h 12"/>
              <a:gd name="T2" fmla="*/ 5 w 7"/>
              <a:gd name="T3" fmla="*/ 12 h 12"/>
              <a:gd name="T4" fmla="*/ 0 w 7"/>
              <a:gd name="T5" fmla="*/ 12 h 12"/>
              <a:gd name="T6" fmla="*/ 1 w 7"/>
              <a:gd name="T7" fmla="*/ 0 h 12"/>
              <a:gd name="T8" fmla="*/ 7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7" y="0"/>
                </a:moveTo>
                <a:lnTo>
                  <a:pt x="5" y="12"/>
                </a:lnTo>
                <a:lnTo>
                  <a:pt x="0" y="12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69" name="Freeform 145"/>
          <p:cNvSpPr>
            <a:spLocks/>
          </p:cNvSpPr>
          <p:nvPr/>
        </p:nvSpPr>
        <p:spPr bwMode="auto">
          <a:xfrm>
            <a:off x="1419225" y="5522913"/>
            <a:ext cx="11113" cy="19050"/>
          </a:xfrm>
          <a:custGeom>
            <a:avLst/>
            <a:gdLst>
              <a:gd name="T0" fmla="*/ 7 w 7"/>
              <a:gd name="T1" fmla="*/ 0 h 12"/>
              <a:gd name="T2" fmla="*/ 6 w 7"/>
              <a:gd name="T3" fmla="*/ 12 h 12"/>
              <a:gd name="T4" fmla="*/ 0 w 7"/>
              <a:gd name="T5" fmla="*/ 12 h 12"/>
              <a:gd name="T6" fmla="*/ 1 w 7"/>
              <a:gd name="T7" fmla="*/ 0 h 12"/>
              <a:gd name="T8" fmla="*/ 7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7" y="0"/>
                </a:moveTo>
                <a:lnTo>
                  <a:pt x="6" y="12"/>
                </a:lnTo>
                <a:lnTo>
                  <a:pt x="0" y="12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70" name="Freeform 146"/>
          <p:cNvSpPr>
            <a:spLocks/>
          </p:cNvSpPr>
          <p:nvPr/>
        </p:nvSpPr>
        <p:spPr bwMode="auto">
          <a:xfrm>
            <a:off x="1393825" y="5522913"/>
            <a:ext cx="11113" cy="19050"/>
          </a:xfrm>
          <a:custGeom>
            <a:avLst/>
            <a:gdLst>
              <a:gd name="T0" fmla="*/ 7 w 7"/>
              <a:gd name="T1" fmla="*/ 0 h 12"/>
              <a:gd name="T2" fmla="*/ 4 w 7"/>
              <a:gd name="T3" fmla="*/ 12 h 12"/>
              <a:gd name="T4" fmla="*/ 0 w 7"/>
              <a:gd name="T5" fmla="*/ 12 h 12"/>
              <a:gd name="T6" fmla="*/ 1 w 7"/>
              <a:gd name="T7" fmla="*/ 0 h 12"/>
              <a:gd name="T8" fmla="*/ 7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7" y="0"/>
                </a:moveTo>
                <a:lnTo>
                  <a:pt x="4" y="12"/>
                </a:lnTo>
                <a:lnTo>
                  <a:pt x="0" y="12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71" name="Freeform 147"/>
          <p:cNvSpPr>
            <a:spLocks/>
          </p:cNvSpPr>
          <p:nvPr/>
        </p:nvSpPr>
        <p:spPr bwMode="auto">
          <a:xfrm>
            <a:off x="1365250" y="5522913"/>
            <a:ext cx="11113" cy="19050"/>
          </a:xfrm>
          <a:custGeom>
            <a:avLst/>
            <a:gdLst>
              <a:gd name="T0" fmla="*/ 7 w 7"/>
              <a:gd name="T1" fmla="*/ 0 h 12"/>
              <a:gd name="T2" fmla="*/ 4 w 7"/>
              <a:gd name="T3" fmla="*/ 12 h 12"/>
              <a:gd name="T4" fmla="*/ 0 w 7"/>
              <a:gd name="T5" fmla="*/ 12 h 12"/>
              <a:gd name="T6" fmla="*/ 1 w 7"/>
              <a:gd name="T7" fmla="*/ 0 h 12"/>
              <a:gd name="T8" fmla="*/ 7 w 7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2">
                <a:moveTo>
                  <a:pt x="7" y="0"/>
                </a:moveTo>
                <a:lnTo>
                  <a:pt x="4" y="12"/>
                </a:lnTo>
                <a:lnTo>
                  <a:pt x="0" y="12"/>
                </a:lnTo>
                <a:lnTo>
                  <a:pt x="1" y="0"/>
                </a:lnTo>
                <a:lnTo>
                  <a:pt x="7" y="0"/>
                </a:lnTo>
                <a:close/>
              </a:path>
            </a:pathLst>
          </a:custGeom>
          <a:solidFill>
            <a:srgbClr val="004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72" name="Line 148"/>
          <p:cNvSpPr>
            <a:spLocks noChangeShapeType="1"/>
          </p:cNvSpPr>
          <p:nvPr/>
        </p:nvSpPr>
        <p:spPr bwMode="auto">
          <a:xfrm>
            <a:off x="2292350" y="2166938"/>
            <a:ext cx="1588" cy="2514600"/>
          </a:xfrm>
          <a:prstGeom prst="line">
            <a:avLst/>
          </a:prstGeom>
          <a:noFill/>
          <a:ln w="143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73" name="Line 149"/>
          <p:cNvSpPr>
            <a:spLocks noChangeShapeType="1"/>
          </p:cNvSpPr>
          <p:nvPr/>
        </p:nvSpPr>
        <p:spPr bwMode="auto">
          <a:xfrm>
            <a:off x="1809750" y="4006850"/>
            <a:ext cx="558800" cy="1588"/>
          </a:xfrm>
          <a:prstGeom prst="line">
            <a:avLst/>
          </a:prstGeom>
          <a:noFill/>
          <a:ln w="143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74" name="Line 150"/>
          <p:cNvSpPr>
            <a:spLocks noChangeShapeType="1"/>
          </p:cNvSpPr>
          <p:nvPr/>
        </p:nvSpPr>
        <p:spPr bwMode="auto">
          <a:xfrm>
            <a:off x="1792288" y="5300663"/>
            <a:ext cx="561975" cy="1587"/>
          </a:xfrm>
          <a:prstGeom prst="line">
            <a:avLst/>
          </a:prstGeom>
          <a:noFill/>
          <a:ln w="143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75" name="Line 151"/>
          <p:cNvSpPr>
            <a:spLocks noChangeShapeType="1"/>
          </p:cNvSpPr>
          <p:nvPr/>
        </p:nvSpPr>
        <p:spPr bwMode="auto">
          <a:xfrm>
            <a:off x="2341563" y="4552950"/>
            <a:ext cx="1246187" cy="15875"/>
          </a:xfrm>
          <a:prstGeom prst="line">
            <a:avLst/>
          </a:prstGeom>
          <a:noFill/>
          <a:ln w="14351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76" name="Freeform 152"/>
          <p:cNvSpPr>
            <a:spLocks/>
          </p:cNvSpPr>
          <p:nvPr/>
        </p:nvSpPr>
        <p:spPr bwMode="auto">
          <a:xfrm>
            <a:off x="4008438" y="4313238"/>
            <a:ext cx="1550987" cy="441325"/>
          </a:xfrm>
          <a:custGeom>
            <a:avLst/>
            <a:gdLst>
              <a:gd name="T0" fmla="*/ 33 w 977"/>
              <a:gd name="T1" fmla="*/ 160 h 278"/>
              <a:gd name="T2" fmla="*/ 103 w 977"/>
              <a:gd name="T3" fmla="*/ 159 h 278"/>
              <a:gd name="T4" fmla="*/ 249 w 977"/>
              <a:gd name="T5" fmla="*/ 156 h 278"/>
              <a:gd name="T6" fmla="*/ 330 w 977"/>
              <a:gd name="T7" fmla="*/ 150 h 278"/>
              <a:gd name="T8" fmla="*/ 388 w 977"/>
              <a:gd name="T9" fmla="*/ 140 h 278"/>
              <a:gd name="T10" fmla="*/ 420 w 977"/>
              <a:gd name="T11" fmla="*/ 116 h 278"/>
              <a:gd name="T12" fmla="*/ 438 w 977"/>
              <a:gd name="T13" fmla="*/ 82 h 278"/>
              <a:gd name="T14" fmla="*/ 447 w 977"/>
              <a:gd name="T15" fmla="*/ 26 h 278"/>
              <a:gd name="T16" fmla="*/ 452 w 977"/>
              <a:gd name="T17" fmla="*/ 9 h 278"/>
              <a:gd name="T18" fmla="*/ 463 w 977"/>
              <a:gd name="T19" fmla="*/ 16 h 278"/>
              <a:gd name="T20" fmla="*/ 476 w 977"/>
              <a:gd name="T21" fmla="*/ 60 h 278"/>
              <a:gd name="T22" fmla="*/ 495 w 977"/>
              <a:gd name="T23" fmla="*/ 147 h 278"/>
              <a:gd name="T24" fmla="*/ 507 w 977"/>
              <a:gd name="T25" fmla="*/ 212 h 278"/>
              <a:gd name="T26" fmla="*/ 522 w 977"/>
              <a:gd name="T27" fmla="*/ 256 h 278"/>
              <a:gd name="T28" fmla="*/ 533 w 977"/>
              <a:gd name="T29" fmla="*/ 268 h 278"/>
              <a:gd name="T30" fmla="*/ 544 w 977"/>
              <a:gd name="T31" fmla="*/ 244 h 278"/>
              <a:gd name="T32" fmla="*/ 556 w 977"/>
              <a:gd name="T33" fmla="*/ 187 h 278"/>
              <a:gd name="T34" fmla="*/ 567 w 977"/>
              <a:gd name="T35" fmla="*/ 115 h 278"/>
              <a:gd name="T36" fmla="*/ 582 w 977"/>
              <a:gd name="T37" fmla="*/ 50 h 278"/>
              <a:gd name="T38" fmla="*/ 594 w 977"/>
              <a:gd name="T39" fmla="*/ 13 h 278"/>
              <a:gd name="T40" fmla="*/ 601 w 977"/>
              <a:gd name="T41" fmla="*/ 12 h 278"/>
              <a:gd name="T42" fmla="*/ 614 w 977"/>
              <a:gd name="T43" fmla="*/ 34 h 278"/>
              <a:gd name="T44" fmla="*/ 631 w 977"/>
              <a:gd name="T45" fmla="*/ 91 h 278"/>
              <a:gd name="T46" fmla="*/ 647 w 977"/>
              <a:gd name="T47" fmla="*/ 163 h 278"/>
              <a:gd name="T48" fmla="*/ 663 w 977"/>
              <a:gd name="T49" fmla="*/ 226 h 278"/>
              <a:gd name="T50" fmla="*/ 678 w 977"/>
              <a:gd name="T51" fmla="*/ 263 h 278"/>
              <a:gd name="T52" fmla="*/ 685 w 977"/>
              <a:gd name="T53" fmla="*/ 268 h 278"/>
              <a:gd name="T54" fmla="*/ 695 w 977"/>
              <a:gd name="T55" fmla="*/ 246 h 278"/>
              <a:gd name="T56" fmla="*/ 709 w 977"/>
              <a:gd name="T57" fmla="*/ 190 h 278"/>
              <a:gd name="T58" fmla="*/ 720 w 977"/>
              <a:gd name="T59" fmla="*/ 120 h 278"/>
              <a:gd name="T60" fmla="*/ 734 w 977"/>
              <a:gd name="T61" fmla="*/ 59 h 278"/>
              <a:gd name="T62" fmla="*/ 748 w 977"/>
              <a:gd name="T63" fmla="*/ 23 h 278"/>
              <a:gd name="T64" fmla="*/ 756 w 977"/>
              <a:gd name="T65" fmla="*/ 22 h 278"/>
              <a:gd name="T66" fmla="*/ 769 w 977"/>
              <a:gd name="T67" fmla="*/ 45 h 278"/>
              <a:gd name="T68" fmla="*/ 788 w 977"/>
              <a:gd name="T69" fmla="*/ 103 h 278"/>
              <a:gd name="T70" fmla="*/ 813 w 977"/>
              <a:gd name="T71" fmla="*/ 198 h 278"/>
              <a:gd name="T72" fmla="*/ 831 w 977"/>
              <a:gd name="T73" fmla="*/ 256 h 278"/>
              <a:gd name="T74" fmla="*/ 843 w 977"/>
              <a:gd name="T75" fmla="*/ 278 h 278"/>
              <a:gd name="T76" fmla="*/ 850 w 977"/>
              <a:gd name="T77" fmla="*/ 275 h 278"/>
              <a:gd name="T78" fmla="*/ 860 w 977"/>
              <a:gd name="T79" fmla="*/ 237 h 278"/>
              <a:gd name="T80" fmla="*/ 869 w 977"/>
              <a:gd name="T81" fmla="*/ 170 h 278"/>
              <a:gd name="T82" fmla="*/ 878 w 977"/>
              <a:gd name="T83" fmla="*/ 73 h 278"/>
              <a:gd name="T84" fmla="*/ 885 w 977"/>
              <a:gd name="T85" fmla="*/ 19 h 278"/>
              <a:gd name="T86" fmla="*/ 899 w 977"/>
              <a:gd name="T87" fmla="*/ 0 h 278"/>
              <a:gd name="T88" fmla="*/ 912 w 977"/>
              <a:gd name="T89" fmla="*/ 14 h 278"/>
              <a:gd name="T90" fmla="*/ 937 w 977"/>
              <a:gd name="T91" fmla="*/ 65 h 278"/>
              <a:gd name="T92" fmla="*/ 963 w 977"/>
              <a:gd name="T93" fmla="*/ 138 h 278"/>
              <a:gd name="T94" fmla="*/ 977 w 977"/>
              <a:gd name="T95" fmla="*/ 16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77" h="278">
                <a:moveTo>
                  <a:pt x="0" y="160"/>
                </a:moveTo>
                <a:lnTo>
                  <a:pt x="14" y="160"/>
                </a:lnTo>
                <a:lnTo>
                  <a:pt x="33" y="160"/>
                </a:lnTo>
                <a:lnTo>
                  <a:pt x="53" y="159"/>
                </a:lnTo>
                <a:lnTo>
                  <a:pt x="77" y="159"/>
                </a:lnTo>
                <a:lnTo>
                  <a:pt x="103" y="159"/>
                </a:lnTo>
                <a:lnTo>
                  <a:pt x="130" y="159"/>
                </a:lnTo>
                <a:lnTo>
                  <a:pt x="190" y="159"/>
                </a:lnTo>
                <a:lnTo>
                  <a:pt x="249" y="156"/>
                </a:lnTo>
                <a:lnTo>
                  <a:pt x="277" y="154"/>
                </a:lnTo>
                <a:lnTo>
                  <a:pt x="305" y="153"/>
                </a:lnTo>
                <a:lnTo>
                  <a:pt x="330" y="150"/>
                </a:lnTo>
                <a:lnTo>
                  <a:pt x="352" y="147"/>
                </a:lnTo>
                <a:lnTo>
                  <a:pt x="371" y="144"/>
                </a:lnTo>
                <a:lnTo>
                  <a:pt x="388" y="140"/>
                </a:lnTo>
                <a:lnTo>
                  <a:pt x="401" y="134"/>
                </a:lnTo>
                <a:lnTo>
                  <a:pt x="411" y="126"/>
                </a:lnTo>
                <a:lnTo>
                  <a:pt x="420" y="116"/>
                </a:lnTo>
                <a:lnTo>
                  <a:pt x="427" y="106"/>
                </a:lnTo>
                <a:lnTo>
                  <a:pt x="433" y="94"/>
                </a:lnTo>
                <a:lnTo>
                  <a:pt x="438" y="82"/>
                </a:lnTo>
                <a:lnTo>
                  <a:pt x="444" y="57"/>
                </a:lnTo>
                <a:lnTo>
                  <a:pt x="447" y="35"/>
                </a:lnTo>
                <a:lnTo>
                  <a:pt x="447" y="26"/>
                </a:lnTo>
                <a:lnTo>
                  <a:pt x="448" y="17"/>
                </a:lnTo>
                <a:lnTo>
                  <a:pt x="450" y="12"/>
                </a:lnTo>
                <a:lnTo>
                  <a:pt x="452" y="9"/>
                </a:lnTo>
                <a:lnTo>
                  <a:pt x="454" y="9"/>
                </a:lnTo>
                <a:lnTo>
                  <a:pt x="458" y="10"/>
                </a:lnTo>
                <a:lnTo>
                  <a:pt x="463" y="16"/>
                </a:lnTo>
                <a:lnTo>
                  <a:pt x="467" y="28"/>
                </a:lnTo>
                <a:lnTo>
                  <a:pt x="472" y="42"/>
                </a:lnTo>
                <a:lnTo>
                  <a:pt x="476" y="60"/>
                </a:lnTo>
                <a:lnTo>
                  <a:pt x="480" y="79"/>
                </a:lnTo>
                <a:lnTo>
                  <a:pt x="485" y="101"/>
                </a:lnTo>
                <a:lnTo>
                  <a:pt x="495" y="147"/>
                </a:lnTo>
                <a:lnTo>
                  <a:pt x="498" y="170"/>
                </a:lnTo>
                <a:lnTo>
                  <a:pt x="503" y="193"/>
                </a:lnTo>
                <a:lnTo>
                  <a:pt x="507" y="212"/>
                </a:lnTo>
                <a:lnTo>
                  <a:pt x="511" y="231"/>
                </a:lnTo>
                <a:lnTo>
                  <a:pt x="516" y="246"/>
                </a:lnTo>
                <a:lnTo>
                  <a:pt x="522" y="256"/>
                </a:lnTo>
                <a:lnTo>
                  <a:pt x="526" y="263"/>
                </a:lnTo>
                <a:lnTo>
                  <a:pt x="529" y="268"/>
                </a:lnTo>
                <a:lnTo>
                  <a:pt x="533" y="268"/>
                </a:lnTo>
                <a:lnTo>
                  <a:pt x="533" y="263"/>
                </a:lnTo>
                <a:lnTo>
                  <a:pt x="538" y="256"/>
                </a:lnTo>
                <a:lnTo>
                  <a:pt x="544" y="244"/>
                </a:lnTo>
                <a:lnTo>
                  <a:pt x="548" y="226"/>
                </a:lnTo>
                <a:lnTo>
                  <a:pt x="553" y="207"/>
                </a:lnTo>
                <a:lnTo>
                  <a:pt x="556" y="187"/>
                </a:lnTo>
                <a:lnTo>
                  <a:pt x="560" y="163"/>
                </a:lnTo>
                <a:lnTo>
                  <a:pt x="563" y="140"/>
                </a:lnTo>
                <a:lnTo>
                  <a:pt x="567" y="115"/>
                </a:lnTo>
                <a:lnTo>
                  <a:pt x="572" y="91"/>
                </a:lnTo>
                <a:lnTo>
                  <a:pt x="578" y="70"/>
                </a:lnTo>
                <a:lnTo>
                  <a:pt x="582" y="50"/>
                </a:lnTo>
                <a:lnTo>
                  <a:pt x="586" y="34"/>
                </a:lnTo>
                <a:lnTo>
                  <a:pt x="591" y="22"/>
                </a:lnTo>
                <a:lnTo>
                  <a:pt x="594" y="13"/>
                </a:lnTo>
                <a:lnTo>
                  <a:pt x="597" y="12"/>
                </a:lnTo>
                <a:lnTo>
                  <a:pt x="600" y="10"/>
                </a:lnTo>
                <a:lnTo>
                  <a:pt x="601" y="12"/>
                </a:lnTo>
                <a:lnTo>
                  <a:pt x="604" y="13"/>
                </a:lnTo>
                <a:lnTo>
                  <a:pt x="610" y="22"/>
                </a:lnTo>
                <a:lnTo>
                  <a:pt x="614" y="34"/>
                </a:lnTo>
                <a:lnTo>
                  <a:pt x="620" y="50"/>
                </a:lnTo>
                <a:lnTo>
                  <a:pt x="625" y="70"/>
                </a:lnTo>
                <a:lnTo>
                  <a:pt x="631" y="91"/>
                </a:lnTo>
                <a:lnTo>
                  <a:pt x="635" y="115"/>
                </a:lnTo>
                <a:lnTo>
                  <a:pt x="641" y="140"/>
                </a:lnTo>
                <a:lnTo>
                  <a:pt x="647" y="163"/>
                </a:lnTo>
                <a:lnTo>
                  <a:pt x="651" y="187"/>
                </a:lnTo>
                <a:lnTo>
                  <a:pt x="657" y="207"/>
                </a:lnTo>
                <a:lnTo>
                  <a:pt x="663" y="226"/>
                </a:lnTo>
                <a:lnTo>
                  <a:pt x="667" y="244"/>
                </a:lnTo>
                <a:lnTo>
                  <a:pt x="672" y="256"/>
                </a:lnTo>
                <a:lnTo>
                  <a:pt x="678" y="263"/>
                </a:lnTo>
                <a:lnTo>
                  <a:pt x="679" y="268"/>
                </a:lnTo>
                <a:lnTo>
                  <a:pt x="682" y="268"/>
                </a:lnTo>
                <a:lnTo>
                  <a:pt x="685" y="268"/>
                </a:lnTo>
                <a:lnTo>
                  <a:pt x="687" y="263"/>
                </a:lnTo>
                <a:lnTo>
                  <a:pt x="691" y="256"/>
                </a:lnTo>
                <a:lnTo>
                  <a:pt x="695" y="246"/>
                </a:lnTo>
                <a:lnTo>
                  <a:pt x="700" y="229"/>
                </a:lnTo>
                <a:lnTo>
                  <a:pt x="704" y="210"/>
                </a:lnTo>
                <a:lnTo>
                  <a:pt x="709" y="190"/>
                </a:lnTo>
                <a:lnTo>
                  <a:pt x="712" y="168"/>
                </a:lnTo>
                <a:lnTo>
                  <a:pt x="716" y="144"/>
                </a:lnTo>
                <a:lnTo>
                  <a:pt x="720" y="120"/>
                </a:lnTo>
                <a:lnTo>
                  <a:pt x="725" y="98"/>
                </a:lnTo>
                <a:lnTo>
                  <a:pt x="729" y="78"/>
                </a:lnTo>
                <a:lnTo>
                  <a:pt x="734" y="59"/>
                </a:lnTo>
                <a:lnTo>
                  <a:pt x="738" y="42"/>
                </a:lnTo>
                <a:lnTo>
                  <a:pt x="743" y="31"/>
                </a:lnTo>
                <a:lnTo>
                  <a:pt x="748" y="23"/>
                </a:lnTo>
                <a:lnTo>
                  <a:pt x="750" y="20"/>
                </a:lnTo>
                <a:lnTo>
                  <a:pt x="753" y="20"/>
                </a:lnTo>
                <a:lnTo>
                  <a:pt x="756" y="22"/>
                </a:lnTo>
                <a:lnTo>
                  <a:pt x="759" y="23"/>
                </a:lnTo>
                <a:lnTo>
                  <a:pt x="763" y="32"/>
                </a:lnTo>
                <a:lnTo>
                  <a:pt x="769" y="45"/>
                </a:lnTo>
                <a:lnTo>
                  <a:pt x="775" y="62"/>
                </a:lnTo>
                <a:lnTo>
                  <a:pt x="781" y="81"/>
                </a:lnTo>
                <a:lnTo>
                  <a:pt x="788" y="103"/>
                </a:lnTo>
                <a:lnTo>
                  <a:pt x="800" y="151"/>
                </a:lnTo>
                <a:lnTo>
                  <a:pt x="807" y="175"/>
                </a:lnTo>
                <a:lnTo>
                  <a:pt x="813" y="198"/>
                </a:lnTo>
                <a:lnTo>
                  <a:pt x="819" y="219"/>
                </a:lnTo>
                <a:lnTo>
                  <a:pt x="825" y="240"/>
                </a:lnTo>
                <a:lnTo>
                  <a:pt x="831" y="256"/>
                </a:lnTo>
                <a:lnTo>
                  <a:pt x="835" y="268"/>
                </a:lnTo>
                <a:lnTo>
                  <a:pt x="841" y="275"/>
                </a:lnTo>
                <a:lnTo>
                  <a:pt x="843" y="278"/>
                </a:lnTo>
                <a:lnTo>
                  <a:pt x="846" y="278"/>
                </a:lnTo>
                <a:lnTo>
                  <a:pt x="847" y="275"/>
                </a:lnTo>
                <a:lnTo>
                  <a:pt x="850" y="275"/>
                </a:lnTo>
                <a:lnTo>
                  <a:pt x="853" y="266"/>
                </a:lnTo>
                <a:lnTo>
                  <a:pt x="857" y="253"/>
                </a:lnTo>
                <a:lnTo>
                  <a:pt x="860" y="237"/>
                </a:lnTo>
                <a:lnTo>
                  <a:pt x="863" y="216"/>
                </a:lnTo>
                <a:lnTo>
                  <a:pt x="865" y="194"/>
                </a:lnTo>
                <a:lnTo>
                  <a:pt x="869" y="170"/>
                </a:lnTo>
                <a:lnTo>
                  <a:pt x="871" y="145"/>
                </a:lnTo>
                <a:lnTo>
                  <a:pt x="877" y="97"/>
                </a:lnTo>
                <a:lnTo>
                  <a:pt x="878" y="73"/>
                </a:lnTo>
                <a:lnTo>
                  <a:pt x="880" y="53"/>
                </a:lnTo>
                <a:lnTo>
                  <a:pt x="884" y="34"/>
                </a:lnTo>
                <a:lnTo>
                  <a:pt x="885" y="19"/>
                </a:lnTo>
                <a:lnTo>
                  <a:pt x="891" y="7"/>
                </a:lnTo>
                <a:lnTo>
                  <a:pt x="893" y="1"/>
                </a:lnTo>
                <a:lnTo>
                  <a:pt x="899" y="0"/>
                </a:lnTo>
                <a:lnTo>
                  <a:pt x="903" y="1"/>
                </a:lnTo>
                <a:lnTo>
                  <a:pt x="906" y="7"/>
                </a:lnTo>
                <a:lnTo>
                  <a:pt x="912" y="14"/>
                </a:lnTo>
                <a:lnTo>
                  <a:pt x="918" y="25"/>
                </a:lnTo>
                <a:lnTo>
                  <a:pt x="925" y="37"/>
                </a:lnTo>
                <a:lnTo>
                  <a:pt x="937" y="65"/>
                </a:lnTo>
                <a:lnTo>
                  <a:pt x="949" y="95"/>
                </a:lnTo>
                <a:lnTo>
                  <a:pt x="959" y="125"/>
                </a:lnTo>
                <a:lnTo>
                  <a:pt x="963" y="138"/>
                </a:lnTo>
                <a:lnTo>
                  <a:pt x="969" y="150"/>
                </a:lnTo>
                <a:lnTo>
                  <a:pt x="974" y="160"/>
                </a:lnTo>
                <a:lnTo>
                  <a:pt x="977" y="168"/>
                </a:lnTo>
              </a:path>
            </a:pathLst>
          </a:custGeom>
          <a:noFill/>
          <a:ln w="14351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77" name="Rectangle 153"/>
          <p:cNvSpPr>
            <a:spLocks noChangeArrowheads="1"/>
          </p:cNvSpPr>
          <p:nvPr/>
        </p:nvSpPr>
        <p:spPr bwMode="auto">
          <a:xfrm>
            <a:off x="1108075" y="3589338"/>
            <a:ext cx="9842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78" name="Rectangle 154"/>
          <p:cNvSpPr>
            <a:spLocks noChangeArrowheads="1"/>
          </p:cNvSpPr>
          <p:nvPr/>
        </p:nvSpPr>
        <p:spPr bwMode="auto">
          <a:xfrm>
            <a:off x="1119188" y="3517900"/>
            <a:ext cx="10541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79" name="Rectangle 155"/>
          <p:cNvSpPr>
            <a:spLocks noChangeArrowheads="1"/>
          </p:cNvSpPr>
          <p:nvPr/>
        </p:nvSpPr>
        <p:spPr bwMode="auto">
          <a:xfrm>
            <a:off x="696913" y="3425825"/>
            <a:ext cx="1073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bg-BG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192.168.0.2</a:t>
            </a:r>
          </a:p>
        </p:txBody>
      </p:sp>
      <p:sp>
        <p:nvSpPr>
          <p:cNvPr id="26780" name="Rectangle 156"/>
          <p:cNvSpPr>
            <a:spLocks noChangeArrowheads="1"/>
          </p:cNvSpPr>
          <p:nvPr/>
        </p:nvSpPr>
        <p:spPr bwMode="auto">
          <a:xfrm>
            <a:off x="2052638" y="3525838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bg-BG" sz="1100">
                <a:solidFill>
                  <a:schemeClr val="accent1"/>
                </a:solidFill>
              </a:rPr>
              <a:t> </a:t>
            </a:r>
            <a:endParaRPr lang="en-US" altLang="bg-BG" sz="1400">
              <a:solidFill>
                <a:schemeClr val="accent1"/>
              </a:solidFill>
            </a:endParaRPr>
          </a:p>
        </p:txBody>
      </p:sp>
      <p:sp>
        <p:nvSpPr>
          <p:cNvPr id="26781" name="Rectangle 157"/>
          <p:cNvSpPr>
            <a:spLocks noChangeArrowheads="1"/>
          </p:cNvSpPr>
          <p:nvPr/>
        </p:nvSpPr>
        <p:spPr bwMode="auto">
          <a:xfrm>
            <a:off x="1108075" y="4706938"/>
            <a:ext cx="9842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82" name="Rectangle 158"/>
          <p:cNvSpPr>
            <a:spLocks noChangeArrowheads="1"/>
          </p:cNvSpPr>
          <p:nvPr/>
        </p:nvSpPr>
        <p:spPr bwMode="auto">
          <a:xfrm>
            <a:off x="1089025" y="4725988"/>
            <a:ext cx="105410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83" name="Rectangle 159"/>
          <p:cNvSpPr>
            <a:spLocks noChangeArrowheads="1"/>
          </p:cNvSpPr>
          <p:nvPr/>
        </p:nvSpPr>
        <p:spPr bwMode="auto">
          <a:xfrm>
            <a:off x="790575" y="4686300"/>
            <a:ext cx="1073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bg-BG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192.168.0.3</a:t>
            </a:r>
          </a:p>
        </p:txBody>
      </p:sp>
      <p:sp>
        <p:nvSpPr>
          <p:cNvPr id="26784" name="Rectangle 160"/>
          <p:cNvSpPr>
            <a:spLocks noChangeArrowheads="1"/>
          </p:cNvSpPr>
          <p:nvPr/>
        </p:nvSpPr>
        <p:spPr bwMode="auto">
          <a:xfrm>
            <a:off x="2022475" y="4729163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bg-BG" sz="1100">
                <a:solidFill>
                  <a:schemeClr val="accent1"/>
                </a:solidFill>
              </a:rPr>
              <a:t> </a:t>
            </a:r>
            <a:endParaRPr lang="en-US" altLang="bg-BG" sz="1400">
              <a:solidFill>
                <a:schemeClr val="accent1"/>
              </a:solidFill>
            </a:endParaRPr>
          </a:p>
        </p:txBody>
      </p:sp>
      <p:sp>
        <p:nvSpPr>
          <p:cNvPr id="26785" name="Rectangle 161"/>
          <p:cNvSpPr>
            <a:spLocks noChangeArrowheads="1"/>
          </p:cNvSpPr>
          <p:nvPr/>
        </p:nvSpPr>
        <p:spPr bwMode="auto">
          <a:xfrm>
            <a:off x="2608263" y="4706938"/>
            <a:ext cx="9874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86" name="Rectangle 162"/>
          <p:cNvSpPr>
            <a:spLocks noChangeArrowheads="1"/>
          </p:cNvSpPr>
          <p:nvPr/>
        </p:nvSpPr>
        <p:spPr bwMode="auto">
          <a:xfrm>
            <a:off x="2786063" y="4868863"/>
            <a:ext cx="9794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87" name="Rectangle 163"/>
          <p:cNvSpPr>
            <a:spLocks noChangeArrowheads="1"/>
          </p:cNvSpPr>
          <p:nvPr/>
        </p:nvSpPr>
        <p:spPr bwMode="auto">
          <a:xfrm>
            <a:off x="2520950" y="5073650"/>
            <a:ext cx="1073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bg-BG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192.168.0.1</a:t>
            </a:r>
          </a:p>
        </p:txBody>
      </p:sp>
      <p:sp>
        <p:nvSpPr>
          <p:cNvPr id="26788" name="Rectangle 164"/>
          <p:cNvSpPr>
            <a:spLocks noChangeArrowheads="1"/>
          </p:cNvSpPr>
          <p:nvPr/>
        </p:nvSpPr>
        <p:spPr bwMode="auto">
          <a:xfrm>
            <a:off x="3719513" y="4878388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bg-BG" sz="1100">
                <a:solidFill>
                  <a:schemeClr val="accent1"/>
                </a:solidFill>
              </a:rPr>
              <a:t> </a:t>
            </a:r>
            <a:endParaRPr lang="en-US" altLang="bg-BG" sz="1400">
              <a:solidFill>
                <a:schemeClr val="accent1"/>
              </a:solidFill>
            </a:endParaRPr>
          </a:p>
        </p:txBody>
      </p:sp>
      <p:sp>
        <p:nvSpPr>
          <p:cNvPr id="26789" name="Rectangle 165"/>
          <p:cNvSpPr>
            <a:spLocks noChangeArrowheads="1"/>
          </p:cNvSpPr>
          <p:nvPr/>
        </p:nvSpPr>
        <p:spPr bwMode="auto">
          <a:xfrm>
            <a:off x="4149725" y="4706938"/>
            <a:ext cx="9842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90" name="Rectangle 166"/>
          <p:cNvSpPr>
            <a:spLocks noChangeArrowheads="1"/>
          </p:cNvSpPr>
          <p:nvPr/>
        </p:nvSpPr>
        <p:spPr bwMode="auto">
          <a:xfrm>
            <a:off x="4179888" y="4859338"/>
            <a:ext cx="91598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26791" name="Rectangle 167"/>
          <p:cNvSpPr>
            <a:spLocks noChangeArrowheads="1"/>
          </p:cNvSpPr>
          <p:nvPr/>
        </p:nvSpPr>
        <p:spPr bwMode="auto">
          <a:xfrm>
            <a:off x="4106863" y="3840163"/>
            <a:ext cx="9604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bg-BG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157.55.0.1</a:t>
            </a:r>
          </a:p>
        </p:txBody>
      </p:sp>
      <p:sp>
        <p:nvSpPr>
          <p:cNvPr id="26792" name="Rectangle 168"/>
          <p:cNvSpPr>
            <a:spLocks noChangeArrowheads="1"/>
          </p:cNvSpPr>
          <p:nvPr/>
        </p:nvSpPr>
        <p:spPr bwMode="auto">
          <a:xfrm>
            <a:off x="5014913" y="4867275"/>
            <a:ext cx="38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bg-BG" sz="1100">
                <a:solidFill>
                  <a:schemeClr val="accent1"/>
                </a:solidFill>
              </a:rPr>
              <a:t> </a:t>
            </a:r>
            <a:endParaRPr lang="en-US" altLang="bg-BG" sz="1400">
              <a:solidFill>
                <a:schemeClr val="accent1"/>
              </a:solidFill>
            </a:endParaRPr>
          </a:p>
        </p:txBody>
      </p:sp>
      <p:grpSp>
        <p:nvGrpSpPr>
          <p:cNvPr id="26793" name="Group 169"/>
          <p:cNvGrpSpPr>
            <a:grpSpLocks/>
          </p:cNvGrpSpPr>
          <p:nvPr/>
        </p:nvGrpSpPr>
        <p:grpSpPr bwMode="auto">
          <a:xfrm>
            <a:off x="5562600" y="3657600"/>
            <a:ext cx="2652713" cy="1692275"/>
            <a:chOff x="468" y="1409"/>
            <a:chExt cx="1754" cy="1066"/>
          </a:xfrm>
        </p:grpSpPr>
        <p:grpSp>
          <p:nvGrpSpPr>
            <p:cNvPr id="26794" name="Group 170"/>
            <p:cNvGrpSpPr>
              <a:grpSpLocks/>
            </p:cNvGrpSpPr>
            <p:nvPr/>
          </p:nvGrpSpPr>
          <p:grpSpPr bwMode="auto">
            <a:xfrm>
              <a:off x="468" y="1409"/>
              <a:ext cx="1754" cy="1066"/>
              <a:chOff x="1641" y="1356"/>
              <a:chExt cx="2508" cy="1569"/>
            </a:xfrm>
          </p:grpSpPr>
          <p:sp>
            <p:nvSpPr>
              <p:cNvPr id="26795" name="Oval 171"/>
              <p:cNvSpPr>
                <a:spLocks noChangeArrowheads="1"/>
              </p:cNvSpPr>
              <p:nvPr/>
            </p:nvSpPr>
            <p:spPr bwMode="auto">
              <a:xfrm rot="20700000">
                <a:off x="2741" y="2587"/>
                <a:ext cx="406" cy="338"/>
              </a:xfrm>
              <a:prstGeom prst="ellipse">
                <a:avLst/>
              </a:prstGeom>
              <a:solidFill>
                <a:srgbClr val="CCFFC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g-BG"/>
              </a:p>
            </p:txBody>
          </p:sp>
          <p:sp>
            <p:nvSpPr>
              <p:cNvPr id="26796" name="Oval 172"/>
              <p:cNvSpPr>
                <a:spLocks noChangeArrowheads="1"/>
              </p:cNvSpPr>
              <p:nvPr/>
            </p:nvSpPr>
            <p:spPr bwMode="auto">
              <a:xfrm rot="20700000">
                <a:off x="2422" y="1356"/>
                <a:ext cx="410" cy="339"/>
              </a:xfrm>
              <a:prstGeom prst="ellipse">
                <a:avLst/>
              </a:prstGeom>
              <a:solidFill>
                <a:srgbClr val="CCFFC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g-BG"/>
              </a:p>
            </p:txBody>
          </p:sp>
          <p:sp>
            <p:nvSpPr>
              <p:cNvPr id="26797" name="Oval 173"/>
              <p:cNvSpPr>
                <a:spLocks noChangeArrowheads="1"/>
              </p:cNvSpPr>
              <p:nvPr/>
            </p:nvSpPr>
            <p:spPr bwMode="auto">
              <a:xfrm rot="20700000">
                <a:off x="1876" y="1592"/>
                <a:ext cx="248" cy="208"/>
              </a:xfrm>
              <a:prstGeom prst="ellipse">
                <a:avLst/>
              </a:prstGeom>
              <a:solidFill>
                <a:srgbClr val="CCFFC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g-BG"/>
              </a:p>
            </p:txBody>
          </p:sp>
          <p:sp>
            <p:nvSpPr>
              <p:cNvPr id="26798" name="Oval 174"/>
              <p:cNvSpPr>
                <a:spLocks noChangeArrowheads="1"/>
              </p:cNvSpPr>
              <p:nvPr/>
            </p:nvSpPr>
            <p:spPr bwMode="auto">
              <a:xfrm rot="20700000">
                <a:off x="1922" y="2414"/>
                <a:ext cx="247" cy="199"/>
              </a:xfrm>
              <a:prstGeom prst="ellipse">
                <a:avLst/>
              </a:prstGeom>
              <a:solidFill>
                <a:srgbClr val="CCFFC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g-BG"/>
              </a:p>
            </p:txBody>
          </p:sp>
          <p:sp>
            <p:nvSpPr>
              <p:cNvPr id="26799" name="Oval 175"/>
              <p:cNvSpPr>
                <a:spLocks noChangeArrowheads="1"/>
              </p:cNvSpPr>
              <p:nvPr/>
            </p:nvSpPr>
            <p:spPr bwMode="auto">
              <a:xfrm rot="20700000">
                <a:off x="1696" y="2115"/>
                <a:ext cx="407" cy="329"/>
              </a:xfrm>
              <a:prstGeom prst="ellipse">
                <a:avLst/>
              </a:prstGeom>
              <a:solidFill>
                <a:srgbClr val="CCFFC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g-BG"/>
              </a:p>
            </p:txBody>
          </p:sp>
          <p:sp>
            <p:nvSpPr>
              <p:cNvPr id="26800" name="Oval 176"/>
              <p:cNvSpPr>
                <a:spLocks noChangeArrowheads="1"/>
              </p:cNvSpPr>
              <p:nvPr/>
            </p:nvSpPr>
            <p:spPr bwMode="auto">
              <a:xfrm rot="20700000">
                <a:off x="2108" y="1442"/>
                <a:ext cx="409" cy="336"/>
              </a:xfrm>
              <a:prstGeom prst="ellipse">
                <a:avLst/>
              </a:prstGeom>
              <a:solidFill>
                <a:srgbClr val="CCFFC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g-BG"/>
              </a:p>
            </p:txBody>
          </p:sp>
          <p:sp>
            <p:nvSpPr>
              <p:cNvPr id="26801" name="Oval 177"/>
              <p:cNvSpPr>
                <a:spLocks noChangeArrowheads="1"/>
              </p:cNvSpPr>
              <p:nvPr/>
            </p:nvSpPr>
            <p:spPr bwMode="auto">
              <a:xfrm rot="20700000">
                <a:off x="3737" y="2238"/>
                <a:ext cx="412" cy="337"/>
              </a:xfrm>
              <a:prstGeom prst="ellipse">
                <a:avLst/>
              </a:prstGeom>
              <a:solidFill>
                <a:srgbClr val="CCFFC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g-BG"/>
              </a:p>
            </p:txBody>
          </p:sp>
          <p:sp>
            <p:nvSpPr>
              <p:cNvPr id="26802" name="Oval 178"/>
              <p:cNvSpPr>
                <a:spLocks noChangeArrowheads="1"/>
              </p:cNvSpPr>
              <p:nvPr/>
            </p:nvSpPr>
            <p:spPr bwMode="auto">
              <a:xfrm rot="20700000">
                <a:off x="3440" y="2389"/>
                <a:ext cx="412" cy="343"/>
              </a:xfrm>
              <a:prstGeom prst="ellipse">
                <a:avLst/>
              </a:prstGeom>
              <a:solidFill>
                <a:srgbClr val="CCFFC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bg-BG"/>
              </a:p>
            </p:txBody>
          </p:sp>
          <p:grpSp>
            <p:nvGrpSpPr>
              <p:cNvPr id="26803" name="Group 179"/>
              <p:cNvGrpSpPr>
                <a:grpSpLocks/>
              </p:cNvGrpSpPr>
              <p:nvPr/>
            </p:nvGrpSpPr>
            <p:grpSpPr bwMode="auto">
              <a:xfrm>
                <a:off x="1641" y="1395"/>
                <a:ext cx="2461" cy="1457"/>
                <a:chOff x="1641" y="1395"/>
                <a:chExt cx="2461" cy="1457"/>
              </a:xfrm>
            </p:grpSpPr>
            <p:sp>
              <p:nvSpPr>
                <p:cNvPr id="26804" name="Oval 180"/>
                <p:cNvSpPr>
                  <a:spLocks noChangeArrowheads="1"/>
                </p:cNvSpPr>
                <p:nvPr/>
              </p:nvSpPr>
              <p:spPr bwMode="auto">
                <a:xfrm rot="20700000">
                  <a:off x="1641" y="1736"/>
                  <a:ext cx="733" cy="611"/>
                </a:xfrm>
                <a:prstGeom prst="ellipse">
                  <a:avLst/>
                </a:prstGeom>
                <a:solidFill>
                  <a:srgbClr val="CCFFCC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grpSp>
              <p:nvGrpSpPr>
                <p:cNvPr id="26805" name="Group 181"/>
                <p:cNvGrpSpPr>
                  <a:grpSpLocks/>
                </p:cNvGrpSpPr>
                <p:nvPr/>
              </p:nvGrpSpPr>
              <p:grpSpPr bwMode="auto">
                <a:xfrm>
                  <a:off x="1907" y="1711"/>
                  <a:ext cx="1433" cy="1141"/>
                  <a:chOff x="1907" y="1711"/>
                  <a:chExt cx="1433" cy="1141"/>
                </a:xfrm>
              </p:grpSpPr>
              <p:sp>
                <p:nvSpPr>
                  <p:cNvPr id="26806" name="Oval 182"/>
                  <p:cNvSpPr>
                    <a:spLocks noChangeArrowheads="1"/>
                  </p:cNvSpPr>
                  <p:nvPr/>
                </p:nvSpPr>
                <p:spPr bwMode="auto">
                  <a:xfrm rot="20700000">
                    <a:off x="1964" y="1711"/>
                    <a:ext cx="1376" cy="1141"/>
                  </a:xfrm>
                  <a:prstGeom prst="ellipse">
                    <a:avLst/>
                  </a:prstGeom>
                  <a:solidFill>
                    <a:srgbClr val="CCFFCC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bg-BG"/>
                  </a:p>
                </p:txBody>
              </p:sp>
              <p:sp>
                <p:nvSpPr>
                  <p:cNvPr id="26807" name="Freeform 183"/>
                  <p:cNvSpPr>
                    <a:spLocks/>
                  </p:cNvSpPr>
                  <p:nvPr/>
                </p:nvSpPr>
                <p:spPr bwMode="auto">
                  <a:xfrm>
                    <a:off x="1907" y="1991"/>
                    <a:ext cx="213" cy="323"/>
                  </a:xfrm>
                  <a:custGeom>
                    <a:avLst/>
                    <a:gdLst>
                      <a:gd name="T0" fmla="*/ 164 w 213"/>
                      <a:gd name="T1" fmla="*/ 0 h 323"/>
                      <a:gd name="T2" fmla="*/ 0 w 213"/>
                      <a:gd name="T3" fmla="*/ 316 h 323"/>
                      <a:gd name="T4" fmla="*/ 121 w 213"/>
                      <a:gd name="T5" fmla="*/ 322 h 323"/>
                      <a:gd name="T6" fmla="*/ 212 w 213"/>
                      <a:gd name="T7" fmla="*/ 13 h 323"/>
                      <a:gd name="T8" fmla="*/ 164 w 213"/>
                      <a:gd name="T9" fmla="*/ 0 h 3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3" h="323">
                        <a:moveTo>
                          <a:pt x="164" y="0"/>
                        </a:moveTo>
                        <a:lnTo>
                          <a:pt x="0" y="316"/>
                        </a:lnTo>
                        <a:lnTo>
                          <a:pt x="121" y="322"/>
                        </a:lnTo>
                        <a:lnTo>
                          <a:pt x="212" y="13"/>
                        </a:lnTo>
                        <a:lnTo>
                          <a:pt x="164" y="0"/>
                        </a:lnTo>
                      </a:path>
                    </a:pathLst>
                  </a:custGeom>
                  <a:solidFill>
                    <a:srgbClr val="CCFF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bg-BG"/>
                  </a:p>
                </p:txBody>
              </p:sp>
            </p:grpSp>
            <p:sp>
              <p:nvSpPr>
                <p:cNvPr id="26808" name="Oval 184"/>
                <p:cNvSpPr>
                  <a:spLocks noChangeArrowheads="1"/>
                </p:cNvSpPr>
                <p:nvPr/>
              </p:nvSpPr>
              <p:spPr bwMode="auto">
                <a:xfrm rot="20700000">
                  <a:off x="2467" y="1705"/>
                  <a:ext cx="1377" cy="1142"/>
                </a:xfrm>
                <a:prstGeom prst="ellipse">
                  <a:avLst/>
                </a:prstGeom>
                <a:solidFill>
                  <a:srgbClr val="CCFFCC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26809" name="Oval 185"/>
                <p:cNvSpPr>
                  <a:spLocks noChangeArrowheads="1"/>
                </p:cNvSpPr>
                <p:nvPr/>
              </p:nvSpPr>
              <p:spPr bwMode="auto">
                <a:xfrm rot="20700000">
                  <a:off x="3609" y="1705"/>
                  <a:ext cx="493" cy="409"/>
                </a:xfrm>
                <a:prstGeom prst="ellipse">
                  <a:avLst/>
                </a:prstGeom>
                <a:solidFill>
                  <a:srgbClr val="CCFFCC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26810" name="Oval 186"/>
                <p:cNvSpPr>
                  <a:spLocks noChangeArrowheads="1"/>
                </p:cNvSpPr>
                <p:nvPr/>
              </p:nvSpPr>
              <p:spPr bwMode="auto">
                <a:xfrm rot="20700000">
                  <a:off x="3595" y="2355"/>
                  <a:ext cx="327" cy="276"/>
                </a:xfrm>
                <a:prstGeom prst="ellipse">
                  <a:avLst/>
                </a:prstGeom>
                <a:solidFill>
                  <a:srgbClr val="CCFFCC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26811" name="Oval 187"/>
                <p:cNvSpPr>
                  <a:spLocks noChangeArrowheads="1"/>
                </p:cNvSpPr>
                <p:nvPr/>
              </p:nvSpPr>
              <p:spPr bwMode="auto">
                <a:xfrm rot="20700000">
                  <a:off x="3412" y="1647"/>
                  <a:ext cx="328" cy="266"/>
                </a:xfrm>
                <a:prstGeom prst="ellipse">
                  <a:avLst/>
                </a:prstGeom>
                <a:solidFill>
                  <a:srgbClr val="CCFFCC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26812" name="Oval 188"/>
                <p:cNvSpPr>
                  <a:spLocks noChangeArrowheads="1"/>
                </p:cNvSpPr>
                <p:nvPr/>
              </p:nvSpPr>
              <p:spPr bwMode="auto">
                <a:xfrm rot="20700000">
                  <a:off x="3600" y="1991"/>
                  <a:ext cx="495" cy="404"/>
                </a:xfrm>
                <a:prstGeom prst="ellipse">
                  <a:avLst/>
                </a:prstGeom>
                <a:solidFill>
                  <a:srgbClr val="CCFFCC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26813" name="Oval 189"/>
                <p:cNvSpPr>
                  <a:spLocks noChangeArrowheads="1"/>
                </p:cNvSpPr>
                <p:nvPr/>
              </p:nvSpPr>
              <p:spPr bwMode="auto">
                <a:xfrm rot="20700000">
                  <a:off x="1998" y="1500"/>
                  <a:ext cx="735" cy="607"/>
                </a:xfrm>
                <a:prstGeom prst="ellipse">
                  <a:avLst/>
                </a:prstGeom>
                <a:solidFill>
                  <a:srgbClr val="CCFFCC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26814" name="Oval 190"/>
                <p:cNvSpPr>
                  <a:spLocks noChangeArrowheads="1"/>
                </p:cNvSpPr>
                <p:nvPr/>
              </p:nvSpPr>
              <p:spPr bwMode="auto">
                <a:xfrm rot="20700000">
                  <a:off x="2734" y="1436"/>
                  <a:ext cx="735" cy="607"/>
                </a:xfrm>
                <a:prstGeom prst="ellipse">
                  <a:avLst/>
                </a:prstGeom>
                <a:solidFill>
                  <a:srgbClr val="CCFFCC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26815" name="Oval 191"/>
                <p:cNvSpPr>
                  <a:spLocks noChangeArrowheads="1"/>
                </p:cNvSpPr>
                <p:nvPr/>
              </p:nvSpPr>
              <p:spPr bwMode="auto">
                <a:xfrm rot="20700000">
                  <a:off x="2386" y="1395"/>
                  <a:ext cx="736" cy="607"/>
                </a:xfrm>
                <a:prstGeom prst="ellipse">
                  <a:avLst/>
                </a:prstGeom>
                <a:solidFill>
                  <a:srgbClr val="CCFFCC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26816" name="Oval 192"/>
                <p:cNvSpPr>
                  <a:spLocks noChangeArrowheads="1"/>
                </p:cNvSpPr>
                <p:nvPr/>
              </p:nvSpPr>
              <p:spPr bwMode="auto">
                <a:xfrm rot="20700000">
                  <a:off x="2338" y="2169"/>
                  <a:ext cx="730" cy="608"/>
                </a:xfrm>
                <a:prstGeom prst="ellipse">
                  <a:avLst/>
                </a:prstGeom>
                <a:solidFill>
                  <a:srgbClr val="CCFFCC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bg-BG"/>
                </a:p>
              </p:txBody>
            </p:sp>
            <p:sp>
              <p:nvSpPr>
                <p:cNvPr id="26817" name="Freeform 193"/>
                <p:cNvSpPr>
                  <a:spLocks/>
                </p:cNvSpPr>
                <p:nvPr/>
              </p:nvSpPr>
              <p:spPr bwMode="auto">
                <a:xfrm>
                  <a:off x="2085" y="1513"/>
                  <a:ext cx="1827" cy="1241"/>
                </a:xfrm>
                <a:custGeom>
                  <a:avLst/>
                  <a:gdLst>
                    <a:gd name="T0" fmla="*/ 300 w 1827"/>
                    <a:gd name="T1" fmla="*/ 77 h 1241"/>
                    <a:gd name="T2" fmla="*/ 656 w 1827"/>
                    <a:gd name="T3" fmla="*/ 143 h 1241"/>
                    <a:gd name="T4" fmla="*/ 1026 w 1827"/>
                    <a:gd name="T5" fmla="*/ 0 h 1241"/>
                    <a:gd name="T6" fmla="*/ 1348 w 1827"/>
                    <a:gd name="T7" fmla="*/ 231 h 1241"/>
                    <a:gd name="T8" fmla="*/ 1418 w 1827"/>
                    <a:gd name="T9" fmla="*/ 234 h 1241"/>
                    <a:gd name="T10" fmla="*/ 1614 w 1827"/>
                    <a:gd name="T11" fmla="*/ 282 h 1241"/>
                    <a:gd name="T12" fmla="*/ 1678 w 1827"/>
                    <a:gd name="T13" fmla="*/ 345 h 1241"/>
                    <a:gd name="T14" fmla="*/ 1826 w 1827"/>
                    <a:gd name="T15" fmla="*/ 455 h 1241"/>
                    <a:gd name="T16" fmla="*/ 1817 w 1827"/>
                    <a:gd name="T17" fmla="*/ 502 h 1241"/>
                    <a:gd name="T18" fmla="*/ 1657 w 1827"/>
                    <a:gd name="T19" fmla="*/ 981 h 1241"/>
                    <a:gd name="T20" fmla="*/ 1485 w 1827"/>
                    <a:gd name="T21" fmla="*/ 1083 h 1241"/>
                    <a:gd name="T22" fmla="*/ 868 w 1827"/>
                    <a:gd name="T23" fmla="*/ 1205 h 1241"/>
                    <a:gd name="T24" fmla="*/ 807 w 1827"/>
                    <a:gd name="T25" fmla="*/ 1152 h 1241"/>
                    <a:gd name="T26" fmla="*/ 388 w 1827"/>
                    <a:gd name="T27" fmla="*/ 1189 h 1241"/>
                    <a:gd name="T28" fmla="*/ 321 w 1827"/>
                    <a:gd name="T29" fmla="*/ 1240 h 1241"/>
                    <a:gd name="T30" fmla="*/ 0 w 1827"/>
                    <a:gd name="T31" fmla="*/ 612 h 1241"/>
                    <a:gd name="T32" fmla="*/ 300 w 1827"/>
                    <a:gd name="T33" fmla="*/ 77 h 1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27" h="1241">
                      <a:moveTo>
                        <a:pt x="300" y="77"/>
                      </a:moveTo>
                      <a:lnTo>
                        <a:pt x="656" y="143"/>
                      </a:lnTo>
                      <a:lnTo>
                        <a:pt x="1026" y="0"/>
                      </a:lnTo>
                      <a:lnTo>
                        <a:pt x="1348" y="231"/>
                      </a:lnTo>
                      <a:lnTo>
                        <a:pt x="1418" y="234"/>
                      </a:lnTo>
                      <a:lnTo>
                        <a:pt x="1614" y="282"/>
                      </a:lnTo>
                      <a:lnTo>
                        <a:pt x="1678" y="345"/>
                      </a:lnTo>
                      <a:lnTo>
                        <a:pt x="1826" y="455"/>
                      </a:lnTo>
                      <a:lnTo>
                        <a:pt x="1817" y="502"/>
                      </a:lnTo>
                      <a:lnTo>
                        <a:pt x="1657" y="981"/>
                      </a:lnTo>
                      <a:lnTo>
                        <a:pt x="1485" y="1083"/>
                      </a:lnTo>
                      <a:lnTo>
                        <a:pt x="868" y="1205"/>
                      </a:lnTo>
                      <a:lnTo>
                        <a:pt x="807" y="1152"/>
                      </a:lnTo>
                      <a:lnTo>
                        <a:pt x="388" y="1189"/>
                      </a:lnTo>
                      <a:lnTo>
                        <a:pt x="321" y="1240"/>
                      </a:lnTo>
                      <a:lnTo>
                        <a:pt x="0" y="612"/>
                      </a:lnTo>
                      <a:lnTo>
                        <a:pt x="300" y="77"/>
                      </a:lnTo>
                    </a:path>
                  </a:pathLst>
                </a:custGeom>
                <a:solidFill>
                  <a:srgbClr val="CC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bg-BG"/>
                </a:p>
              </p:txBody>
            </p:sp>
          </p:grpSp>
        </p:grpSp>
        <p:sp>
          <p:nvSpPr>
            <p:cNvPr id="26818" name="Text Box 194"/>
            <p:cNvSpPr txBox="1">
              <a:spLocks noChangeArrowheads="1"/>
            </p:cNvSpPr>
            <p:nvPr/>
          </p:nvSpPr>
          <p:spPr bwMode="auto">
            <a:xfrm>
              <a:off x="854" y="1780"/>
              <a:ext cx="737" cy="25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bg-BG" sz="2000" b="1">
                  <a:solidFill>
                    <a:srgbClr val="01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cs typeface="Arial" charset="0"/>
                </a:rPr>
                <a:t>Internet</a:t>
              </a:r>
              <a:endParaRPr lang="en-US" altLang="bg-BG" sz="2000" b="1">
                <a:solidFill>
                  <a:srgbClr val="010000"/>
                </a:solidFill>
                <a:cs typeface="Arial" charset="0"/>
              </a:endParaRPr>
            </a:p>
          </p:txBody>
        </p:sp>
      </p:grpSp>
      <p:grpSp>
        <p:nvGrpSpPr>
          <p:cNvPr id="26819" name="Group 195"/>
          <p:cNvGrpSpPr>
            <a:grpSpLocks/>
          </p:cNvGrpSpPr>
          <p:nvPr/>
        </p:nvGrpSpPr>
        <p:grpSpPr bwMode="auto">
          <a:xfrm>
            <a:off x="3543300" y="4090988"/>
            <a:ext cx="1651000" cy="892175"/>
            <a:chOff x="1584" y="2943"/>
            <a:chExt cx="744" cy="321"/>
          </a:xfrm>
        </p:grpSpPr>
        <p:pic>
          <p:nvPicPr>
            <p:cNvPr id="26820" name="Picture 196" descr="IOSfirewa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943"/>
              <a:ext cx="256" cy="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821" name="Text Box 197"/>
            <p:cNvSpPr txBox="1">
              <a:spLocks noChangeArrowheads="1"/>
            </p:cNvSpPr>
            <p:nvPr/>
          </p:nvSpPr>
          <p:spPr bwMode="auto">
            <a:xfrm>
              <a:off x="2285" y="3126"/>
              <a:ext cx="43" cy="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025" tIns="36512" rIns="73025" bIns="36512" anchor="ctr">
              <a:spAutoFit/>
            </a:bodyPr>
            <a:lstStyle/>
            <a:p>
              <a:pPr algn="ctr"/>
              <a:endParaRPr lang="bg-BG" altLang="bg-BG" sz="1200" b="1"/>
            </a:p>
          </p:txBody>
        </p:sp>
      </p:grpSp>
    </p:spTree>
    <p:extLst>
      <p:ext uri="{BB962C8B-B14F-4D97-AF65-F5344CB8AC3E}">
        <p14:creationId xmlns:p14="http://schemas.microsoft.com/office/powerpoint/2010/main" val="192509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VIP (Virtual IPs)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600200"/>
            <a:ext cx="7632700" cy="1973263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bg-BG" sz="2000" dirty="0"/>
              <a:t>Many-to-one mapping of IP addresses</a:t>
            </a:r>
          </a:p>
          <a:p>
            <a:pPr lvl="1">
              <a:lnSpc>
                <a:spcPct val="70000"/>
              </a:lnSpc>
            </a:pPr>
            <a:r>
              <a:rPr lang="en-US" altLang="bg-BG" sz="2000" dirty="0"/>
              <a:t>Maps individual ports to different internal IP addresses</a:t>
            </a:r>
          </a:p>
          <a:p>
            <a:pPr>
              <a:lnSpc>
                <a:spcPct val="70000"/>
              </a:lnSpc>
            </a:pPr>
            <a:r>
              <a:rPr lang="en-US" altLang="bg-BG" sz="2000" dirty="0"/>
              <a:t>Can only be used on interface in </a:t>
            </a:r>
            <a:r>
              <a:rPr lang="en-US" altLang="bg-BG" sz="2000" dirty="0" err="1"/>
              <a:t>Untrust</a:t>
            </a:r>
            <a:r>
              <a:rPr lang="en-US" altLang="bg-BG" sz="2000" dirty="0"/>
              <a:t> zone</a:t>
            </a:r>
          </a:p>
          <a:p>
            <a:pPr lvl="1">
              <a:lnSpc>
                <a:spcPct val="70000"/>
              </a:lnSpc>
            </a:pPr>
            <a:r>
              <a:rPr lang="en-US" altLang="bg-BG" sz="2000" dirty="0"/>
              <a:t>VIP must be in same subnet as interface address</a:t>
            </a:r>
          </a:p>
          <a:p>
            <a:pPr>
              <a:lnSpc>
                <a:spcPct val="70000"/>
              </a:lnSpc>
            </a:pPr>
            <a:r>
              <a:rPr lang="en-US" altLang="bg-BG" sz="2000" dirty="0"/>
              <a:t>Can be the same address as </a:t>
            </a:r>
            <a:r>
              <a:rPr lang="en-US" altLang="bg-BG" sz="2000" dirty="0" err="1"/>
              <a:t>Untrust</a:t>
            </a:r>
            <a:r>
              <a:rPr lang="en-US" altLang="bg-BG" sz="2000" dirty="0"/>
              <a:t> interface address</a:t>
            </a:r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43300"/>
            <a:ext cx="691356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61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MIP (Mapped IPs)</a:t>
            </a:r>
            <a:endParaRPr lang="bg-BG" altLang="bg-BG"/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600200"/>
            <a:ext cx="7418784" cy="190023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altLang="bg-BG" sz="1800" dirty="0"/>
              <a:t>One-to-one static mapping for bi-directional communication</a:t>
            </a:r>
          </a:p>
          <a:p>
            <a:pPr lvl="1">
              <a:lnSpc>
                <a:spcPct val="70000"/>
              </a:lnSpc>
            </a:pPr>
            <a:r>
              <a:rPr lang="en-US" altLang="bg-BG" sz="1800" dirty="0"/>
              <a:t>No port translation</a:t>
            </a:r>
          </a:p>
          <a:p>
            <a:pPr>
              <a:lnSpc>
                <a:spcPct val="70000"/>
              </a:lnSpc>
            </a:pPr>
            <a:r>
              <a:rPr lang="en-US" altLang="bg-BG" sz="1800" dirty="0"/>
              <a:t>MIPs are defined on the “public” interface</a:t>
            </a:r>
          </a:p>
          <a:p>
            <a:pPr lvl="1">
              <a:lnSpc>
                <a:spcPct val="70000"/>
              </a:lnSpc>
            </a:pPr>
            <a:r>
              <a:rPr lang="en-US" altLang="bg-BG" sz="1800" dirty="0"/>
              <a:t>MIPs can be defined on any subnet</a:t>
            </a:r>
          </a:p>
          <a:p>
            <a:pPr>
              <a:lnSpc>
                <a:spcPct val="70000"/>
              </a:lnSpc>
            </a:pPr>
            <a:r>
              <a:rPr lang="en-US" altLang="bg-BG" sz="1800" dirty="0"/>
              <a:t>MIPs can be defined on other than </a:t>
            </a:r>
            <a:r>
              <a:rPr lang="en-US" altLang="bg-BG" sz="1800" dirty="0" err="1"/>
              <a:t>Untrust</a:t>
            </a:r>
            <a:r>
              <a:rPr lang="en-US" altLang="bg-BG" sz="1800" dirty="0"/>
              <a:t> zones</a:t>
            </a:r>
          </a:p>
        </p:txBody>
      </p:sp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75038"/>
            <a:ext cx="6985000" cy="274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71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altLang="bg-BG"/>
              <a:t>Reaching a MIP from Different Zones</a:t>
            </a:r>
            <a:endParaRPr lang="en-US" altLang="bg-BG"/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1116012" y="1600200"/>
            <a:ext cx="2735908" cy="3340968"/>
          </a:xfrm>
        </p:spPr>
        <p:txBody>
          <a:bodyPr>
            <a:normAutofit fontScale="85000" lnSpcReduction="10000"/>
          </a:bodyPr>
          <a:lstStyle/>
          <a:p>
            <a:r>
              <a:rPr lang="en-US" altLang="bg-BG" sz="2000" dirty="0"/>
              <a:t>Route</a:t>
            </a:r>
          </a:p>
          <a:p>
            <a:r>
              <a:rPr lang="en-US" altLang="bg-BG" sz="2000" dirty="0"/>
              <a:t>Policies</a:t>
            </a:r>
          </a:p>
          <a:p>
            <a:pPr lvl="1"/>
            <a:r>
              <a:rPr lang="en-US" altLang="bg-BG" sz="2000" dirty="0"/>
              <a:t>Policy 1 from X-Net to </a:t>
            </a:r>
            <a:r>
              <a:rPr lang="en-US" altLang="bg-BG" sz="2000" dirty="0" err="1"/>
              <a:t>Untrust</a:t>
            </a:r>
            <a:r>
              <a:rPr lang="en-US" altLang="bg-BG" sz="2000" dirty="0"/>
              <a:t> – permits routing/forwarding to IP address 1.1.1.5</a:t>
            </a:r>
          </a:p>
          <a:p>
            <a:pPr lvl="1"/>
            <a:r>
              <a:rPr lang="en-US" altLang="bg-BG" sz="2000" dirty="0"/>
              <a:t>Policy 2 is existing policy – invokes MIP to translate 1.1.1.5 to 10.1.1.5</a:t>
            </a:r>
            <a:endParaRPr lang="bg-BG" altLang="bg-BG" sz="2000" dirty="0"/>
          </a:p>
        </p:txBody>
      </p:sp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14098"/>
            <a:ext cx="5292080" cy="373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2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MIP and the Loopback Interface</a:t>
            </a:r>
            <a:endParaRPr lang="bg-BG" altLang="bg-BG"/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1116012" y="1600200"/>
            <a:ext cx="7488237" cy="1323975"/>
          </a:xfrm>
        </p:spPr>
        <p:txBody>
          <a:bodyPr/>
          <a:lstStyle/>
          <a:p>
            <a:r>
              <a:rPr lang="en-US" altLang="bg-BG" dirty="0"/>
              <a:t>Loopback group</a:t>
            </a:r>
          </a:p>
          <a:p>
            <a:r>
              <a:rPr lang="en-US" altLang="bg-BG" dirty="0"/>
              <a:t>Policies</a:t>
            </a:r>
            <a:endParaRPr lang="bg-BG" altLang="bg-BG" dirty="0"/>
          </a:p>
        </p:txBody>
      </p:sp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84984"/>
            <a:ext cx="6985000" cy="322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MIP Grouping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484313"/>
            <a:ext cx="7570789" cy="4641851"/>
          </a:xfrm>
        </p:spPr>
        <p:txBody>
          <a:bodyPr/>
          <a:lstStyle/>
          <a:p>
            <a:r>
              <a:rPr lang="en-US" altLang="bg-BG" dirty="0"/>
              <a:t>MIP Grouping with Multi-Cell Policy</a:t>
            </a:r>
          </a:p>
          <a:p>
            <a:r>
              <a:rPr lang="en-US" altLang="bg-BG" dirty="0"/>
              <a:t>MIP Masks</a:t>
            </a:r>
          </a:p>
          <a:p>
            <a:pPr lvl="1"/>
            <a:r>
              <a:rPr lang="en-US" altLang="bg-BG" dirty="0"/>
              <a:t>A mask specifies which bits in the network portion of the IP address are translated</a:t>
            </a:r>
          </a:p>
        </p:txBody>
      </p:sp>
    </p:spTree>
    <p:extLst>
      <p:ext uri="{BB962C8B-B14F-4D97-AF65-F5344CB8AC3E}">
        <p14:creationId xmlns:p14="http://schemas.microsoft.com/office/powerpoint/2010/main" val="323514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bg-BG"/>
              <a:t>Which takes precedence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484313"/>
            <a:ext cx="7570789" cy="4641851"/>
          </a:xfrm>
        </p:spPr>
        <p:txBody>
          <a:bodyPr/>
          <a:lstStyle/>
          <a:p>
            <a:r>
              <a:rPr lang="en-US" altLang="bg-BG" dirty="0"/>
              <a:t>MIPs and VIPs override unidirectional translation</a:t>
            </a:r>
          </a:p>
          <a:p>
            <a:r>
              <a:rPr lang="en-US" altLang="bg-BG" dirty="0"/>
              <a:t>MIPs override VIPs if an overlap exists</a:t>
            </a:r>
          </a:p>
          <a:p>
            <a:r>
              <a:rPr lang="en-US" altLang="bg-BG" dirty="0"/>
              <a:t>All policy-based translation overrides interface-based translation</a:t>
            </a:r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294951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90" y="620713"/>
            <a:ext cx="8264525" cy="3571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JUNOS NAT </a:t>
            </a:r>
            <a:br>
              <a:rPr lang="en-US" dirty="0" smtClean="0"/>
            </a:br>
            <a:r>
              <a:rPr lang="en-US" dirty="0" smtClean="0"/>
              <a:t>BASIC information</a:t>
            </a:r>
          </a:p>
        </p:txBody>
      </p:sp>
      <p:sp>
        <p:nvSpPr>
          <p:cNvPr id="132099" name="Rectangle 5"/>
          <p:cNvSpPr>
            <a:spLocks noGrp="1" noChangeArrowheads="1"/>
          </p:cNvSpPr>
          <p:nvPr>
            <p:ph idx="1"/>
          </p:nvPr>
        </p:nvSpPr>
        <p:spPr>
          <a:xfrm>
            <a:off x="1116012" y="1700808"/>
            <a:ext cx="7776467" cy="41148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buSzPct val="100000"/>
              <a:buFont typeface="Arial" pitchFamily="34" charset="0"/>
              <a:buChar char="•"/>
            </a:pPr>
            <a:r>
              <a:rPr lang="en-US" sz="1800" dirty="0" smtClean="0"/>
              <a:t>Since JUNOS 9.5  NAT uses a separate policy  (a.k.a. NAT-ng)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1800" dirty="0" smtClean="0"/>
              <a:t>The Hierarchy for this is under   "set security nat  ...."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1800" dirty="0" smtClean="0"/>
              <a:t>Older JUNOS Documentation and OJSE Training Materials might still mention the previous method (policy based NAT)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1800" dirty="0" smtClean="0"/>
              <a:t>Destination NAT often requires additional Proxy-ARP rules</a:t>
            </a:r>
          </a:p>
          <a:p>
            <a:pPr>
              <a:buSzPct val="100000"/>
              <a:buFont typeface="Arial" pitchFamily="34" charset="0"/>
              <a:buChar char="•"/>
            </a:pPr>
            <a:endParaRPr lang="en-US" sz="1800" dirty="0" smtClean="0"/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1800" dirty="0" smtClean="0"/>
              <a:t>Limitations </a:t>
            </a:r>
            <a:r>
              <a:rPr lang="en-US" sz="1800" dirty="0"/>
              <a:t>in the number of NAT </a:t>
            </a:r>
            <a:r>
              <a:rPr lang="en-US" sz="1800" dirty="0" smtClean="0"/>
              <a:t>rules did exist, but finally even the last (8 rules for destination NAT) disappeared with 10.2. </a:t>
            </a:r>
            <a:br>
              <a:rPr lang="en-US" sz="1800" dirty="0" smtClean="0"/>
            </a:b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://kb.juniper.net/KB14149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>
              <a:buSzPct val="100000"/>
              <a:buFont typeface="Arial" pitchFamily="34" charset="0"/>
              <a:buChar char="•"/>
            </a:pPr>
            <a:r>
              <a:rPr lang="en-US" sz="1800" dirty="0" smtClean="0"/>
              <a:t>We have a good Application Note on NAT</a:t>
            </a:r>
            <a:br>
              <a:rPr lang="en-US" sz="1800" dirty="0" smtClean="0"/>
            </a:br>
            <a:r>
              <a:rPr lang="en-GB" sz="1800" dirty="0" smtClean="0">
                <a:ea typeface="ＭＳ Ｐゴシック" pitchFamily="-112" charset="-128"/>
                <a:hlinkClick r:id="rId4"/>
              </a:rPr>
              <a:t>http</a:t>
            </a:r>
            <a:r>
              <a:rPr lang="en-GB" sz="1800" dirty="0">
                <a:ea typeface="ＭＳ Ｐゴシック" pitchFamily="-112" charset="-128"/>
                <a:hlinkClick r:id="rId4"/>
              </a:rPr>
              <a:t>://www.juniper.net/us/en/products-services/security/srx-series/#literature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7825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 txBox="1">
            <a:spLocks noGrp="1"/>
          </p:cNvSpPr>
          <p:nvPr/>
        </p:nvSpPr>
        <p:spPr bwMode="auto">
          <a:xfrm>
            <a:off x="8747125" y="6615114"/>
            <a:ext cx="152400" cy="13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3E8C56F1-EDF4-4D18-B0AB-7F7AC2E6B1F6}" type="slidenum">
              <a:rPr lang="en-US" sz="1000" b="1">
                <a:solidFill>
                  <a:srgbClr val="0B4599"/>
                </a:solidFill>
                <a:ea typeface="ヒラギノ角ゴ ProN W6"/>
                <a:cs typeface="ヒラギノ角ゴ ProN W6"/>
                <a:sym typeface="Arial" pitchFamily="34" charset="0"/>
              </a:rPr>
              <a:pPr/>
              <a:t>97</a:t>
            </a:fld>
            <a:endParaRPr lang="en-US" sz="1000" b="1" dirty="0">
              <a:solidFill>
                <a:srgbClr val="0B4599"/>
              </a:solidFill>
              <a:ea typeface="ヒラギノ角ゴ ProN W6"/>
              <a:cs typeface="ヒラギノ角ゴ ProN W6"/>
              <a:sym typeface="Arial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921750" y="6629400"/>
            <a:ext cx="203200" cy="203200"/>
            <a:chOff x="0" y="0"/>
            <a:chExt cx="128" cy="128"/>
          </a:xfrm>
        </p:grpSpPr>
        <p:sp>
          <p:nvSpPr>
            <p:cNvPr id="12294" name="AutoShape 7"/>
            <p:cNvSpPr>
              <a:spLocks/>
            </p:cNvSpPr>
            <p:nvPr/>
          </p:nvSpPr>
          <p:spPr bwMode="auto">
            <a:xfrm>
              <a:off x="0" y="0"/>
              <a:ext cx="128" cy="128"/>
            </a:xfrm>
            <a:custGeom>
              <a:avLst/>
              <a:gdLst>
                <a:gd name="T0" fmla="*/ 0 w 21600"/>
                <a:gd name="T1" fmla="*/ 0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>
                <a:alpha val="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2295" name="AutoShape 8"/>
            <p:cNvSpPr>
              <a:spLocks/>
            </p:cNvSpPr>
            <p:nvPr/>
          </p:nvSpPr>
          <p:spPr bwMode="auto">
            <a:xfrm>
              <a:off x="0" y="0"/>
              <a:ext cx="128" cy="8"/>
            </a:xfrm>
            <a:custGeom>
              <a:avLst/>
              <a:gdLst>
                <a:gd name="T0" fmla="*/ 0 w 21600"/>
                <a:gd name="T1" fmla="*/ 0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0"/>
                  </a:moveTo>
                  <a:lnTo>
                    <a:pt x="1350" y="21600"/>
                  </a:lnTo>
                  <a:lnTo>
                    <a:pt x="20250" y="21600"/>
                  </a:lnTo>
                  <a:lnTo>
                    <a:pt x="216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>
                <a:alpha val="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2296" name="AutoShape 9"/>
            <p:cNvSpPr>
              <a:spLocks/>
            </p:cNvSpPr>
            <p:nvPr/>
          </p:nvSpPr>
          <p:spPr bwMode="auto">
            <a:xfrm>
              <a:off x="0" y="0"/>
              <a:ext cx="8" cy="128"/>
            </a:xfrm>
            <a:custGeom>
              <a:avLst/>
              <a:gdLst>
                <a:gd name="T0" fmla="*/ 0 w 21600"/>
                <a:gd name="T1" fmla="*/ 0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0"/>
                  </a:moveTo>
                  <a:lnTo>
                    <a:pt x="21600" y="1350"/>
                  </a:lnTo>
                  <a:lnTo>
                    <a:pt x="21600" y="2025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>
                <a:alpha val="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2297" name="AutoShape 10"/>
            <p:cNvSpPr>
              <a:spLocks/>
            </p:cNvSpPr>
            <p:nvPr/>
          </p:nvSpPr>
          <p:spPr bwMode="auto">
            <a:xfrm>
              <a:off x="120" y="0"/>
              <a:ext cx="8" cy="128"/>
            </a:xfrm>
            <a:custGeom>
              <a:avLst/>
              <a:gdLst>
                <a:gd name="T0" fmla="*/ 0 w 21600"/>
                <a:gd name="T1" fmla="*/ 0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21600" y="0"/>
                  </a:moveTo>
                  <a:lnTo>
                    <a:pt x="0" y="1350"/>
                  </a:lnTo>
                  <a:lnTo>
                    <a:pt x="0" y="20250"/>
                  </a:lnTo>
                  <a:lnTo>
                    <a:pt x="21600" y="21600"/>
                  </a:lnTo>
                  <a:close/>
                  <a:moveTo>
                    <a:pt x="21600" y="0"/>
                  </a:moveTo>
                </a:path>
              </a:pathLst>
            </a:custGeom>
            <a:solidFill>
              <a:srgbClr val="999999">
                <a:alpha val="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2298" name="AutoShape 11"/>
            <p:cNvSpPr>
              <a:spLocks/>
            </p:cNvSpPr>
            <p:nvPr/>
          </p:nvSpPr>
          <p:spPr bwMode="auto">
            <a:xfrm>
              <a:off x="0" y="120"/>
              <a:ext cx="128" cy="8"/>
            </a:xfrm>
            <a:custGeom>
              <a:avLst/>
              <a:gdLst>
                <a:gd name="T0" fmla="*/ 0 w 21600"/>
                <a:gd name="T1" fmla="*/ 0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21600" y="21600"/>
                  </a:moveTo>
                  <a:lnTo>
                    <a:pt x="20250" y="0"/>
                  </a:lnTo>
                  <a:lnTo>
                    <a:pt x="1350" y="0"/>
                  </a:lnTo>
                  <a:lnTo>
                    <a:pt x="0" y="2160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CCCCCC">
                <a:alpha val="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2299" name="AutoShape 12"/>
            <p:cNvSpPr>
              <a:spLocks/>
            </p:cNvSpPr>
            <p:nvPr/>
          </p:nvSpPr>
          <p:spPr bwMode="auto">
            <a:xfrm>
              <a:off x="24" y="24"/>
              <a:ext cx="80" cy="80"/>
            </a:xfrm>
            <a:custGeom>
              <a:avLst/>
              <a:gdLst>
                <a:gd name="T0" fmla="*/ 0 w 21600"/>
                <a:gd name="T1" fmla="*/ 0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0"/>
                  </a:moveTo>
                  <a:lnTo>
                    <a:pt x="21600" y="108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999999">
                <a:alpha val="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2300" name="Rectangle 13"/>
            <p:cNvSpPr>
              <a:spLocks/>
            </p:cNvSpPr>
            <p:nvPr/>
          </p:nvSpPr>
          <p:spPr bwMode="auto">
            <a:xfrm>
              <a:off x="8" y="8"/>
              <a:ext cx="112" cy="1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spcBef>
                  <a:spcPts val="1150"/>
                </a:spcBef>
              </a:pPr>
              <a:endParaRPr lang="en-US" sz="2000" b="1" i="1" dirty="0">
                <a:solidFill>
                  <a:srgbClr val="000000"/>
                </a:solidFill>
                <a:ea typeface="ヒラギノ角ゴ ProN W6"/>
                <a:cs typeface="ヒラギノ角ゴ ProN W6"/>
                <a:sym typeface="Arial" pitchFamily="34" charset="0"/>
              </a:endParaRPr>
            </a:p>
          </p:txBody>
        </p:sp>
      </p:grpSp>
      <p:sp>
        <p:nvSpPr>
          <p:cNvPr id="1229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593725" y="255588"/>
            <a:ext cx="8550275" cy="741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SCREENOS NAT FEATURES and JUNOS Counterpart</a:t>
            </a:r>
          </a:p>
        </p:txBody>
      </p:sp>
      <p:sp>
        <p:nvSpPr>
          <p:cNvPr id="12293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231775" indent="-231775" eaLnBrk="1" hangingPunct="1"/>
            <a:endParaRPr lang="en-US" sz="2000" dirty="0" smtClean="0">
              <a:ea typeface="ＭＳ Ｐゴシック" pitchFamily="-112" charset="-128"/>
            </a:endParaRPr>
          </a:p>
          <a:p>
            <a:pPr marL="231775" indent="-231775" eaLnBrk="1" hangingPunct="1"/>
            <a:endParaRPr lang="en-US" sz="2000" dirty="0">
              <a:ea typeface="ＭＳ Ｐゴシック" pitchFamily="-112" charset="-128"/>
            </a:endParaRPr>
          </a:p>
          <a:p>
            <a:pPr marL="231775" indent="-231775" eaLnBrk="1" hangingPunct="1"/>
            <a:endParaRPr lang="en-US" sz="2000" dirty="0" smtClean="0">
              <a:ea typeface="ＭＳ Ｐゴシック" pitchFamily="-112" charset="-128"/>
            </a:endParaRPr>
          </a:p>
          <a:p>
            <a:pPr marL="231775" indent="-231775" eaLnBrk="1" hangingPunct="1"/>
            <a:endParaRPr lang="en-US" sz="2000" dirty="0">
              <a:ea typeface="ＭＳ Ｐゴシック" pitchFamily="-112" charset="-128"/>
            </a:endParaRPr>
          </a:p>
          <a:p>
            <a:pPr marL="231775" indent="-231775" eaLnBrk="1" hangingPunct="1"/>
            <a:endParaRPr lang="en-US" sz="2000" dirty="0" smtClean="0">
              <a:ea typeface="ＭＳ Ｐゴシック" pitchFamily="-112" charset="-128"/>
            </a:endParaRPr>
          </a:p>
          <a:p>
            <a:pPr marL="231775" indent="-231775" eaLnBrk="1" hangingPunct="1"/>
            <a:endParaRPr lang="en-US" sz="2000" dirty="0">
              <a:ea typeface="ＭＳ Ｐゴシック" pitchFamily="-112" charset="-128"/>
            </a:endParaRPr>
          </a:p>
          <a:p>
            <a:pPr marL="231775" indent="-231775" eaLnBrk="1" hangingPunct="1"/>
            <a:endParaRPr lang="en-US" sz="2000" dirty="0" smtClean="0">
              <a:ea typeface="ＭＳ Ｐゴシック" pitchFamily="-112" charset="-128"/>
            </a:endParaRPr>
          </a:p>
          <a:p>
            <a:pPr marL="231775" indent="-231775"/>
            <a:r>
              <a:rPr lang="en-US" sz="1800" dirty="0" smtClean="0">
                <a:ea typeface="ＭＳ Ｐゴシック" pitchFamily="-112" charset="-128"/>
              </a:rPr>
              <a:t>For Details and Examples see the Application Note </a:t>
            </a:r>
          </a:p>
          <a:p>
            <a:pPr marL="231775" indent="-231775"/>
            <a:r>
              <a:rPr lang="en-US" sz="1800" dirty="0" smtClean="0">
                <a:ea typeface="ＭＳ Ｐゴシック" pitchFamily="-112" charset="-128"/>
              </a:rPr>
              <a:t/>
            </a:r>
            <a:br>
              <a:rPr lang="en-US" sz="1800" dirty="0" smtClean="0">
                <a:ea typeface="ＭＳ Ｐゴシック" pitchFamily="-112" charset="-128"/>
              </a:rPr>
            </a:br>
            <a:r>
              <a:rPr lang="en-US" sz="1800" dirty="0" smtClean="0">
                <a:ea typeface="ＭＳ Ｐゴシック" pitchFamily="-112" charset="-128"/>
              </a:rPr>
              <a:t>"</a:t>
            </a:r>
            <a:r>
              <a:rPr lang="en-GB" sz="1800" dirty="0" smtClean="0">
                <a:ea typeface="ＭＳ Ｐゴシック" pitchFamily="-112" charset="-128"/>
              </a:rPr>
              <a:t>Juniper </a:t>
            </a:r>
            <a:r>
              <a:rPr lang="en-GB" sz="1800" dirty="0">
                <a:ea typeface="ＭＳ Ｐゴシック" pitchFamily="-112" charset="-128"/>
              </a:rPr>
              <a:t>Networks SRX Series and J Series NAT for ScreenOS Users"</a:t>
            </a:r>
            <a:br>
              <a:rPr lang="en-GB" sz="1800" dirty="0">
                <a:ea typeface="ＭＳ Ｐゴシック" pitchFamily="-112" charset="-128"/>
              </a:rPr>
            </a:br>
            <a:r>
              <a:rPr lang="en-GB" sz="1800" dirty="0">
                <a:ea typeface="ＭＳ Ｐゴシック" pitchFamily="-112" charset="-128"/>
                <a:hlinkClick r:id="rId3"/>
              </a:rPr>
              <a:t>http://www.juniper.net/us/en/products-services/security/srx-series/#literature</a:t>
            </a:r>
            <a:endParaRPr lang="en-GB" sz="1800" dirty="0">
              <a:ea typeface="ＭＳ Ｐゴシック" pitchFamily="-112" charset="-128"/>
            </a:endParaRPr>
          </a:p>
          <a:p>
            <a:pPr marL="231775" indent="-231775"/>
            <a:r>
              <a:rPr lang="en-US" sz="2000" dirty="0" smtClean="0">
                <a:ea typeface="ＭＳ Ｐゴシック" pitchFamily="-112" charset="-128"/>
              </a:rPr>
              <a:t/>
            </a:r>
            <a:br>
              <a:rPr lang="en-US" sz="2000" dirty="0" smtClean="0">
                <a:ea typeface="ＭＳ Ｐゴシック" pitchFamily="-112" charset="-128"/>
              </a:rPr>
            </a:br>
            <a:endParaRPr lang="en-US" sz="2000" dirty="0" smtClean="0">
              <a:ea typeface="ＭＳ Ｐゴシック" pitchFamily="-112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3140" y="1268363"/>
            <a:ext cx="7037292" cy="308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11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 txBox="1">
            <a:spLocks noGrp="1"/>
          </p:cNvSpPr>
          <p:nvPr/>
        </p:nvSpPr>
        <p:spPr bwMode="auto">
          <a:xfrm>
            <a:off x="8747125" y="6615114"/>
            <a:ext cx="152400" cy="13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/>
          <a:lstStyle/>
          <a:p>
            <a:fld id="{3E8C56F1-EDF4-4D18-B0AB-7F7AC2E6B1F6}" type="slidenum">
              <a:rPr lang="en-US" sz="1000" b="1">
                <a:solidFill>
                  <a:srgbClr val="0B4599"/>
                </a:solidFill>
                <a:ea typeface="ヒラギノ角ゴ ProN W6"/>
                <a:cs typeface="ヒラギノ角ゴ ProN W6"/>
                <a:sym typeface="Arial" pitchFamily="34" charset="0"/>
              </a:rPr>
              <a:pPr/>
              <a:t>98</a:t>
            </a:fld>
            <a:endParaRPr lang="en-US" sz="1000" b="1" dirty="0">
              <a:solidFill>
                <a:srgbClr val="0B4599"/>
              </a:solidFill>
              <a:ea typeface="ヒラギノ角ゴ ProN W6"/>
              <a:cs typeface="ヒラギノ角ゴ ProN W6"/>
              <a:sym typeface="Arial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921750" y="6629400"/>
            <a:ext cx="203200" cy="203200"/>
            <a:chOff x="0" y="0"/>
            <a:chExt cx="128" cy="128"/>
          </a:xfrm>
        </p:grpSpPr>
        <p:sp>
          <p:nvSpPr>
            <p:cNvPr id="12294" name="AutoShape 7"/>
            <p:cNvSpPr>
              <a:spLocks/>
            </p:cNvSpPr>
            <p:nvPr/>
          </p:nvSpPr>
          <p:spPr bwMode="auto">
            <a:xfrm>
              <a:off x="0" y="0"/>
              <a:ext cx="128" cy="128"/>
            </a:xfrm>
            <a:custGeom>
              <a:avLst/>
              <a:gdLst>
                <a:gd name="T0" fmla="*/ 0 w 21600"/>
                <a:gd name="T1" fmla="*/ 0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>
                <a:alpha val="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2295" name="AutoShape 8"/>
            <p:cNvSpPr>
              <a:spLocks/>
            </p:cNvSpPr>
            <p:nvPr/>
          </p:nvSpPr>
          <p:spPr bwMode="auto">
            <a:xfrm>
              <a:off x="0" y="0"/>
              <a:ext cx="128" cy="8"/>
            </a:xfrm>
            <a:custGeom>
              <a:avLst/>
              <a:gdLst>
                <a:gd name="T0" fmla="*/ 0 w 21600"/>
                <a:gd name="T1" fmla="*/ 0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0"/>
                  </a:moveTo>
                  <a:lnTo>
                    <a:pt x="1350" y="21600"/>
                  </a:lnTo>
                  <a:lnTo>
                    <a:pt x="20250" y="21600"/>
                  </a:lnTo>
                  <a:lnTo>
                    <a:pt x="216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>
                <a:alpha val="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2296" name="AutoShape 9"/>
            <p:cNvSpPr>
              <a:spLocks/>
            </p:cNvSpPr>
            <p:nvPr/>
          </p:nvSpPr>
          <p:spPr bwMode="auto">
            <a:xfrm>
              <a:off x="0" y="0"/>
              <a:ext cx="8" cy="128"/>
            </a:xfrm>
            <a:custGeom>
              <a:avLst/>
              <a:gdLst>
                <a:gd name="T0" fmla="*/ 0 w 21600"/>
                <a:gd name="T1" fmla="*/ 0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0"/>
                  </a:moveTo>
                  <a:lnTo>
                    <a:pt x="21600" y="1350"/>
                  </a:lnTo>
                  <a:lnTo>
                    <a:pt x="21600" y="2025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FF">
                <a:alpha val="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2297" name="AutoShape 10"/>
            <p:cNvSpPr>
              <a:spLocks/>
            </p:cNvSpPr>
            <p:nvPr/>
          </p:nvSpPr>
          <p:spPr bwMode="auto">
            <a:xfrm>
              <a:off x="120" y="0"/>
              <a:ext cx="8" cy="128"/>
            </a:xfrm>
            <a:custGeom>
              <a:avLst/>
              <a:gdLst>
                <a:gd name="T0" fmla="*/ 0 w 21600"/>
                <a:gd name="T1" fmla="*/ 0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21600" y="0"/>
                  </a:moveTo>
                  <a:lnTo>
                    <a:pt x="0" y="1350"/>
                  </a:lnTo>
                  <a:lnTo>
                    <a:pt x="0" y="20250"/>
                  </a:lnTo>
                  <a:lnTo>
                    <a:pt x="21600" y="21600"/>
                  </a:lnTo>
                  <a:close/>
                  <a:moveTo>
                    <a:pt x="21600" y="0"/>
                  </a:moveTo>
                </a:path>
              </a:pathLst>
            </a:custGeom>
            <a:solidFill>
              <a:srgbClr val="999999">
                <a:alpha val="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2298" name="AutoShape 11"/>
            <p:cNvSpPr>
              <a:spLocks/>
            </p:cNvSpPr>
            <p:nvPr/>
          </p:nvSpPr>
          <p:spPr bwMode="auto">
            <a:xfrm>
              <a:off x="0" y="120"/>
              <a:ext cx="128" cy="8"/>
            </a:xfrm>
            <a:custGeom>
              <a:avLst/>
              <a:gdLst>
                <a:gd name="T0" fmla="*/ 0 w 21600"/>
                <a:gd name="T1" fmla="*/ 0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21600" y="21600"/>
                  </a:moveTo>
                  <a:lnTo>
                    <a:pt x="20250" y="0"/>
                  </a:lnTo>
                  <a:lnTo>
                    <a:pt x="1350" y="0"/>
                  </a:lnTo>
                  <a:lnTo>
                    <a:pt x="0" y="2160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CCCCCC">
                <a:alpha val="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2299" name="AutoShape 12"/>
            <p:cNvSpPr>
              <a:spLocks/>
            </p:cNvSpPr>
            <p:nvPr/>
          </p:nvSpPr>
          <p:spPr bwMode="auto">
            <a:xfrm>
              <a:off x="24" y="24"/>
              <a:ext cx="80" cy="80"/>
            </a:xfrm>
            <a:custGeom>
              <a:avLst/>
              <a:gdLst>
                <a:gd name="T0" fmla="*/ 0 w 21600"/>
                <a:gd name="T1" fmla="*/ 0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0"/>
                  </a:moveTo>
                  <a:lnTo>
                    <a:pt x="21600" y="108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999999">
                <a:alpha val="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2300" name="Rectangle 13"/>
            <p:cNvSpPr>
              <a:spLocks/>
            </p:cNvSpPr>
            <p:nvPr/>
          </p:nvSpPr>
          <p:spPr bwMode="auto">
            <a:xfrm>
              <a:off x="8" y="8"/>
              <a:ext cx="112" cy="1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spcBef>
                  <a:spcPts val="1150"/>
                </a:spcBef>
              </a:pPr>
              <a:endParaRPr lang="en-US" sz="2000" b="1" i="1" dirty="0">
                <a:solidFill>
                  <a:srgbClr val="000000"/>
                </a:solidFill>
                <a:ea typeface="ヒラギノ角ゴ ProN W6"/>
                <a:cs typeface="ヒラギノ角ゴ ProN W6"/>
                <a:sym typeface="Arial" pitchFamily="34" charset="0"/>
              </a:endParaRPr>
            </a:p>
          </p:txBody>
        </p:sp>
      </p:grpSp>
      <p:sp>
        <p:nvSpPr>
          <p:cNvPr id="1229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554163" y="274638"/>
            <a:ext cx="7589837" cy="993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NAT 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Configuration INCLUDES 3 Flavors</a:t>
            </a:r>
          </a:p>
        </p:txBody>
      </p:sp>
      <p:sp>
        <p:nvSpPr>
          <p:cNvPr id="12293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231775" indent="-231775" eaLnBrk="1" hangingPunct="1"/>
            <a:r>
              <a:rPr lang="en-US" sz="2000" dirty="0" smtClean="0">
                <a:ea typeface="ＭＳ Ｐゴシック" pitchFamily="-112" charset="-128"/>
              </a:rPr>
              <a:t>Source NAT</a:t>
            </a:r>
          </a:p>
          <a:p>
            <a:pPr marL="566738" lvl="1" indent="-219075" eaLnBrk="1" hangingPunct="1">
              <a:lnSpc>
                <a:spcPct val="90000"/>
              </a:lnSpc>
            </a:pPr>
            <a:r>
              <a:rPr lang="en-US" sz="1800" dirty="0" smtClean="0"/>
              <a:t>Interface based NAT</a:t>
            </a:r>
          </a:p>
          <a:p>
            <a:pPr marL="566738" lvl="1" indent="-219075" eaLnBrk="1" hangingPunct="1"/>
            <a:r>
              <a:rPr lang="en-US" sz="1800" dirty="0" smtClean="0"/>
              <a:t>Pool based NAT- with and without port translation</a:t>
            </a:r>
          </a:p>
          <a:p>
            <a:pPr marL="566738" lvl="1" indent="-219075" eaLnBrk="1" hangingPunct="1"/>
            <a:r>
              <a:rPr lang="en-US" sz="1800" dirty="0" smtClean="0"/>
              <a:t>IP address shifting</a:t>
            </a:r>
          </a:p>
          <a:p>
            <a:pPr marL="231775" indent="-231775" eaLnBrk="1" hangingPunct="1"/>
            <a:r>
              <a:rPr lang="en-US" sz="2000" dirty="0" smtClean="0">
                <a:ea typeface="ＭＳ Ｐゴシック" pitchFamily="-112" charset="-128"/>
              </a:rPr>
              <a:t>Destination NAT</a:t>
            </a:r>
          </a:p>
          <a:p>
            <a:pPr marL="566738" lvl="1" indent="-219075" eaLnBrk="1" hangingPunct="1">
              <a:lnSpc>
                <a:spcPct val="90000"/>
              </a:lnSpc>
            </a:pPr>
            <a:r>
              <a:rPr lang="en-US" sz="1800" dirty="0" smtClean="0"/>
              <a:t>Destination IP and/or port number translation</a:t>
            </a:r>
          </a:p>
          <a:p>
            <a:pPr marL="566738" lvl="1" indent="-219075" eaLnBrk="1" hangingPunct="1"/>
            <a:r>
              <a:rPr lang="en-US" sz="1800" dirty="0" smtClean="0"/>
              <a:t>IP address shifting</a:t>
            </a:r>
          </a:p>
          <a:p>
            <a:pPr marL="231775" indent="-231775" eaLnBrk="1" hangingPunct="1"/>
            <a:r>
              <a:rPr lang="en-US" sz="2000" dirty="0" smtClean="0">
                <a:ea typeface="ＭＳ Ｐゴシック" pitchFamily="-112" charset="-128"/>
              </a:rPr>
              <a:t>Static NAT</a:t>
            </a:r>
          </a:p>
          <a:p>
            <a:pPr marL="566738" lvl="1" indent="-219075" eaLnBrk="1" hangingPunct="1"/>
            <a:r>
              <a:rPr lang="en-US" sz="1800" dirty="0" smtClean="0"/>
              <a:t>Bi-directional </a:t>
            </a:r>
          </a:p>
          <a:p>
            <a:pPr marL="566738" lvl="1" indent="-219075" eaLnBrk="1" hangingPunct="1"/>
            <a:r>
              <a:rPr lang="en-US" sz="1800" dirty="0" smtClean="0"/>
              <a:t>No port translation supported</a:t>
            </a:r>
          </a:p>
          <a:p>
            <a:pPr marL="566738" lvl="1" indent="-219075"/>
            <a:r>
              <a:rPr lang="en-US" sz="1800" dirty="0" smtClean="0"/>
              <a:t>dst-xlate for packets to the host </a:t>
            </a:r>
          </a:p>
          <a:p>
            <a:pPr marL="566738" lvl="1" indent="-219075"/>
            <a:r>
              <a:rPr lang="en-US" sz="1800" dirty="0" smtClean="0"/>
              <a:t>src-xlate for packets initiated from the host</a:t>
            </a:r>
          </a:p>
        </p:txBody>
      </p:sp>
    </p:spTree>
    <p:extLst>
      <p:ext uri="{BB962C8B-B14F-4D97-AF65-F5344CB8AC3E}">
        <p14:creationId xmlns:p14="http://schemas.microsoft.com/office/powerpoint/2010/main" val="260138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NAT 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Processing ORDER</a:t>
            </a:r>
          </a:p>
        </p:txBody>
      </p:sp>
      <p:sp>
        <p:nvSpPr>
          <p:cNvPr id="22534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1095375" y="1268413"/>
            <a:ext cx="8048625" cy="3078162"/>
          </a:xfrm>
        </p:spPr>
        <p:txBody>
          <a:bodyPr>
            <a:normAutofit/>
          </a:bodyPr>
          <a:lstStyle/>
          <a:p>
            <a:pPr marL="231775" indent="-231775" eaLnBrk="1" hangingPunct="1"/>
            <a:r>
              <a:rPr lang="en-US" sz="2000" dirty="0" smtClean="0">
                <a:ea typeface="ＭＳ Ｐゴシック" pitchFamily="-112" charset="-128"/>
              </a:rPr>
              <a:t>Static &amp; Destination NAT are performed before security policies are applied </a:t>
            </a:r>
          </a:p>
          <a:p>
            <a:pPr marL="231775" indent="-231775" eaLnBrk="1" hangingPunct="1"/>
            <a:r>
              <a:rPr lang="en-US" sz="2000" dirty="0" smtClean="0">
                <a:ea typeface="ＭＳ Ｐゴシック" pitchFamily="-112" charset="-128"/>
              </a:rPr>
              <a:t>Reverse Static &amp; Source NAT are performed after security policies are applied</a:t>
            </a:r>
          </a:p>
          <a:p>
            <a:pPr marL="231775" indent="-231775" eaLnBrk="1" hangingPunct="1"/>
            <a:r>
              <a:rPr lang="en-US" sz="2000" dirty="0" smtClean="0">
                <a:ea typeface="ＭＳ Ｐゴシック" pitchFamily="-112" charset="-128"/>
              </a:rPr>
              <a:t>Accordingly, policies always refer to the actual address of the endpoints</a:t>
            </a:r>
          </a:p>
        </p:txBody>
      </p:sp>
      <p:pic>
        <p:nvPicPr>
          <p:cNvPr id="2253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948" y="2852937"/>
            <a:ext cx="7639050" cy="300355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490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rchos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Noto">
      <a:majorFont>
        <a:latin typeface="Noto Sans"/>
        <a:ea typeface=""/>
        <a:cs typeface=""/>
      </a:majorFont>
      <a:minorFont>
        <a:latin typeface="Noto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bg-BG" altLang="bg-BG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Mirchos</Template>
  <TotalTime>117</TotalTime>
  <Words>4582</Words>
  <Application>Microsoft Office PowerPoint</Application>
  <PresentationFormat>On-screen Show (4:3)</PresentationFormat>
  <Paragraphs>1099</Paragraphs>
  <Slides>107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9" baseType="lpstr">
      <vt:lpstr>Mirchos</vt:lpstr>
      <vt:lpstr>Visio</vt:lpstr>
      <vt:lpstr>NAT</vt:lpstr>
      <vt:lpstr>Agenda</vt:lpstr>
      <vt:lpstr>Private Network</vt:lpstr>
      <vt:lpstr>Private Addresses</vt:lpstr>
      <vt:lpstr>NAT</vt:lpstr>
      <vt:lpstr>Network Address Translation (NAT)</vt:lpstr>
      <vt:lpstr>NAT Diagram</vt:lpstr>
      <vt:lpstr>NAPT</vt:lpstr>
      <vt:lpstr>NAPT Diagram</vt:lpstr>
      <vt:lpstr>NAPT complications</vt:lpstr>
      <vt:lpstr>Terminology</vt:lpstr>
      <vt:lpstr>Basic Operation of NAT</vt:lpstr>
      <vt:lpstr>Pooling of IP Addresses</vt:lpstr>
      <vt:lpstr>Pooling of IP Addresses</vt:lpstr>
      <vt:lpstr>Supporting Migration between network service Providers</vt:lpstr>
      <vt:lpstr>IP Masquerading</vt:lpstr>
      <vt:lpstr>IP Masquerading</vt:lpstr>
      <vt:lpstr>Load Balancing of Servers</vt:lpstr>
      <vt:lpstr>Load Balancing of Servers</vt:lpstr>
      <vt:lpstr>NAT Philosophy</vt:lpstr>
      <vt:lpstr>NAPT and servers</vt:lpstr>
      <vt:lpstr>Concerns about NAT</vt:lpstr>
      <vt:lpstr>Concerns about NAT</vt:lpstr>
      <vt:lpstr>Concerns about NAT</vt:lpstr>
      <vt:lpstr>Brief Overview of FTP</vt:lpstr>
      <vt:lpstr>Active Mode FTP</vt:lpstr>
      <vt:lpstr>Passive Mode FTP</vt:lpstr>
      <vt:lpstr>NAT and FTP</vt:lpstr>
      <vt:lpstr>NAT and FTP</vt:lpstr>
      <vt:lpstr>NAT and FTP</vt:lpstr>
      <vt:lpstr>NAT Supported Traffic Types</vt:lpstr>
      <vt:lpstr>Application Layer Gateway (ALG)</vt:lpstr>
      <vt:lpstr>Problems with ALGs</vt:lpstr>
      <vt:lpstr>Application Solutions</vt:lpstr>
      <vt:lpstr>STUN, ICE, TURN</vt:lpstr>
      <vt:lpstr>STUN, ICE, TURN</vt:lpstr>
      <vt:lpstr>STUN, ICE, TURN</vt:lpstr>
      <vt:lpstr>ICE Deployments</vt:lpstr>
      <vt:lpstr>NAT444 = NAT44 + NAT44</vt:lpstr>
      <vt:lpstr>Large Scale NAT (LSN)</vt:lpstr>
      <vt:lpstr>LSN and ALG</vt:lpstr>
      <vt:lpstr>IPv4 Address Sharing</vt:lpstr>
      <vt:lpstr>The Ideal IPv6/IPv4 Translation</vt:lpstr>
      <vt:lpstr>Translation versus Tunneling</vt:lpstr>
      <vt:lpstr>Then, Why Translate?</vt:lpstr>
      <vt:lpstr>NAT-PT</vt:lpstr>
      <vt:lpstr>Translation Evolution S-Curve</vt:lpstr>
      <vt:lpstr>IPv6/IPv4 Translation: some detail</vt:lpstr>
      <vt:lpstr>Connecting an IPv6 network to the IPv4 Internet</vt:lpstr>
      <vt:lpstr>DNS64</vt:lpstr>
      <vt:lpstr>IPv6/IPv4 Translation</vt:lpstr>
      <vt:lpstr>IPv6/IPv4 translation issues</vt:lpstr>
      <vt:lpstr>Connecting the IPv6 Internet to an IPv4 network</vt:lpstr>
      <vt:lpstr>Connecting the IPv6 Internet to an IPv4 network</vt:lpstr>
      <vt:lpstr>Later IPv6/IPv4 Scenarios</vt:lpstr>
      <vt:lpstr>Connecting the IPv4 Internet to an IPv6 network</vt:lpstr>
      <vt:lpstr>Connecting the IPv4 Internet to an IPv6 network</vt:lpstr>
      <vt:lpstr>NAT66</vt:lpstr>
      <vt:lpstr>Multi-homed with Provider-Dependent (PD) addresses</vt:lpstr>
      <vt:lpstr>Summary</vt:lpstr>
      <vt:lpstr>Firewall Programs</vt:lpstr>
      <vt:lpstr>PowerPoint Presentation</vt:lpstr>
      <vt:lpstr>Iptables Packet Traversal</vt:lpstr>
      <vt:lpstr>Configuring NAT in Linux</vt:lpstr>
      <vt:lpstr>Iptables NAT Overview</vt:lpstr>
      <vt:lpstr>Configuring NAT with iptables</vt:lpstr>
      <vt:lpstr>NAT Summary</vt:lpstr>
      <vt:lpstr>NAT Limitations</vt:lpstr>
      <vt:lpstr>Extra: Hacking through NAT</vt:lpstr>
      <vt:lpstr>NAT Juniper Network specifics</vt:lpstr>
      <vt:lpstr>Address Translation</vt:lpstr>
      <vt:lpstr>NAT-Src from a DIP Pool with PAT Enabled</vt:lpstr>
      <vt:lpstr>NAT-Src from a DIP Pool with PAT Disabled</vt:lpstr>
      <vt:lpstr>NAT-Src from a DIP Pool with Address Shifting</vt:lpstr>
      <vt:lpstr>NAT-Src from the Egress Interface IP Address (NAT-Src Without DIP)</vt:lpstr>
      <vt:lpstr>Introduction to NAT-Dst</vt:lpstr>
      <vt:lpstr>VIP (Virtual IPs) – ScreenOS Specific</vt:lpstr>
      <vt:lpstr>MIP (Mapped IPs)</vt:lpstr>
      <vt:lpstr>Reaching a MIP from Different Zones</vt:lpstr>
      <vt:lpstr>MIP and the Loopback Interface</vt:lpstr>
      <vt:lpstr>MIP Grouping</vt:lpstr>
      <vt:lpstr>Which takes precedence</vt:lpstr>
      <vt:lpstr>Interface-based NAT – Review</vt:lpstr>
      <vt:lpstr>Policy-based NAT</vt:lpstr>
      <vt:lpstr>NAT-Src from a DIP Pool with PAT Enabled</vt:lpstr>
      <vt:lpstr>NAT-Src from a DIP Pool with PAT Disabled</vt:lpstr>
      <vt:lpstr>NAT-Src from a DIP Pool with Address Shifting</vt:lpstr>
      <vt:lpstr>NAT-Src from the Egress Interface IP Address (NAT-Src Without DIP)</vt:lpstr>
      <vt:lpstr>Introduction to NAT-Dst</vt:lpstr>
      <vt:lpstr>VIP (Virtual IPs)</vt:lpstr>
      <vt:lpstr>MIP (Mapped IPs)</vt:lpstr>
      <vt:lpstr>Reaching a MIP from Different Zones</vt:lpstr>
      <vt:lpstr>MIP and the Loopback Interface</vt:lpstr>
      <vt:lpstr>MIP Grouping</vt:lpstr>
      <vt:lpstr>Which takes precedence</vt:lpstr>
      <vt:lpstr>JUNOS NAT  BASIC information</vt:lpstr>
      <vt:lpstr>SCREENOS NAT FEATURES and JUNOS Counterpart</vt:lpstr>
      <vt:lpstr>NAT  Configuration INCLUDES 3 Flavors</vt:lpstr>
      <vt:lpstr>NAT  Processing ORDER</vt:lpstr>
      <vt:lpstr>NAT  Address Pool Configuration</vt:lpstr>
      <vt:lpstr>Source NAT - TWO examples</vt:lpstr>
      <vt:lpstr>Source NAT example WITH Multiple rules</vt:lpstr>
      <vt:lpstr>Destination NAT example FOR Many-to-many</vt:lpstr>
      <vt:lpstr>Destination NAT  example FOR One-to-many</vt:lpstr>
      <vt:lpstr>Static NAT</vt:lpstr>
      <vt:lpstr>Proxy-ARP</vt:lpstr>
      <vt:lpstr>Double NAT- Source and Destination NAT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</dc:title>
  <dc:creator>Mircho Mirchev</dc:creator>
  <cp:lastModifiedBy>Mircho Mirchev</cp:lastModifiedBy>
  <cp:revision>7</cp:revision>
  <dcterms:created xsi:type="dcterms:W3CDTF">2017-03-24T08:21:07Z</dcterms:created>
  <dcterms:modified xsi:type="dcterms:W3CDTF">2017-03-24T10:18:12Z</dcterms:modified>
</cp:coreProperties>
</file>