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2" r:id="rId3"/>
    <p:sldId id="257" r:id="rId4"/>
    <p:sldId id="260" r:id="rId5"/>
    <p:sldId id="258" r:id="rId6"/>
    <p:sldId id="259" r:id="rId7"/>
    <p:sldId id="286" r:id="rId8"/>
    <p:sldId id="287" r:id="rId9"/>
    <p:sldId id="312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264" r:id="rId18"/>
    <p:sldId id="270" r:id="rId19"/>
    <p:sldId id="310" r:id="rId20"/>
    <p:sldId id="311" r:id="rId21"/>
    <p:sldId id="261" r:id="rId22"/>
    <p:sldId id="282" r:id="rId23"/>
    <p:sldId id="263" r:id="rId24"/>
    <p:sldId id="265" r:id="rId25"/>
    <p:sldId id="267" r:id="rId26"/>
    <p:sldId id="307" r:id="rId27"/>
    <p:sldId id="296" r:id="rId28"/>
    <p:sldId id="268" r:id="rId29"/>
    <p:sldId id="269" r:id="rId30"/>
    <p:sldId id="308" r:id="rId31"/>
    <p:sldId id="297" r:id="rId32"/>
    <p:sldId id="309" r:id="rId33"/>
    <p:sldId id="271" r:id="rId34"/>
    <p:sldId id="274" r:id="rId35"/>
    <p:sldId id="272" r:id="rId36"/>
    <p:sldId id="293" r:id="rId37"/>
  </p:sldIdLst>
  <p:sldSz cx="9144000" cy="6858000" type="screen4x3"/>
  <p:notesSz cx="68580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0929"/>
  </p:normalViewPr>
  <p:slideViewPr>
    <p:cSldViewPr>
      <p:cViewPr>
        <p:scale>
          <a:sx n="108" d="100"/>
          <a:sy n="108" d="100"/>
        </p:scale>
        <p:origin x="-6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77" y="-73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bg-BG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bg-BG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bg-BG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5356FD5-9CCB-4044-B7F9-4C20CD08D901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942103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bg-BG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bg-BG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bg-BG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94DA7A3-685E-4B4D-B23D-CB4A3AB33EDD}" type="slidenum">
              <a:rPr lang="en-US" altLang="bg-BG"/>
              <a:pPr/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702807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2BD19-2BAA-420A-92AC-25BFBA807A34}" type="slidenum">
              <a:rPr lang="en-US" altLang="bg-BG"/>
              <a:pPr/>
              <a:t>7</a:t>
            </a:fld>
            <a:endParaRPr lang="en-US" altLang="bg-BG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FDA46-F6E7-44E1-8C79-D91B04B24E34}" type="slidenum">
              <a:rPr lang="en-US" altLang="bg-BG"/>
              <a:pPr/>
              <a:t>8</a:t>
            </a:fld>
            <a:endParaRPr lang="en-US" altLang="bg-BG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</p:spPr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C476E-A6D2-46B9-B040-A33BD5195F05}" type="slidenum">
              <a:rPr lang="en-US" altLang="bg-BG"/>
              <a:pPr/>
              <a:t>27</a:t>
            </a:fld>
            <a:endParaRPr lang="en-US" altLang="bg-BG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717" tIns="0" rIns="18717" bIns="0" anchor="b"/>
          <a:lstStyle>
            <a:lvl1pPr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5613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09638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63663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19275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764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336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08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480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altLang="bg-BG" sz="1000" i="1"/>
              <a:t>21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-1588" y="8831263"/>
            <a:ext cx="297180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29150" cy="34718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1475"/>
          </a:xfrm>
          <a:ln/>
        </p:spPr>
        <p:txBody>
          <a:bodyPr lIns="92024" tIns="45232" rIns="92024" bIns="45232"/>
          <a:lstStyle/>
          <a:p>
            <a:endParaRPr lang="en-US" alt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35FDC-5FF8-4175-9524-A03BC768CE0D}" type="slidenum">
              <a:rPr lang="en-US" altLang="bg-BG"/>
              <a:pPr/>
              <a:t>31</a:t>
            </a:fld>
            <a:endParaRPr lang="en-US" altLang="bg-BG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717" tIns="0" rIns="18717" bIns="0" anchor="b"/>
          <a:lstStyle>
            <a:lvl1pPr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55613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09638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63663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19275" defTabSz="9223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2764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336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908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48075" defTabSz="9223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altLang="bg-BG" sz="1000" i="1"/>
              <a:t>27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-1588" y="8831263"/>
            <a:ext cx="297180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-1588" y="0"/>
            <a:ext cx="2971801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3263"/>
            <a:ext cx="4629150" cy="3471862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1475"/>
          </a:xfrm>
          <a:ln/>
        </p:spPr>
        <p:txBody>
          <a:bodyPr lIns="92024" tIns="45232" rIns="92024" bIns="45232"/>
          <a:lstStyle/>
          <a:p>
            <a:endParaRPr lang="en-US" alt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7412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7413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414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5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6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7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8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1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3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8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2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3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5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3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4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5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746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  <p:sp>
            <p:nvSpPr>
              <p:cNvPr id="17465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  <p:grpSp>
          <p:nvGrpSpPr>
            <p:cNvPr id="1746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7467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68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69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70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  <p:grpSp>
          <p:nvGrpSpPr>
            <p:cNvPr id="17471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17472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73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7474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747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1747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  <p:sp>
        <p:nvSpPr>
          <p:cNvPr id="17477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17478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17479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191EAA-DB15-4378-9C47-CBBA1235E0B9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8B34A-9CF9-4E36-92E3-159732BA392C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402713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76927-C6DE-47A3-A365-C2D7A38C4F4A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921033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90000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DE504-4422-4EF9-ABD0-44993DA94F0E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70317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B5539-7A0A-4BE7-ABB8-E1941FEFA5D3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1830827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A69B9-7345-48E2-9DFE-2CFD9CBF6594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00495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2F383-A36E-4F99-B0A7-6A131292936F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448840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49737-16F9-48C3-8C28-D287E1EF1B06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493485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F74E9-9545-46F7-9866-3061BF6820E2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63825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CAD5-5E51-4DE6-BEC7-E0115AD8257E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030190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47A98-A34B-4CAA-B46F-D28EC5D17A64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3500043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638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638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39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0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  <p:grpSp>
            <p:nvGrpSpPr>
              <p:cNvPr id="16411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641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1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2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3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644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</p:grpSp>
        </p:grpSp>
        <p:sp>
          <p:nvSpPr>
            <p:cNvPr id="1644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/>
            </a:p>
          </p:txBody>
        </p:sp>
        <p:grpSp>
          <p:nvGrpSpPr>
            <p:cNvPr id="1644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6444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6446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644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644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  <a:endParaRPr lang="en-US" altLang="bg-BG" dirty="0" smtClean="0"/>
          </a:p>
        </p:txBody>
      </p:sp>
      <p:sp>
        <p:nvSpPr>
          <p:cNvPr id="1644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bg-BG"/>
          </a:p>
        </p:txBody>
      </p:sp>
      <p:sp>
        <p:nvSpPr>
          <p:cNvPr id="1645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bg-BG"/>
          </a:p>
        </p:txBody>
      </p:sp>
      <p:sp>
        <p:nvSpPr>
          <p:cNvPr id="1645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4D5BEC-BB31-431D-A7A1-F9A7C9B77D85}" type="slidenum">
              <a:rPr lang="en-GB" altLang="bg-BG" smtClean="0"/>
              <a:pPr/>
              <a:t>‹#›</a:t>
            </a:fld>
            <a:endParaRPr lang="en-GB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bg-BG" smtClean="0"/>
              <a:t>Introduction to TCP/IP networking</a:t>
            </a:r>
            <a:endParaRPr lang="en-GB" alt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Mircho Mirchev</a:t>
            </a:r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TCP/IP</a:t>
            </a:r>
            <a:endParaRPr lang="en-US" altLang="bg-BG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bg-BG" dirty="0" smtClean="0"/>
              <a:t>A full suite of protocols spanning layers 2 (Datalink) through 7 (Application)</a:t>
            </a:r>
          </a:p>
          <a:p>
            <a:r>
              <a:rPr lang="en-US" altLang="bg-BG" dirty="0" smtClean="0"/>
              <a:t>Informally named for “Transmission Control  Protocol” (Layer 4 - Transport) and “Internet Protocol” (Layer 3 - Network), it is comprised of many protocols</a:t>
            </a:r>
            <a:endParaRPr lang="en-US" altLang="bg-BG" dirty="0"/>
          </a:p>
        </p:txBody>
      </p:sp>
    </p:spTree>
    <p:extLst>
      <p:ext uri="{BB962C8B-B14F-4D97-AF65-F5344CB8AC3E}">
        <p14:creationId xmlns:p14="http://schemas.microsoft.com/office/powerpoint/2010/main" val="3597798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MAJOR Layer Associations</a:t>
            </a:r>
            <a:endParaRPr lang="en-US" altLang="bg-BG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90724"/>
            <a:ext cx="3886200" cy="40290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bg-BG" dirty="0" smtClean="0"/>
              <a:t>Ethernet </a:t>
            </a:r>
          </a:p>
          <a:p>
            <a:pPr>
              <a:lnSpc>
                <a:spcPct val="170000"/>
              </a:lnSpc>
            </a:pPr>
            <a:r>
              <a:rPr lang="en-US" altLang="bg-BG" dirty="0" smtClean="0"/>
              <a:t>PPP</a:t>
            </a:r>
          </a:p>
          <a:p>
            <a:pPr>
              <a:lnSpc>
                <a:spcPct val="170000"/>
              </a:lnSpc>
            </a:pPr>
            <a:r>
              <a:rPr lang="en-US" altLang="bg-BG" dirty="0" smtClean="0"/>
              <a:t>MAC</a:t>
            </a:r>
          </a:p>
          <a:p>
            <a:pPr>
              <a:lnSpc>
                <a:spcPct val="170000"/>
              </a:lnSpc>
            </a:pPr>
            <a:r>
              <a:rPr lang="en-US" altLang="bg-BG" dirty="0" smtClean="0"/>
              <a:t>DSL</a:t>
            </a:r>
          </a:p>
          <a:p>
            <a:pPr>
              <a:lnSpc>
                <a:spcPct val="170000"/>
              </a:lnSpc>
            </a:pPr>
            <a:r>
              <a:rPr lang="en-US" altLang="bg-BG" dirty="0" smtClean="0"/>
              <a:t>ISDN</a:t>
            </a:r>
          </a:p>
          <a:p>
            <a:pPr>
              <a:lnSpc>
                <a:spcPct val="170000"/>
              </a:lnSpc>
            </a:pPr>
            <a:r>
              <a:rPr lang="en-US" altLang="bg-BG" dirty="0" smtClean="0"/>
              <a:t>FDDI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3124200" cy="46672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latin typeface="Arial" charset="0"/>
              </a:rPr>
              <a:t>Datalink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895370" y="2143124"/>
            <a:ext cx="38862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70000"/>
              </a:lnSpc>
            </a:pPr>
            <a:r>
              <a:rPr lang="en-US" altLang="bg-BG" dirty="0"/>
              <a:t>L2TP (L2 Tunneling protocol)</a:t>
            </a:r>
          </a:p>
          <a:p>
            <a:pPr>
              <a:lnSpc>
                <a:spcPct val="170000"/>
              </a:lnSpc>
            </a:pPr>
            <a:r>
              <a:rPr lang="en-US" altLang="bg-BG" dirty="0"/>
              <a:t>ARP (Address Resolution Protocol)</a:t>
            </a:r>
          </a:p>
          <a:p>
            <a:pPr>
              <a:lnSpc>
                <a:spcPct val="170000"/>
              </a:lnSpc>
            </a:pPr>
            <a:r>
              <a:rPr lang="en-US" altLang="bg-BG" dirty="0"/>
              <a:t>NDP (Neighbor Discovery Protocol)</a:t>
            </a:r>
          </a:p>
          <a:p>
            <a:pPr>
              <a:lnSpc>
                <a:spcPct val="170000"/>
              </a:lnSpc>
            </a:pPr>
            <a:r>
              <a:rPr lang="en-US" altLang="bg-BG" dirty="0"/>
              <a:t>RARP (Reverse ARP)</a:t>
            </a:r>
          </a:p>
          <a:p>
            <a:pPr>
              <a:lnSpc>
                <a:spcPct val="170000"/>
              </a:lnSpc>
            </a:pPr>
            <a:r>
              <a:rPr lang="en-US" altLang="bg-BG" dirty="0"/>
              <a:t>IARP (Inverse ARP)</a:t>
            </a:r>
          </a:p>
        </p:txBody>
      </p:sp>
    </p:spTree>
    <p:extLst>
      <p:ext uri="{BB962C8B-B14F-4D97-AF65-F5344CB8AC3E}">
        <p14:creationId xmlns:p14="http://schemas.microsoft.com/office/powerpoint/2010/main" val="1348542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MAJOR Layer Associations</a:t>
            </a:r>
            <a:endParaRPr lang="en-US" altLang="bg-BG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90724"/>
            <a:ext cx="7772400" cy="4029075"/>
          </a:xfrm>
        </p:spPr>
        <p:txBody>
          <a:bodyPr/>
          <a:lstStyle/>
          <a:p>
            <a:r>
              <a:rPr lang="en-US" altLang="bg-BG" dirty="0" smtClean="0"/>
              <a:t>IP (Internet Protocol)</a:t>
            </a:r>
          </a:p>
          <a:p>
            <a:r>
              <a:rPr lang="en-US" altLang="bg-BG" dirty="0" smtClean="0"/>
              <a:t>IPv6 (IP Version 6)</a:t>
            </a:r>
          </a:p>
          <a:p>
            <a:r>
              <a:rPr lang="en-US" altLang="bg-BG" dirty="0" smtClean="0"/>
              <a:t>ICMP/ICMPv6 (Internet Control Message Protocol – e.g., “ping”)</a:t>
            </a:r>
          </a:p>
          <a:p>
            <a:r>
              <a:rPr lang="en-US" altLang="bg-BG" dirty="0" smtClean="0"/>
              <a:t>RIPv6 (Routing Information Protocol)</a:t>
            </a:r>
          </a:p>
          <a:p>
            <a:r>
              <a:rPr lang="en-US" altLang="bg-BG" dirty="0" smtClean="0"/>
              <a:t>OSPF (Open Shortest Path First)</a:t>
            </a:r>
          </a:p>
          <a:p>
            <a:r>
              <a:rPr lang="en-US" altLang="bg-BG" dirty="0" smtClean="0"/>
              <a:t>Others…</a:t>
            </a:r>
            <a:endParaRPr lang="en-US" altLang="bg-BG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3124200" cy="4667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latin typeface="Arial" charset="0"/>
              </a:rPr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383563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MAJOR Layer Associations</a:t>
            </a:r>
            <a:endParaRPr lang="en-US" altLang="bg-BG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90724"/>
            <a:ext cx="7772400" cy="4029075"/>
          </a:xfrm>
        </p:spPr>
        <p:txBody>
          <a:bodyPr>
            <a:normAutofit fontScale="77500" lnSpcReduction="20000"/>
          </a:bodyPr>
          <a:lstStyle/>
          <a:p>
            <a:r>
              <a:rPr lang="en-US" altLang="bg-BG" dirty="0" smtClean="0"/>
              <a:t>TCP (Transmission Control Protocol) – Reliable, in-sequence delivery of data, connection oriented</a:t>
            </a:r>
          </a:p>
          <a:p>
            <a:r>
              <a:rPr lang="en-US" altLang="bg-BG" dirty="0" smtClean="0"/>
              <a:t>UDP (User Datagram Protocol) – Connectionless, delivery and sequence not guaranteed</a:t>
            </a:r>
          </a:p>
          <a:p>
            <a:r>
              <a:rPr lang="en-US" altLang="bg-BG" dirty="0" smtClean="0"/>
              <a:t>RUDP (Reliable UDP)</a:t>
            </a:r>
          </a:p>
          <a:p>
            <a:r>
              <a:rPr lang="en-US" altLang="bg-BG" dirty="0" smtClean="0"/>
              <a:t>BGP (Border Gateway Protocol)</a:t>
            </a:r>
          </a:p>
          <a:p>
            <a:r>
              <a:rPr lang="en-US" altLang="bg-BG" dirty="0" smtClean="0"/>
              <a:t>SCTP (Stream Control Transmission Protocol) </a:t>
            </a:r>
          </a:p>
          <a:p>
            <a:r>
              <a:rPr lang="en-US" altLang="bg-BG" dirty="0" smtClean="0"/>
              <a:t>Others…</a:t>
            </a:r>
            <a:endParaRPr lang="en-US" altLang="bg-BG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31242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 dirty="0">
                <a:latin typeface="Arial" charset="0"/>
              </a:rPr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2812229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MAJOR Layer Associations</a:t>
            </a:r>
            <a:endParaRPr lang="en-US" altLang="bg-BG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90724"/>
            <a:ext cx="7772400" cy="4029075"/>
          </a:xfrm>
        </p:spPr>
        <p:txBody>
          <a:bodyPr/>
          <a:lstStyle/>
          <a:p>
            <a:r>
              <a:rPr lang="en-US" altLang="bg-BG" dirty="0" smtClean="0"/>
              <a:t>DNS (Domain Name Service)</a:t>
            </a:r>
          </a:p>
          <a:p>
            <a:r>
              <a:rPr lang="en-US" altLang="bg-BG" dirty="0" smtClean="0"/>
              <a:t>LDAP (Lightweight Directory Access Protocol)</a:t>
            </a:r>
          </a:p>
          <a:p>
            <a:r>
              <a:rPr lang="en-US" altLang="bg-BG" dirty="0" smtClean="0"/>
              <a:t>Others…</a:t>
            </a:r>
          </a:p>
          <a:p>
            <a:endParaRPr lang="en-US" altLang="bg-BG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1524000"/>
            <a:ext cx="3124200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latin typeface="Arial" charset="0"/>
              </a:rPr>
              <a:t>Session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4343400"/>
            <a:ext cx="3124200" cy="4667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solidFill>
                  <a:srgbClr val="FFFF00"/>
                </a:solidFill>
                <a:latin typeface="Arial" charset="0"/>
              </a:rPr>
              <a:t>Presentation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09600" y="5181600"/>
            <a:ext cx="7620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dirty="0">
                <a:latin typeface="Arial" charset="0"/>
              </a:rPr>
              <a:t>  LPP (Lightweight Presentation Protocol</a:t>
            </a:r>
            <a:r>
              <a:rPr lang="en-US" altLang="bg-BG" dirty="0" smtClean="0">
                <a:latin typeface="Arial" charset="0"/>
              </a:rPr>
              <a:t>)</a:t>
            </a:r>
            <a:endParaRPr lang="en-US" altLang="bg-B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58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MAJOR Layer Associations</a:t>
            </a:r>
            <a:endParaRPr lang="en-US" altLang="bg-BG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90724"/>
            <a:ext cx="7772400" cy="4029075"/>
          </a:xfrm>
        </p:spPr>
        <p:txBody>
          <a:bodyPr>
            <a:normAutofit fontScale="70000" lnSpcReduction="20000"/>
          </a:bodyPr>
          <a:lstStyle/>
          <a:p>
            <a:r>
              <a:rPr lang="en-US" altLang="bg-BG" dirty="0" smtClean="0"/>
              <a:t>FTP (File Transfer Protocol)</a:t>
            </a:r>
          </a:p>
          <a:p>
            <a:r>
              <a:rPr lang="en-US" altLang="bg-BG" dirty="0" err="1" smtClean="0"/>
              <a:t>SNMPvX</a:t>
            </a:r>
            <a:r>
              <a:rPr lang="en-US" altLang="bg-BG" dirty="0" smtClean="0"/>
              <a:t> (Simple Network Management Protocol, versions 1-3)</a:t>
            </a:r>
          </a:p>
          <a:p>
            <a:r>
              <a:rPr lang="en-US" altLang="bg-BG" dirty="0" smtClean="0"/>
              <a:t>POP3 (Post Office Protocol, version 3)</a:t>
            </a:r>
          </a:p>
          <a:p>
            <a:r>
              <a:rPr lang="en-US" altLang="bg-BG" dirty="0" smtClean="0"/>
              <a:t>SMTP (Simple Mail Transfer Protocol)</a:t>
            </a:r>
          </a:p>
          <a:p>
            <a:r>
              <a:rPr lang="en-US" altLang="bg-BG" dirty="0" smtClean="0"/>
              <a:t>Telnet</a:t>
            </a:r>
          </a:p>
          <a:p>
            <a:r>
              <a:rPr lang="en-US" altLang="bg-BG" dirty="0" smtClean="0"/>
              <a:t>DHCP (Dynamic Host Configuration Protocol)</a:t>
            </a:r>
          </a:p>
          <a:p>
            <a:r>
              <a:rPr lang="en-US" altLang="bg-BG" dirty="0" smtClean="0"/>
              <a:t>HTTP (</a:t>
            </a:r>
            <a:r>
              <a:rPr lang="en-US" altLang="bg-BG" dirty="0" err="1" smtClean="0"/>
              <a:t>HyperText</a:t>
            </a:r>
            <a:r>
              <a:rPr lang="en-US" altLang="bg-BG" dirty="0" smtClean="0"/>
              <a:t> Transfer Protocol)</a:t>
            </a:r>
          </a:p>
          <a:p>
            <a:r>
              <a:rPr lang="en-US" altLang="bg-BG" dirty="0" smtClean="0"/>
              <a:t>Others…</a:t>
            </a:r>
          </a:p>
          <a:p>
            <a:r>
              <a:rPr lang="en-US" altLang="bg-BG" dirty="0" smtClean="0"/>
              <a:t>(Only underlined protocols will be discussed further.)</a:t>
            </a:r>
            <a:endParaRPr lang="en-US" altLang="bg-BG" dirty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3124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 dirty="0">
                <a:latin typeface="Arial" charset="0"/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195415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Net+OS Provides…</a:t>
            </a:r>
            <a:endParaRPr lang="en-US" altLang="bg-BG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bg-BG" smtClean="0"/>
              <a:t>TCP (thru Sockets)</a:t>
            </a:r>
          </a:p>
          <a:p>
            <a:r>
              <a:rPr lang="en-US" altLang="bg-BG" smtClean="0"/>
              <a:t>UDP (thru Sockets/Fast Sockets &amp; “Fast IP”)</a:t>
            </a:r>
            <a:endParaRPr lang="en-US" altLang="bg-BG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bg-BG" smtClean="0"/>
              <a:t>DNS</a:t>
            </a:r>
            <a:endParaRPr lang="en-US" altLang="bg-BG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16644" y="1524000"/>
            <a:ext cx="31242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latin typeface="Arial" charset="0"/>
              </a:rPr>
              <a:t>Transport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724400" y="1523999"/>
            <a:ext cx="3124200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latin typeface="Arial" charset="0"/>
              </a:rPr>
              <a:t>Session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57200" y="3810000"/>
            <a:ext cx="3124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bg-BG" b="1">
                <a:latin typeface="Arial" charset="0"/>
              </a:rPr>
              <a:t>Application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09600" y="4495800"/>
            <a:ext cx="3581400" cy="176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sz="2000" b="1">
                <a:latin typeface="Arial" charset="0"/>
              </a:rPr>
              <a:t>    DHCP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sz="2000" b="1">
                <a:latin typeface="Arial" charset="0"/>
              </a:rPr>
              <a:t>    SNMP Agent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sz="2000" b="1">
                <a:latin typeface="Arial" charset="0"/>
              </a:rPr>
              <a:t>    FTP Client &amp; Server</a:t>
            </a:r>
            <a:r>
              <a:rPr lang="en-US" altLang="bg-BG">
                <a:latin typeface="Arial" charset="0"/>
              </a:rPr>
              <a:t>			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572000" y="4495800"/>
            <a:ext cx="441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sz="2000" b="1">
                <a:latin typeface="Arial" charset="0"/>
              </a:rPr>
              <a:t>   Telnet Client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sz="2000" b="1">
                <a:latin typeface="Arial" charset="0"/>
              </a:rPr>
              <a:t>    HTTP/Advanced Web Servers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bg-BG" sz="2000" b="1">
                <a:latin typeface="Arial" charset="0"/>
              </a:rPr>
              <a:t>    Email (POP3/SMTP) Clients</a:t>
            </a:r>
          </a:p>
        </p:txBody>
      </p:sp>
    </p:spTree>
    <p:extLst>
      <p:ext uri="{BB962C8B-B14F-4D97-AF65-F5344CB8AC3E}">
        <p14:creationId xmlns:p14="http://schemas.microsoft.com/office/powerpoint/2010/main" val="1703217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IP</a:t>
            </a:r>
            <a:endParaRPr lang="en-GB" altLang="bg-BG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bg-BG" dirty="0" smtClean="0"/>
              <a:t>Responsible for end to end transmission</a:t>
            </a:r>
          </a:p>
          <a:p>
            <a:r>
              <a:rPr lang="en-GB" altLang="bg-BG" dirty="0" smtClean="0"/>
              <a:t>Sends data in individual packets</a:t>
            </a:r>
          </a:p>
          <a:p>
            <a:r>
              <a:rPr lang="en-GB" altLang="bg-BG" dirty="0" smtClean="0"/>
              <a:t>Maximum size of packet is determined by the networks</a:t>
            </a:r>
          </a:p>
          <a:p>
            <a:pPr lvl="1"/>
            <a:r>
              <a:rPr lang="en-GB" altLang="bg-BG" dirty="0" smtClean="0"/>
              <a:t>Fragmented if too large</a:t>
            </a:r>
          </a:p>
          <a:p>
            <a:r>
              <a:rPr lang="en-GB" altLang="bg-BG" dirty="0" smtClean="0"/>
              <a:t>Unreliable</a:t>
            </a:r>
          </a:p>
          <a:p>
            <a:pPr lvl="1"/>
            <a:r>
              <a:rPr lang="en-GB" altLang="bg-BG" dirty="0" smtClean="0"/>
              <a:t>Packets might be lost, corrupted, duplicated, delivered out of order</a:t>
            </a:r>
            <a:endParaRPr lang="en-GB" alt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IP packets</a:t>
            </a:r>
            <a:endParaRPr lang="en-GB" altLang="bg-BG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Source and destination addresses </a:t>
            </a:r>
          </a:p>
          <a:p>
            <a:r>
              <a:rPr lang="en-GB" altLang="bg-BG" smtClean="0"/>
              <a:t>Protocol number</a:t>
            </a:r>
          </a:p>
          <a:p>
            <a:pPr lvl="1"/>
            <a:r>
              <a:rPr lang="en-GB" altLang="bg-BG" smtClean="0"/>
              <a:t>1 = ICMP, 6 = TCP, 17 = UDP</a:t>
            </a:r>
          </a:p>
          <a:p>
            <a:r>
              <a:rPr lang="en-GB" altLang="bg-BG" smtClean="0"/>
              <a:t>Various options</a:t>
            </a:r>
          </a:p>
          <a:p>
            <a:pPr lvl="1"/>
            <a:r>
              <a:rPr lang="en-GB" altLang="bg-BG" smtClean="0"/>
              <a:t>e.g. to control fragmentation</a:t>
            </a:r>
          </a:p>
          <a:p>
            <a:r>
              <a:rPr lang="en-GB" altLang="bg-BG" smtClean="0"/>
              <a:t>Time to live (TTL)</a:t>
            </a:r>
          </a:p>
          <a:p>
            <a:pPr lvl="1"/>
            <a:r>
              <a:rPr lang="en-GB" altLang="bg-BG" smtClean="0"/>
              <a:t>Prevent routing loops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IPv4 in Practice</a:t>
            </a:r>
            <a:endParaRPr lang="en-US" altLang="bg-BG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bg-BG" smtClean="0"/>
              <a:t>Header fields in Network Byte Order</a:t>
            </a:r>
          </a:p>
          <a:p>
            <a:r>
              <a:rPr lang="en-US" altLang="bg-BG" smtClean="0"/>
              <a:t>Capable (when allowed) of fragmentation and reassembly</a:t>
            </a:r>
          </a:p>
          <a:p>
            <a:r>
              <a:rPr lang="en-US" altLang="bg-BG" smtClean="0"/>
              <a:t>Packet (datagram) format:</a:t>
            </a:r>
            <a:endParaRPr lang="en-US" altLang="bg-BG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181100" y="4498975"/>
            <a:ext cx="841375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Ver (4)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019300" y="4498975"/>
            <a:ext cx="841375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IHL(4)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851150" y="4498975"/>
            <a:ext cx="168275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Service(8)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533900" y="4498975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Total Length (bytes) (16)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1181100" y="4803775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Identification (16)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4533900" y="4803775"/>
            <a:ext cx="63023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1800" b="1">
                <a:latin typeface="Arial" charset="0"/>
              </a:rPr>
              <a:t>CF(3)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5143500" y="4803775"/>
            <a:ext cx="27432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Fragment Offset (13)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181100" y="5108575"/>
            <a:ext cx="168275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TTL(8)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2851150" y="5108575"/>
            <a:ext cx="168275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Protocol (8)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4533900" y="5108575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Header Checksum (16)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181100" y="5413375"/>
            <a:ext cx="67056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Source IP Address (32)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181100" y="5718175"/>
            <a:ext cx="67056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Destination IP Address (32)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1181100" y="6022975"/>
            <a:ext cx="67056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Options + Padding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1181100" y="6327775"/>
            <a:ext cx="67056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prstDash val="lg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Data (e.g., TCP Packet) (varies)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104900" y="4194175"/>
            <a:ext cx="693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bg-BG" sz="1800"/>
              <a:t>0                                                     16                                                     32</a:t>
            </a:r>
          </a:p>
        </p:txBody>
      </p:sp>
    </p:spTree>
    <p:extLst>
      <p:ext uri="{BB962C8B-B14F-4D97-AF65-F5344CB8AC3E}">
        <p14:creationId xmlns:p14="http://schemas.microsoft.com/office/powerpoint/2010/main" val="1962379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TCP/IP protocol family</a:t>
            </a:r>
            <a:endParaRPr lang="en-GB" altLang="bg-BG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IP : Internet Protocol</a:t>
            </a:r>
          </a:p>
          <a:p>
            <a:pPr lvl="1"/>
            <a:r>
              <a:rPr lang="en-GB" altLang="bg-BG" smtClean="0"/>
              <a:t>UDP : User Datagram Protocol</a:t>
            </a:r>
          </a:p>
          <a:p>
            <a:pPr lvl="2"/>
            <a:r>
              <a:rPr lang="en-GB" altLang="bg-BG" smtClean="0"/>
              <a:t>RTP, traceroute</a:t>
            </a:r>
          </a:p>
          <a:p>
            <a:pPr lvl="1"/>
            <a:r>
              <a:rPr lang="en-GB" altLang="bg-BG" smtClean="0"/>
              <a:t>TCP : Transmission Control Protocol</a:t>
            </a:r>
          </a:p>
          <a:p>
            <a:pPr lvl="2"/>
            <a:r>
              <a:rPr lang="en-GB" altLang="bg-BG" smtClean="0"/>
              <a:t>HTTP, FTP, ssh</a:t>
            </a:r>
          </a:p>
          <a:p>
            <a:pPr lvl="1"/>
            <a:r>
              <a:rPr lang="en-GB" altLang="bg-BG" smtClean="0"/>
              <a:t>others</a:t>
            </a:r>
          </a:p>
          <a:p>
            <a:pPr lvl="2"/>
            <a:r>
              <a:rPr lang="en-GB" altLang="bg-BG" smtClean="0"/>
              <a:t>IP proto numbers – 0-255</a:t>
            </a:r>
          </a:p>
          <a:p>
            <a:endParaRPr lang="en-GB" alt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IP Header Fields Explained</a:t>
            </a:r>
            <a:endParaRPr lang="en-US" altLang="bg-BG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bg-BG" dirty="0" err="1" smtClean="0"/>
              <a:t>Ver</a:t>
            </a:r>
            <a:r>
              <a:rPr lang="en-US" altLang="bg-BG" dirty="0" smtClean="0"/>
              <a:t> – version of IP</a:t>
            </a:r>
          </a:p>
          <a:p>
            <a:r>
              <a:rPr lang="en-US" altLang="bg-BG" dirty="0" smtClean="0"/>
              <a:t>IHL – Internet Header Length (32-bit words)</a:t>
            </a:r>
          </a:p>
          <a:p>
            <a:r>
              <a:rPr lang="en-US" altLang="bg-BG" dirty="0" smtClean="0"/>
              <a:t>Service – Precedence/Delay/Throughput/Reliability</a:t>
            </a:r>
          </a:p>
          <a:p>
            <a:r>
              <a:rPr lang="en-US" altLang="bg-BG" dirty="0" smtClean="0"/>
              <a:t>Identification – assistance in reassembling fragments</a:t>
            </a:r>
          </a:p>
          <a:p>
            <a:r>
              <a:rPr lang="en-US" altLang="bg-BG" dirty="0" smtClean="0"/>
              <a:t>CF – control flags:</a:t>
            </a:r>
          </a:p>
          <a:p>
            <a:pPr lvl="1"/>
            <a:r>
              <a:rPr lang="en-US" altLang="bg-BG" dirty="0" smtClean="0"/>
              <a:t>Reserved</a:t>
            </a:r>
          </a:p>
          <a:p>
            <a:pPr lvl="1"/>
            <a:r>
              <a:rPr lang="en-US" altLang="bg-BG" dirty="0" smtClean="0"/>
              <a:t>1 to prevent fragmentation, else 0</a:t>
            </a:r>
          </a:p>
          <a:p>
            <a:pPr lvl="1"/>
            <a:r>
              <a:rPr lang="en-US" altLang="bg-BG" dirty="0" smtClean="0"/>
              <a:t>1 if last fragment, else 0</a:t>
            </a:r>
          </a:p>
          <a:p>
            <a:r>
              <a:rPr lang="en-US" altLang="bg-BG" dirty="0" smtClean="0"/>
              <a:t>Fragment Offset – of this fragment in total message, bytes</a:t>
            </a:r>
          </a:p>
          <a:p>
            <a:r>
              <a:rPr lang="en-US" altLang="bg-BG" dirty="0" smtClean="0"/>
              <a:t>TTL – Time to Live, upper limit of life </a:t>
            </a:r>
            <a:r>
              <a:rPr lang="en-US" altLang="bg-BG" dirty="0" err="1" smtClean="0"/>
              <a:t>enroute</a:t>
            </a:r>
            <a:endParaRPr lang="en-US" altLang="bg-BG" dirty="0" smtClean="0"/>
          </a:p>
          <a:p>
            <a:r>
              <a:rPr lang="en-US" altLang="bg-BG" dirty="0" smtClean="0"/>
              <a:t>Protocol – next higher protocol, e.g., TCP, UDP or ICMP</a:t>
            </a:r>
            <a:endParaRPr lang="en-US" altLang="bg-BG" dirty="0"/>
          </a:p>
        </p:txBody>
      </p:sp>
    </p:spTree>
    <p:extLst>
      <p:ext uri="{BB962C8B-B14F-4D97-AF65-F5344CB8AC3E}">
        <p14:creationId xmlns:p14="http://schemas.microsoft.com/office/powerpoint/2010/main" val="2679823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IP addresses</a:t>
            </a:r>
            <a:endParaRPr lang="en-GB" altLang="bg-BG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4 bytes</a:t>
            </a:r>
          </a:p>
          <a:p>
            <a:pPr lvl="1"/>
            <a:r>
              <a:rPr lang="en-GB" altLang="bg-BG" smtClean="0"/>
              <a:t>e.g. 163.1.125.98</a:t>
            </a:r>
          </a:p>
          <a:p>
            <a:pPr lvl="1"/>
            <a:r>
              <a:rPr lang="en-GB" altLang="bg-BG" smtClean="0"/>
              <a:t>Each device normally gets one (or more)</a:t>
            </a:r>
          </a:p>
          <a:p>
            <a:pPr lvl="1"/>
            <a:r>
              <a:rPr lang="en-GB" altLang="bg-BG" smtClean="0"/>
              <a:t>In theory there are about 4 billion available</a:t>
            </a:r>
          </a:p>
          <a:p>
            <a:pPr lvl="2"/>
            <a:endParaRPr lang="en-GB" altLang="bg-BG" smtClean="0"/>
          </a:p>
          <a:p>
            <a:r>
              <a:rPr lang="en-GB" altLang="bg-BG" smtClean="0"/>
              <a:t>But…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Allocation of addresses</a:t>
            </a:r>
            <a:endParaRPr lang="en-GB" altLang="bg-BG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Controlled centrally by ICANN</a:t>
            </a:r>
          </a:p>
          <a:p>
            <a:pPr lvl="1"/>
            <a:r>
              <a:rPr lang="en-GB" altLang="bg-BG" smtClean="0"/>
              <a:t>Fairly strict rules on further delegation to avoid wastage</a:t>
            </a:r>
          </a:p>
          <a:p>
            <a:pPr lvl="2"/>
            <a:r>
              <a:rPr lang="en-GB" altLang="bg-BG" smtClean="0"/>
              <a:t>Have to demonstrate actual need for them</a:t>
            </a:r>
          </a:p>
          <a:p>
            <a:r>
              <a:rPr lang="en-GB" altLang="bg-BG" smtClean="0"/>
              <a:t>Organizations that got in early have bigger allocations than they really need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Routing</a:t>
            </a:r>
            <a:endParaRPr lang="en-GB" altLang="bg-BG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How does a device know where to send a packet?</a:t>
            </a:r>
          </a:p>
          <a:p>
            <a:pPr lvl="1"/>
            <a:r>
              <a:rPr lang="en-GB" altLang="bg-BG" smtClean="0"/>
              <a:t>All devices need to know what IP addresses are on directly attached networks</a:t>
            </a:r>
          </a:p>
          <a:p>
            <a:pPr lvl="1"/>
            <a:r>
              <a:rPr lang="en-GB" altLang="bg-BG" smtClean="0"/>
              <a:t>If the destination is on a local network, send it directly there</a:t>
            </a:r>
          </a:p>
          <a:p>
            <a:pPr lvl="1"/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Routing (cont)</a:t>
            </a:r>
            <a:endParaRPr lang="en-GB" altLang="bg-BG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If the destination address isn’t local</a:t>
            </a:r>
          </a:p>
          <a:p>
            <a:pPr lvl="1"/>
            <a:r>
              <a:rPr lang="en-GB" altLang="bg-BG" smtClean="0"/>
              <a:t>Most non-router devices just send everything to a single local router</a:t>
            </a:r>
          </a:p>
          <a:p>
            <a:pPr lvl="1"/>
            <a:r>
              <a:rPr lang="en-GB" altLang="bg-BG" smtClean="0"/>
              <a:t>Routers need to know which network corresponds to each possible IP address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UDP</a:t>
            </a:r>
            <a:endParaRPr lang="en-GB" altLang="bg-BG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GB" altLang="bg-BG" dirty="0" smtClean="0"/>
              <a:t>Thin layer on top of IP</a:t>
            </a:r>
          </a:p>
          <a:p>
            <a:r>
              <a:rPr lang="en-GB" altLang="bg-BG" dirty="0" smtClean="0"/>
              <a:t>Adds packet length + checksum</a:t>
            </a:r>
          </a:p>
          <a:p>
            <a:pPr lvl="1"/>
            <a:r>
              <a:rPr lang="en-GB" altLang="bg-BG" dirty="0" smtClean="0"/>
              <a:t>Guard against corrupted packets</a:t>
            </a:r>
          </a:p>
          <a:p>
            <a:r>
              <a:rPr lang="en-GB" altLang="bg-BG" dirty="0" smtClean="0"/>
              <a:t>Also source and destination ports</a:t>
            </a:r>
          </a:p>
          <a:p>
            <a:pPr lvl="1"/>
            <a:r>
              <a:rPr lang="en-GB" altLang="bg-BG" dirty="0" smtClean="0"/>
              <a:t>Ports are used to associate a packet with a specific application at each end</a:t>
            </a:r>
          </a:p>
          <a:p>
            <a:r>
              <a:rPr lang="en-GB" altLang="bg-BG" dirty="0" smtClean="0"/>
              <a:t>Still unreliable:</a:t>
            </a:r>
          </a:p>
          <a:p>
            <a:pPr lvl="1"/>
            <a:r>
              <a:rPr lang="en-GB" altLang="bg-BG" dirty="0" smtClean="0"/>
              <a:t>Duplication, loss, out-of-</a:t>
            </a:r>
            <a:r>
              <a:rPr lang="en-GB" altLang="bg-BG" dirty="0" err="1" smtClean="0"/>
              <a:t>orderness</a:t>
            </a:r>
            <a:r>
              <a:rPr lang="en-GB" altLang="bg-BG" dirty="0" smtClean="0"/>
              <a:t> possible</a:t>
            </a:r>
            <a:endParaRPr lang="en-GB" alt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UDP in Practice</a:t>
            </a:r>
            <a:endParaRPr lang="en-US" altLang="bg-BG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8001000" cy="3886200"/>
          </a:xfrm>
        </p:spPr>
        <p:txBody>
          <a:bodyPr>
            <a:normAutofit/>
          </a:bodyPr>
          <a:lstStyle/>
          <a:p>
            <a:r>
              <a:rPr lang="en-US" altLang="bg-BG" dirty="0" smtClean="0"/>
              <a:t>Connectionless protocol</a:t>
            </a:r>
          </a:p>
          <a:p>
            <a:r>
              <a:rPr lang="en-US" altLang="bg-BG" dirty="0" smtClean="0"/>
              <a:t>Delivery and sequence not guaranteed</a:t>
            </a:r>
          </a:p>
          <a:p>
            <a:r>
              <a:rPr lang="en-US" altLang="bg-BG" dirty="0" smtClean="0"/>
              <a:t>“Rides on” IP</a:t>
            </a:r>
          </a:p>
          <a:p>
            <a:r>
              <a:rPr lang="en-US" altLang="bg-BG" dirty="0" smtClean="0"/>
              <a:t>Header fields in Network Byte Order Packet (datagram) format:</a:t>
            </a:r>
          </a:p>
          <a:p>
            <a:endParaRPr lang="en-US" altLang="bg-BG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4953000"/>
            <a:ext cx="335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 dirty="0">
                <a:latin typeface="Arial" charset="0"/>
              </a:rPr>
              <a:t>Source Port (16 bits)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495800" y="4953000"/>
            <a:ext cx="335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Destination Port (16 bits)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143000" y="5257800"/>
            <a:ext cx="335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Length (16 bits)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495800" y="5257800"/>
            <a:ext cx="335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Checksum (16 bits)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143000" y="5562600"/>
            <a:ext cx="3352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Payload (varies)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066800" y="45720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bg-BG" sz="1800" dirty="0">
                <a:latin typeface="Arial" charset="0"/>
              </a:rPr>
              <a:t>0                                                 16                                              32</a:t>
            </a:r>
          </a:p>
        </p:txBody>
      </p:sp>
    </p:spTree>
    <p:extLst>
      <p:ext uri="{BB962C8B-B14F-4D97-AF65-F5344CB8AC3E}">
        <p14:creationId xmlns:p14="http://schemas.microsoft.com/office/powerpoint/2010/main" val="4205109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UDP datagram</a:t>
            </a:r>
            <a:endParaRPr lang="en-US" altLang="bg-BG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425950" y="2292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Destination Port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758950" y="2292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Source Port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758950" y="2901950"/>
            <a:ext cx="53213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Application  data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662113" y="20050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4252913" y="20050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16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6765925" y="20050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31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4425950" y="2597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Checksum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1758950" y="2597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Length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1281113" y="3832225"/>
            <a:ext cx="637222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 b="1" u="sng"/>
              <a:t>Field		Purpose</a:t>
            </a:r>
          </a:p>
          <a:p>
            <a:pPr eaLnBrk="0" hangingPunct="0"/>
            <a:r>
              <a:rPr lang="en-US" altLang="bg-BG" sz="1400"/>
              <a:t>Source Port	16-bit port number identifying originating application</a:t>
            </a:r>
          </a:p>
          <a:p>
            <a:pPr eaLnBrk="0" hangingPunct="0"/>
            <a:r>
              <a:rPr lang="en-US" altLang="bg-BG" sz="1400"/>
              <a:t>Destination Port	16-bit port number identifying destination application</a:t>
            </a:r>
          </a:p>
          <a:p>
            <a:pPr eaLnBrk="0" hangingPunct="0"/>
            <a:r>
              <a:rPr lang="en-US" altLang="bg-BG" sz="1400"/>
              <a:t>Length		Length of UDP datagram (UDP header + data)</a:t>
            </a:r>
          </a:p>
          <a:p>
            <a:pPr eaLnBrk="0" hangingPunct="0"/>
            <a:r>
              <a:rPr lang="en-US" altLang="bg-BG" sz="1400"/>
              <a:t>Checksum		Checksum of IP pseudo header, UDP header, and data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Typical applications of UDP</a:t>
            </a:r>
            <a:endParaRPr lang="en-GB" altLang="bg-BG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4114800"/>
          </a:xfrm>
        </p:spPr>
        <p:txBody>
          <a:bodyPr>
            <a:normAutofit fontScale="92500"/>
          </a:bodyPr>
          <a:lstStyle/>
          <a:p>
            <a:pPr lvl="1"/>
            <a:r>
              <a:rPr lang="en-GB" altLang="bg-BG" dirty="0" smtClean="0"/>
              <a:t>Where packet loss </a:t>
            </a:r>
            <a:r>
              <a:rPr lang="en-GB" altLang="bg-BG" dirty="0" err="1" smtClean="0"/>
              <a:t>etc</a:t>
            </a:r>
            <a:r>
              <a:rPr lang="en-GB" altLang="bg-BG" dirty="0" smtClean="0"/>
              <a:t> is better handled by the application than the network stack</a:t>
            </a:r>
          </a:p>
          <a:p>
            <a:pPr lvl="1"/>
            <a:r>
              <a:rPr lang="en-GB" altLang="bg-BG" dirty="0" smtClean="0"/>
              <a:t>Where the overhead of setting up a connection isn’t wanted</a:t>
            </a:r>
          </a:p>
          <a:p>
            <a:endParaRPr lang="en-GB" altLang="bg-BG" dirty="0" smtClean="0"/>
          </a:p>
          <a:p>
            <a:r>
              <a:rPr lang="en-GB" altLang="bg-BG" dirty="0" smtClean="0"/>
              <a:t>VOIP</a:t>
            </a:r>
          </a:p>
          <a:p>
            <a:r>
              <a:rPr lang="en-GB" altLang="bg-BG" dirty="0" smtClean="0"/>
              <a:t>NFS – Network File System</a:t>
            </a:r>
          </a:p>
          <a:p>
            <a:r>
              <a:rPr lang="en-GB" altLang="bg-BG" dirty="0" smtClean="0"/>
              <a:t>Most games</a:t>
            </a:r>
            <a:endParaRPr lang="en-GB" alt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TCP</a:t>
            </a:r>
            <a:endParaRPr lang="en-GB" altLang="bg-BG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bg-BG" dirty="0" smtClean="0"/>
              <a:t>Reliable, full-duplex, connection-oriented, stream delivery</a:t>
            </a:r>
          </a:p>
          <a:p>
            <a:pPr lvl="1"/>
            <a:r>
              <a:rPr lang="en-GB" altLang="bg-BG" dirty="0" smtClean="0"/>
              <a:t>Interface presented to the application doesn’t require data in individual packets</a:t>
            </a:r>
          </a:p>
          <a:p>
            <a:pPr lvl="1"/>
            <a:r>
              <a:rPr lang="en-GB" altLang="bg-BG" dirty="0" smtClean="0"/>
              <a:t>Data is guaranteed to arrive, and in the correct order without duplications</a:t>
            </a:r>
          </a:p>
          <a:p>
            <a:pPr lvl="2"/>
            <a:r>
              <a:rPr lang="en-GB" altLang="bg-BG" dirty="0" smtClean="0"/>
              <a:t>Or the connection will be dropped</a:t>
            </a:r>
          </a:p>
          <a:p>
            <a:pPr lvl="1"/>
            <a:r>
              <a:rPr lang="en-GB" altLang="bg-BG" dirty="0" smtClean="0"/>
              <a:t>Imposes significant overheads</a:t>
            </a:r>
            <a:endParaRPr lang="en-GB" alt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What is an internet?</a:t>
            </a:r>
            <a:endParaRPr lang="en-GB" altLang="bg-BG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A set of interconnected networks</a:t>
            </a:r>
          </a:p>
          <a:p>
            <a:r>
              <a:rPr lang="en-GB" altLang="bg-BG" smtClean="0"/>
              <a:t>The Internet is the most famous example</a:t>
            </a:r>
          </a:p>
          <a:p>
            <a:endParaRPr lang="en-GB" altLang="bg-BG" smtClean="0"/>
          </a:p>
          <a:p>
            <a:r>
              <a:rPr lang="en-GB" altLang="bg-BG" smtClean="0"/>
              <a:t>Networks can be completely different</a:t>
            </a:r>
          </a:p>
          <a:p>
            <a:pPr lvl="1"/>
            <a:r>
              <a:rPr lang="en-GB" altLang="bg-BG" smtClean="0"/>
              <a:t>Ethernet, ATM, modem, …</a:t>
            </a:r>
          </a:p>
          <a:p>
            <a:pPr lvl="1"/>
            <a:r>
              <a:rPr lang="en-GB" altLang="bg-BG" smtClean="0"/>
              <a:t>(TCP/)IP is what links them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TCP in Practice</a:t>
            </a:r>
            <a:endParaRPr lang="en-US" altLang="bg-BG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 altLang="bg-BG" dirty="0" smtClean="0"/>
              <a:t>Connection-oriented</a:t>
            </a:r>
          </a:p>
          <a:p>
            <a:r>
              <a:rPr lang="en-US" altLang="bg-BG" dirty="0" smtClean="0"/>
              <a:t>In-sequence delivery guaranteed</a:t>
            </a:r>
          </a:p>
          <a:p>
            <a:r>
              <a:rPr lang="en-US" altLang="bg-BG" dirty="0" smtClean="0"/>
              <a:t>“Rides” on IP</a:t>
            </a:r>
          </a:p>
          <a:p>
            <a:r>
              <a:rPr lang="en-US" altLang="bg-BG" dirty="0" smtClean="0"/>
              <a:t>Header Fields in Network Byte Order</a:t>
            </a:r>
          </a:p>
          <a:p>
            <a:r>
              <a:rPr lang="en-US" altLang="bg-BG" dirty="0" smtClean="0"/>
              <a:t>Packet format:</a:t>
            </a:r>
            <a:endParaRPr lang="en-US" altLang="bg-BG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19200" y="48006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 dirty="0">
                <a:latin typeface="Arial" charset="0"/>
              </a:rPr>
              <a:t>Source Port (16)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572000" y="48006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Destination Port (16)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143000" y="4419600"/>
            <a:ext cx="685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bg-BG" sz="1800">
                <a:latin typeface="Arial" charset="0"/>
              </a:rPr>
              <a:t>0                                                 16                                              32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219200" y="5105400"/>
            <a:ext cx="67056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Sequence Number of First Data Octet (32)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1219200" y="5410200"/>
            <a:ext cx="6705600" cy="3016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Next Expected Ack Number (32)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4572000" y="57150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Window (16)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1219200" y="60198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Checksum (16)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1219200" y="5715000"/>
            <a:ext cx="841375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 dirty="0" err="1">
                <a:latin typeface="Arial" charset="0"/>
              </a:rPr>
              <a:t>Ofst</a:t>
            </a:r>
            <a:r>
              <a:rPr lang="en-US" altLang="bg-BG" sz="2000" b="1" dirty="0">
                <a:latin typeface="Arial" charset="0"/>
              </a:rPr>
              <a:t>(4)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2057400" y="5715000"/>
            <a:ext cx="1252538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Rsvd(6)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3276600" y="5715000"/>
            <a:ext cx="1295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Flags(6)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1219200" y="63246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Options + Pad (varies)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4572000" y="63246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Payload (varies)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4572000" y="6019800"/>
            <a:ext cx="3352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bg-BG" sz="2000" b="1">
                <a:latin typeface="Arial" charset="0"/>
              </a:rPr>
              <a:t>Urgent Data Pointer (16)</a:t>
            </a:r>
          </a:p>
        </p:txBody>
      </p:sp>
    </p:spTree>
    <p:extLst>
      <p:ext uri="{BB962C8B-B14F-4D97-AF65-F5344CB8AC3E}">
        <p14:creationId xmlns:p14="http://schemas.microsoft.com/office/powerpoint/2010/main" val="3198696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TCP Segment</a:t>
            </a:r>
            <a:endParaRPr lang="en-US" altLang="bg-BG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4349750" y="1835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Destination Port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682750" y="2444750"/>
            <a:ext cx="5321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Acknowledgment Number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1682750" y="3359150"/>
            <a:ext cx="40259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Options...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21350" y="3359150"/>
            <a:ext cx="1282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Padding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1682750" y="3663950"/>
            <a:ext cx="5321300" cy="292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Data...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1585913" y="15478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2271713" y="15478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3033713" y="15478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4176713" y="1547813"/>
            <a:ext cx="3825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16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4860925" y="15478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19</a:t>
            </a:r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5622925" y="15478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24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6689725" y="1547813"/>
            <a:ext cx="382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400">
                <a:solidFill>
                  <a:schemeClr val="accent2"/>
                </a:solidFill>
              </a:rPr>
              <a:t>31</a:t>
            </a: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1682750" y="18351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Source Port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4349750" y="27495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Window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1682750" y="2749550"/>
            <a:ext cx="673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Len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1682750" y="2139950"/>
            <a:ext cx="5321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Sequence Number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2368550" y="2749550"/>
            <a:ext cx="9017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Reserved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3282950" y="2749550"/>
            <a:ext cx="10541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Flags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4349750" y="3054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Urgent Pointer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1682750" y="3054350"/>
            <a:ext cx="26543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bg-BG" sz="1400">
                <a:solidFill>
                  <a:schemeClr val="bg2"/>
                </a:solidFill>
              </a:rPr>
              <a:t>Checksum</a:t>
            </a: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976313" y="3984625"/>
            <a:ext cx="6154737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bg-BG" sz="1200" b="1" u="sng"/>
              <a:t>Field		Purpose</a:t>
            </a:r>
            <a:endParaRPr lang="en-US" altLang="bg-BG" sz="1200" u="sng"/>
          </a:p>
          <a:p>
            <a:pPr eaLnBrk="0" hangingPunct="0"/>
            <a:r>
              <a:rPr lang="en-US" altLang="bg-BG" sz="1200"/>
              <a:t>Source Port		Identifies originating application</a:t>
            </a:r>
          </a:p>
          <a:p>
            <a:pPr eaLnBrk="0" hangingPunct="0"/>
            <a:r>
              <a:rPr lang="en-US" altLang="bg-BG" sz="1200"/>
              <a:t>Destination Port	Identifies destination application</a:t>
            </a:r>
          </a:p>
          <a:p>
            <a:pPr eaLnBrk="0" hangingPunct="0"/>
            <a:r>
              <a:rPr lang="en-US" altLang="bg-BG" sz="1200"/>
              <a:t>Sequence Number	Sequence number of first octet in the segment</a:t>
            </a:r>
          </a:p>
          <a:p>
            <a:pPr eaLnBrk="0" hangingPunct="0"/>
            <a:r>
              <a:rPr lang="en-US" altLang="bg-BG" sz="1200"/>
              <a:t>Acknowledgment #	Sequence number of the next expected octet (if ACK flag set)</a:t>
            </a:r>
          </a:p>
          <a:p>
            <a:pPr eaLnBrk="0" hangingPunct="0"/>
            <a:r>
              <a:rPr lang="en-US" altLang="bg-BG" sz="1200"/>
              <a:t>Len		Length of TCP header in 4 octet units</a:t>
            </a:r>
          </a:p>
          <a:p>
            <a:pPr eaLnBrk="0" hangingPunct="0"/>
            <a:r>
              <a:rPr lang="en-US" altLang="bg-BG" sz="1200"/>
              <a:t>Flags		TCP flags: SYN, FIN, RST, PSH, ACK, URG</a:t>
            </a:r>
          </a:p>
          <a:p>
            <a:pPr eaLnBrk="0" hangingPunct="0"/>
            <a:r>
              <a:rPr lang="en-US" altLang="bg-BG" sz="1200"/>
              <a:t>Window		Number of octets from ACK that sender will accept</a:t>
            </a:r>
          </a:p>
          <a:p>
            <a:pPr eaLnBrk="0" hangingPunct="0"/>
            <a:r>
              <a:rPr lang="en-US" altLang="bg-BG" sz="1200"/>
              <a:t>Checksum		Checksum of IP pseudo-header + TCP header + data</a:t>
            </a:r>
          </a:p>
          <a:p>
            <a:pPr eaLnBrk="0" hangingPunct="0"/>
            <a:r>
              <a:rPr lang="en-US" altLang="bg-BG" sz="1200"/>
              <a:t>Urgent Pointer	Pointer to end of “urgent data”</a:t>
            </a:r>
          </a:p>
          <a:p>
            <a:pPr eaLnBrk="0" hangingPunct="0"/>
            <a:r>
              <a:rPr lang="en-US" altLang="bg-BG" sz="1200"/>
              <a:t>Options		Special TCP options such as MSS and Window Scale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7525" y="6288088"/>
            <a:ext cx="833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bg-BG"/>
              <a:t>You just need to know port numbers, seq and ack are added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bg-BG" smtClean="0"/>
              <a:t>TCP Header Fields Explained</a:t>
            </a:r>
            <a:endParaRPr lang="en-US" altLang="bg-BG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bg-BG" dirty="0" err="1" smtClean="0"/>
              <a:t>Ofst</a:t>
            </a:r>
            <a:r>
              <a:rPr lang="en-US" altLang="bg-BG" dirty="0" smtClean="0"/>
              <a:t> - Data offset/length of header in 32-bit words</a:t>
            </a:r>
          </a:p>
          <a:p>
            <a:r>
              <a:rPr lang="en-US" altLang="bg-BG" dirty="0" err="1" smtClean="0"/>
              <a:t>Rsvd</a:t>
            </a:r>
            <a:r>
              <a:rPr lang="en-US" altLang="bg-BG" dirty="0" smtClean="0"/>
              <a:t> - Reserved</a:t>
            </a:r>
          </a:p>
          <a:p>
            <a:r>
              <a:rPr lang="en-US" altLang="bg-BG" dirty="0" smtClean="0"/>
              <a:t>Flags</a:t>
            </a:r>
          </a:p>
          <a:p>
            <a:pPr lvl="1"/>
            <a:r>
              <a:rPr lang="en-US" altLang="bg-BG" dirty="0" smtClean="0"/>
              <a:t>Urgent Data Pointer Significant (URG)</a:t>
            </a:r>
          </a:p>
          <a:p>
            <a:pPr lvl="1"/>
            <a:r>
              <a:rPr lang="en-US" altLang="bg-BG" dirty="0" err="1" smtClean="0"/>
              <a:t>Ack</a:t>
            </a:r>
            <a:r>
              <a:rPr lang="en-US" altLang="bg-BG" dirty="0" smtClean="0"/>
              <a:t> Field Significant (ACK)</a:t>
            </a:r>
          </a:p>
          <a:p>
            <a:pPr lvl="1"/>
            <a:r>
              <a:rPr lang="en-US" altLang="bg-BG" dirty="0" smtClean="0"/>
              <a:t>Reset Connection (RST)</a:t>
            </a:r>
          </a:p>
          <a:p>
            <a:pPr lvl="1"/>
            <a:r>
              <a:rPr lang="en-US" altLang="bg-BG" dirty="0" smtClean="0"/>
              <a:t>Push Function (PSH) – prompt forwarding</a:t>
            </a:r>
          </a:p>
          <a:p>
            <a:pPr lvl="1"/>
            <a:r>
              <a:rPr lang="en-US" altLang="bg-BG" dirty="0" smtClean="0"/>
              <a:t>Synchronize Sequence Numbers (SYN) – </a:t>
            </a:r>
            <a:r>
              <a:rPr lang="en-US" altLang="bg-BG" dirty="0" err="1" smtClean="0"/>
              <a:t>seq</a:t>
            </a:r>
            <a:r>
              <a:rPr lang="en-US" altLang="bg-BG" dirty="0" smtClean="0"/>
              <a:t> # is initial </a:t>
            </a:r>
          </a:p>
          <a:p>
            <a:pPr lvl="1"/>
            <a:r>
              <a:rPr lang="en-US" altLang="bg-BG" dirty="0" smtClean="0"/>
              <a:t>No More Data (FIN)</a:t>
            </a:r>
          </a:p>
          <a:p>
            <a:r>
              <a:rPr lang="en-US" altLang="bg-BG" dirty="0" smtClean="0"/>
              <a:t>Window - number of octets sender will accept</a:t>
            </a:r>
          </a:p>
          <a:p>
            <a:r>
              <a:rPr lang="en-US" altLang="bg-BG" dirty="0" smtClean="0"/>
              <a:t>Option - one octet OR one octet type + one octet length + n octets option information</a:t>
            </a:r>
            <a:endParaRPr lang="en-US" altLang="bg-BG" dirty="0"/>
          </a:p>
        </p:txBody>
      </p:sp>
    </p:spTree>
    <p:extLst>
      <p:ext uri="{BB962C8B-B14F-4D97-AF65-F5344CB8AC3E}">
        <p14:creationId xmlns:p14="http://schemas.microsoft.com/office/powerpoint/2010/main" val="422011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Applications of TCP</a:t>
            </a:r>
            <a:endParaRPr lang="en-GB" altLang="bg-BG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dirty="0" smtClean="0"/>
              <a:t>Most things!</a:t>
            </a:r>
          </a:p>
          <a:p>
            <a:pPr lvl="1"/>
            <a:r>
              <a:rPr lang="en-GB" altLang="bg-BG" dirty="0" smtClean="0"/>
              <a:t>HTTP, FTP, …</a:t>
            </a:r>
          </a:p>
          <a:p>
            <a:endParaRPr lang="en-GB" altLang="bg-BG" dirty="0" smtClean="0"/>
          </a:p>
          <a:p>
            <a:r>
              <a:rPr lang="en-GB" altLang="bg-BG" dirty="0" smtClean="0"/>
              <a:t>Saves the application a lot of work, so used unless there’s a good reason not to</a:t>
            </a:r>
            <a:endParaRPr lang="en-GB" alt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TCP implementation</a:t>
            </a:r>
            <a:endParaRPr lang="en-GB" altLang="bg-BG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Connections are established using a three-way handshake</a:t>
            </a:r>
          </a:p>
          <a:p>
            <a:r>
              <a:rPr lang="en-GB" altLang="bg-BG" smtClean="0"/>
              <a:t>Data is divided up into packets by the operating system</a:t>
            </a:r>
          </a:p>
          <a:p>
            <a:r>
              <a:rPr lang="en-GB" altLang="bg-BG" smtClean="0"/>
              <a:t>Packets are numbered, and received packets are acknowledged</a:t>
            </a:r>
          </a:p>
          <a:p>
            <a:r>
              <a:rPr lang="en-GB" altLang="bg-BG" smtClean="0"/>
              <a:t>Connections are explicitly closed</a:t>
            </a:r>
          </a:p>
          <a:p>
            <a:pPr lvl="1"/>
            <a:r>
              <a:rPr lang="en-GB" altLang="bg-BG" smtClean="0"/>
              <a:t>(or may abnormally terminate)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TCP Packets</a:t>
            </a:r>
            <a:endParaRPr lang="en-GB" altLang="bg-BG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Source + destination ports</a:t>
            </a:r>
          </a:p>
          <a:p>
            <a:r>
              <a:rPr lang="en-GB" altLang="bg-BG" smtClean="0"/>
              <a:t>Sequence number (used to order packets)</a:t>
            </a:r>
          </a:p>
          <a:p>
            <a:r>
              <a:rPr lang="en-GB" altLang="bg-BG" smtClean="0"/>
              <a:t>Acknowledgement number (used to verify packets are received)</a:t>
            </a:r>
          </a:p>
          <a:p>
            <a:endParaRPr lang="en-GB" altLang="bg-BG" smtClean="0"/>
          </a:p>
          <a:p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TCP : Data transfer</a:t>
            </a:r>
            <a:endParaRPr lang="en-US" altLang="ja-JP"/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3505200" y="1752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857875" y="17526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6543675" y="1447800"/>
            <a:ext cx="596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Host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362200" y="14478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Client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828800" y="1905000"/>
            <a:ext cx="1450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Send Packet 1</a:t>
            </a:r>
          </a:p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Start Timer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552575" y="3749675"/>
            <a:ext cx="1952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Retransmit Packet1</a:t>
            </a:r>
          </a:p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Start Timer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3505200" y="2057400"/>
            <a:ext cx="1600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934075" y="2149475"/>
            <a:ext cx="20669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Packet should arrive </a:t>
            </a:r>
          </a:p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ACK should be sent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3505200" y="2743200"/>
            <a:ext cx="23622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3505200" y="3657600"/>
            <a:ext cx="2362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450975" y="2514600"/>
            <a:ext cx="19891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ACK would normally</a:t>
            </a:r>
          </a:p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Arrive at this time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5937250" y="3902075"/>
            <a:ext cx="1704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Receive Packet 1</a:t>
            </a:r>
          </a:p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Send AXK 1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905000" y="3276600"/>
            <a:ext cx="1335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Time Expires</a:t>
            </a:r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3505200" y="4191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1752600" y="4419600"/>
            <a:ext cx="1465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Receive ACK 1</a:t>
            </a:r>
          </a:p>
          <a:p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Cancel Timer</a:t>
            </a:r>
          </a:p>
        </p:txBody>
      </p:sp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3810000" y="1905000"/>
            <a:ext cx="1752600" cy="685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kumimoji="1" lang="en-US" altLang="ja-JP" sz="1400" b="1">
                <a:latin typeface="Tahoma" pitchFamily="34" charset="0"/>
                <a:ea typeface="ＭＳ Ｐゴシック" pitchFamily="50" charset="-128"/>
              </a:rPr>
              <a:t>Packet Lost</a:t>
            </a:r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5181600" y="23622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685800" y="167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685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838200" y="1676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57200" y="2286000"/>
            <a:ext cx="773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 b="1">
                <a:latin typeface="Tahoma" pitchFamily="34" charset="0"/>
                <a:ea typeface="ＭＳ Ｐゴシック" pitchFamily="50" charset="-128"/>
              </a:rPr>
              <a:t>Timer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685800" y="3429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>
            <a:off x="6858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54" name="Line 26"/>
          <p:cNvSpPr>
            <a:spLocks noChangeShapeType="1"/>
          </p:cNvSpPr>
          <p:nvPr/>
        </p:nvSpPr>
        <p:spPr bwMode="auto">
          <a:xfrm>
            <a:off x="838200" y="3429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457200" y="3930650"/>
            <a:ext cx="773113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 b="1">
                <a:latin typeface="Tahoma" pitchFamily="34" charset="0"/>
                <a:ea typeface="ＭＳ Ｐゴシック" pitchFamily="50" charset="-128"/>
              </a:rPr>
              <a:t>Timer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What is an internet? (cont)</a:t>
            </a:r>
            <a:endParaRPr lang="en-GB" altLang="bg-BG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Routers (nodes) are devices on multiple networks that pass traffic between them</a:t>
            </a:r>
          </a:p>
          <a:p>
            <a:r>
              <a:rPr lang="en-GB" altLang="bg-BG" smtClean="0"/>
              <a:t>Individual networks pass traffic from one router or endpoint to another</a:t>
            </a:r>
          </a:p>
          <a:p>
            <a:r>
              <a:rPr lang="en-GB" altLang="bg-BG" smtClean="0"/>
              <a:t>TCP/IP hides the details as much as possible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ISO/OSI Network Model</a:t>
            </a:r>
            <a:endParaRPr lang="en-GB" altLang="bg-BG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Seven network “layers”</a:t>
            </a:r>
          </a:p>
          <a:p>
            <a:pPr lvl="1"/>
            <a:r>
              <a:rPr lang="en-GB" altLang="bg-BG" smtClean="0"/>
              <a:t>Layer 1 : Physical – cables </a:t>
            </a:r>
          </a:p>
          <a:p>
            <a:pPr lvl="1"/>
            <a:r>
              <a:rPr lang="en-GB" altLang="bg-BG" smtClean="0"/>
              <a:t>Layer 2 : Data Link – ethernet</a:t>
            </a:r>
          </a:p>
          <a:p>
            <a:pPr lvl="1"/>
            <a:r>
              <a:rPr lang="en-GB" altLang="bg-BG" smtClean="0"/>
              <a:t>Layer 3 : Network – IP</a:t>
            </a:r>
          </a:p>
          <a:p>
            <a:pPr lvl="1"/>
            <a:r>
              <a:rPr lang="en-GB" altLang="bg-BG" smtClean="0"/>
              <a:t>Layer 4 : Transport – TCP/UDP</a:t>
            </a:r>
          </a:p>
          <a:p>
            <a:pPr lvl="1"/>
            <a:r>
              <a:rPr lang="en-GB" altLang="bg-BG" smtClean="0"/>
              <a:t>Layer 5 : Session </a:t>
            </a:r>
          </a:p>
          <a:p>
            <a:pPr lvl="1"/>
            <a:r>
              <a:rPr lang="en-GB" altLang="bg-BG" smtClean="0"/>
              <a:t>Layer 6 : Presentation </a:t>
            </a:r>
          </a:p>
          <a:p>
            <a:pPr lvl="1"/>
            <a:r>
              <a:rPr lang="en-GB" altLang="bg-BG" smtClean="0"/>
              <a:t>Layer 7 : Application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bg-BG" smtClean="0"/>
              <a:t>TCP/IP Network Model</a:t>
            </a:r>
            <a:endParaRPr lang="en-GB" altLang="bg-BG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bg-BG" smtClean="0"/>
              <a:t>Different view – 4 layers</a:t>
            </a:r>
          </a:p>
          <a:p>
            <a:pPr lvl="1"/>
            <a:r>
              <a:rPr lang="en-GB" altLang="bg-BG" smtClean="0"/>
              <a:t>Layer 1 : Link (we did not look at details) </a:t>
            </a:r>
          </a:p>
          <a:p>
            <a:pPr lvl="1"/>
            <a:r>
              <a:rPr lang="en-GB" altLang="bg-BG" smtClean="0"/>
              <a:t>Layer 2 : Network </a:t>
            </a:r>
          </a:p>
          <a:p>
            <a:pPr lvl="1"/>
            <a:r>
              <a:rPr lang="en-GB" altLang="bg-BG" smtClean="0"/>
              <a:t>Layer 3 : Transport </a:t>
            </a:r>
          </a:p>
          <a:p>
            <a:pPr lvl="1"/>
            <a:r>
              <a:rPr lang="en-GB" altLang="bg-BG" smtClean="0"/>
              <a:t>Layer 4 : Application </a:t>
            </a:r>
            <a:endParaRPr lang="en-GB" alt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/>
            </a:r>
            <a:br>
              <a:rPr lang="ja-JP" altLang="en-US" smtClean="0"/>
            </a:br>
            <a:r>
              <a:rPr lang="en-US" altLang="ja-JP" smtClean="0"/>
              <a:t>OSI and Protocol Stack</a:t>
            </a:r>
            <a:endParaRPr lang="en-US" altLang="ja-JP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867400" y="457200"/>
            <a:ext cx="3132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600">
                <a:latin typeface="Tahoma" pitchFamily="34" charset="0"/>
                <a:ea typeface="ＭＳ Ｐゴシック" pitchFamily="50" charset="-128"/>
              </a:rPr>
              <a:t>OSI: Open Systems Interconnect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533400" y="1466850"/>
            <a:ext cx="8077200" cy="4248150"/>
            <a:chOff x="192" y="960"/>
            <a:chExt cx="5088" cy="2676"/>
          </a:xfrm>
        </p:grpSpPr>
        <p:pic>
          <p:nvPicPr>
            <p:cNvPr id="32773" name="Picture 5" descr="fig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960"/>
              <a:ext cx="5088" cy="2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480" y="1056"/>
              <a:ext cx="816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OSI Model</a:t>
              </a:r>
            </a:p>
          </p:txBody>
        </p:sp>
        <p:sp>
          <p:nvSpPr>
            <p:cNvPr id="32775" name="Text Box 7"/>
            <p:cNvSpPr txBox="1">
              <a:spLocks noChangeArrowheads="1"/>
            </p:cNvSpPr>
            <p:nvPr/>
          </p:nvSpPr>
          <p:spPr bwMode="auto">
            <a:xfrm>
              <a:off x="1680" y="1056"/>
              <a:ext cx="960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TCP/IP Hierarchy</a:t>
              </a:r>
            </a:p>
          </p:txBody>
        </p:sp>
        <p:sp>
          <p:nvSpPr>
            <p:cNvPr id="32776" name="Text Box 8"/>
            <p:cNvSpPr txBox="1">
              <a:spLocks noChangeArrowheads="1"/>
            </p:cNvSpPr>
            <p:nvPr/>
          </p:nvSpPr>
          <p:spPr bwMode="auto">
            <a:xfrm>
              <a:off x="3456" y="1056"/>
              <a:ext cx="960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Protocols</a:t>
              </a:r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384" y="1306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7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Application Layer</a:t>
              </a:r>
            </a:p>
          </p:txBody>
        </p:sp>
        <p:sp>
          <p:nvSpPr>
            <p:cNvPr id="32778" name="Text Box 10"/>
            <p:cNvSpPr txBox="1">
              <a:spLocks noChangeArrowheads="1"/>
            </p:cNvSpPr>
            <p:nvPr/>
          </p:nvSpPr>
          <p:spPr bwMode="auto">
            <a:xfrm>
              <a:off x="384" y="1632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6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Presentation Layer</a:t>
              </a:r>
            </a:p>
          </p:txBody>
        </p:sp>
        <p:sp>
          <p:nvSpPr>
            <p:cNvPr id="32779" name="Text Box 11"/>
            <p:cNvSpPr txBox="1">
              <a:spLocks noChangeArrowheads="1"/>
            </p:cNvSpPr>
            <p:nvPr/>
          </p:nvSpPr>
          <p:spPr bwMode="auto">
            <a:xfrm>
              <a:off x="384" y="1944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5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Session Layer</a:t>
              </a:r>
            </a:p>
          </p:txBody>
        </p:sp>
        <p:sp>
          <p:nvSpPr>
            <p:cNvPr id="32780" name="Text Box 12"/>
            <p:cNvSpPr txBox="1">
              <a:spLocks noChangeArrowheads="1"/>
            </p:cNvSpPr>
            <p:nvPr/>
          </p:nvSpPr>
          <p:spPr bwMode="auto">
            <a:xfrm>
              <a:off x="384" y="2264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4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th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Transport Layer</a:t>
              </a:r>
            </a:p>
          </p:txBody>
        </p:sp>
        <p:sp>
          <p:nvSpPr>
            <p:cNvPr id="32781" name="Text Box 13"/>
            <p:cNvSpPr txBox="1">
              <a:spLocks noChangeArrowheads="1"/>
            </p:cNvSpPr>
            <p:nvPr/>
          </p:nvSpPr>
          <p:spPr bwMode="auto">
            <a:xfrm>
              <a:off x="384" y="2592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3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rd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Network Layer</a:t>
              </a:r>
            </a:p>
          </p:txBody>
        </p:sp>
        <p:sp>
          <p:nvSpPr>
            <p:cNvPr id="32782" name="Text Box 14"/>
            <p:cNvSpPr txBox="1">
              <a:spLocks noChangeArrowheads="1"/>
            </p:cNvSpPr>
            <p:nvPr/>
          </p:nvSpPr>
          <p:spPr bwMode="auto">
            <a:xfrm>
              <a:off x="384" y="2912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2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nd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Link Layer</a:t>
              </a:r>
            </a:p>
          </p:txBody>
        </p:sp>
        <p:sp>
          <p:nvSpPr>
            <p:cNvPr id="32783" name="Text Box 15"/>
            <p:cNvSpPr txBox="1">
              <a:spLocks noChangeArrowheads="1"/>
            </p:cNvSpPr>
            <p:nvPr/>
          </p:nvSpPr>
          <p:spPr bwMode="auto">
            <a:xfrm>
              <a:off x="384" y="3248"/>
              <a:ext cx="100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1</a:t>
              </a:r>
              <a:r>
                <a:rPr kumimoji="1" lang="en-US" altLang="ja-JP" sz="1200" b="1" baseline="30000">
                  <a:latin typeface="Tahoma" pitchFamily="34" charset="0"/>
                  <a:ea typeface="ＭＳ Ｐゴシック" pitchFamily="50" charset="-128"/>
                </a:rPr>
                <a:t>st</a:t>
              </a:r>
            </a:p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Physical Layer</a:t>
              </a:r>
            </a:p>
          </p:txBody>
        </p:sp>
        <p:sp>
          <p:nvSpPr>
            <p:cNvPr id="32784" name="Text Box 16"/>
            <p:cNvSpPr txBox="1">
              <a:spLocks noChangeArrowheads="1"/>
            </p:cNvSpPr>
            <p:nvPr/>
          </p:nvSpPr>
          <p:spPr bwMode="auto">
            <a:xfrm>
              <a:off x="1632" y="1679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Application Layer</a:t>
              </a:r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1632" y="2271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Transport Layer</a:t>
              </a:r>
            </a:p>
          </p:txBody>
        </p:sp>
        <p:sp>
          <p:nvSpPr>
            <p:cNvPr id="32786" name="Text Box 18"/>
            <p:cNvSpPr txBox="1">
              <a:spLocks noChangeArrowheads="1"/>
            </p:cNvSpPr>
            <p:nvPr/>
          </p:nvSpPr>
          <p:spPr bwMode="auto">
            <a:xfrm>
              <a:off x="1632" y="2591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Network Layer</a:t>
              </a:r>
            </a:p>
          </p:txBody>
        </p:sp>
        <p:sp>
          <p:nvSpPr>
            <p:cNvPr id="32787" name="Text Box 19"/>
            <p:cNvSpPr txBox="1">
              <a:spLocks noChangeArrowheads="1"/>
            </p:cNvSpPr>
            <p:nvPr/>
          </p:nvSpPr>
          <p:spPr bwMode="auto">
            <a:xfrm>
              <a:off x="1632" y="3096"/>
              <a:ext cx="96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91440" bIns="91440">
              <a:spAutoFit/>
            </a:bodyPr>
            <a:lstStyle/>
            <a:p>
              <a:pPr algn="ctr"/>
              <a:r>
                <a:rPr kumimoji="1" lang="en-US" altLang="ja-JP" sz="1200" b="1">
                  <a:latin typeface="Tahoma" pitchFamily="34" charset="0"/>
                  <a:ea typeface="ＭＳ Ｐゴシック" pitchFamily="50" charset="-128"/>
                </a:rPr>
                <a:t>Link Layer</a:t>
              </a:r>
            </a:p>
          </p:txBody>
        </p:sp>
      </p:grp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863813" y="5715000"/>
            <a:ext cx="7467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ja-JP" sz="1800" dirty="0">
                <a:latin typeface="Tahoma" pitchFamily="34" charset="0"/>
                <a:ea typeface="ＭＳ Ｐゴシック" pitchFamily="50" charset="-128"/>
              </a:rPr>
              <a:t>Link Layer           : includes device driver and network interface card</a:t>
            </a:r>
          </a:p>
          <a:p>
            <a:r>
              <a:rPr kumimoji="1" lang="en-US" altLang="ja-JP" sz="1800" dirty="0">
                <a:latin typeface="Tahoma" pitchFamily="34" charset="0"/>
                <a:ea typeface="ＭＳ Ｐゴシック" pitchFamily="50" charset="-128"/>
              </a:rPr>
              <a:t>Network Layer     : handles the movement of packets, i.e. Routing</a:t>
            </a:r>
          </a:p>
          <a:p>
            <a:r>
              <a:rPr kumimoji="1" lang="en-US" altLang="ja-JP" sz="1800" dirty="0">
                <a:latin typeface="Tahoma" pitchFamily="34" charset="0"/>
                <a:ea typeface="ＭＳ Ｐゴシック" pitchFamily="50" charset="-128"/>
              </a:rPr>
              <a:t>Transport Layer   : provides a reliable flow of data between two hosts</a:t>
            </a:r>
          </a:p>
          <a:p>
            <a:r>
              <a:rPr kumimoji="1" lang="en-US" altLang="ja-JP" sz="1800" dirty="0">
                <a:latin typeface="Tahoma" pitchFamily="34" charset="0"/>
                <a:ea typeface="ＭＳ Ｐゴシック" pitchFamily="50" charset="-128"/>
              </a:rPr>
              <a:t>Application Layer : handles the details of the particular application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Packet Encapsulation </a:t>
            </a:r>
            <a:endParaRPr lang="en-US" altLang="ja-JP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35843" name="Picture 3" descr="encapsul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133600"/>
            <a:ext cx="5268913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28600" y="1143000"/>
            <a:ext cx="86106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kumimoji="1" lang="en-US" altLang="ja-JP">
                <a:latin typeface="Tahoma" pitchFamily="34" charset="0"/>
                <a:ea typeface="ＭＳ Ｐゴシック" pitchFamily="50" charset="-128"/>
              </a:rPr>
              <a:t> The data is sent down the protocol stack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n"/>
            </a:pPr>
            <a:r>
              <a:rPr kumimoji="1" lang="en-US" altLang="ja-JP">
                <a:latin typeface="Tahoma" pitchFamily="34" charset="0"/>
                <a:ea typeface="ＭＳ Ｐゴシック" pitchFamily="50" charset="-128"/>
              </a:rPr>
              <a:t> Each layer adds to the data by prepending headers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2743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34290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1529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8260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6172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69342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27432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667000" y="5943600"/>
            <a:ext cx="80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itchFamily="34" charset="0"/>
                <a:ea typeface="ＭＳ Ｐゴシック" pitchFamily="50" charset="-128"/>
              </a:rPr>
              <a:t>22Bytes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4544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3387725" y="5943600"/>
            <a:ext cx="80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itchFamily="34" charset="0"/>
                <a:ea typeface="ＭＳ Ｐゴシック" pitchFamily="50" charset="-128"/>
              </a:rPr>
              <a:t>20Bytes</a:t>
            </a:r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41529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4114800" y="5943600"/>
            <a:ext cx="803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itchFamily="34" charset="0"/>
                <a:ea typeface="ＭＳ Ｐゴシック" pitchFamily="50" charset="-128"/>
              </a:rPr>
              <a:t>20Bytes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6172200" y="5943600"/>
            <a:ext cx="706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itchFamily="34" charset="0"/>
                <a:ea typeface="ＭＳ Ｐゴシック" pitchFamily="50" charset="-128"/>
              </a:rPr>
              <a:t>4Bytes</a:t>
            </a:r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6172200" y="594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3429000" y="624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6172200" y="624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4114800" y="6400800"/>
            <a:ext cx="151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ja-JP" sz="1400">
                <a:latin typeface="Tahoma" pitchFamily="34" charset="0"/>
                <a:ea typeface="ＭＳ Ｐゴシック" pitchFamily="50" charset="-128"/>
              </a:rPr>
              <a:t>64 to 1500 Bytes</a:t>
            </a:r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3429000" y="64008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and encapsulation</a:t>
            </a:r>
            <a:endParaRPr lang="bg-B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8370" name="Picture 2" descr="https://upload.wikimedia.org/wikipedia/commons/thumb/c/c4/IP_stack_connections.svg/490px-IP_stack_connection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399" y="1336702"/>
            <a:ext cx="466725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2" name="Picture 4" descr="https://upload.wikimedia.org/wikipedia/commons/thumb/3/3b/UDP_encapsulation.svg/800px-UDP_encapsulatio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52800"/>
            <a:ext cx="4112399" cy="257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159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Mirchos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Noto">
      <a:majorFont>
        <a:latin typeface="Noto Sans"/>
        <a:ea typeface=""/>
        <a:cs typeface=""/>
      </a:majorFont>
      <a:minorFont>
        <a:latin typeface="Noto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Mirchos</Template>
  <TotalTime>307</TotalTime>
  <Words>1543</Words>
  <Application>Microsoft Office PowerPoint</Application>
  <PresentationFormat>On-screen Show (4:3)</PresentationFormat>
  <Paragraphs>351</Paragraphs>
  <Slides>36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Mirchos</vt:lpstr>
      <vt:lpstr>Introduction to TCP/IP networking</vt:lpstr>
      <vt:lpstr>TCP/IP protocol family</vt:lpstr>
      <vt:lpstr>What is an internet?</vt:lpstr>
      <vt:lpstr>What is an internet? (cont)</vt:lpstr>
      <vt:lpstr>ISO/OSI Network Model</vt:lpstr>
      <vt:lpstr>TCP/IP Network Model</vt:lpstr>
      <vt:lpstr> OSI and Protocol Stack</vt:lpstr>
      <vt:lpstr>Packet Encapsulation </vt:lpstr>
      <vt:lpstr>Data flow and encapsulation</vt:lpstr>
      <vt:lpstr>TCP/IP</vt:lpstr>
      <vt:lpstr>MAJOR Layer Associations</vt:lpstr>
      <vt:lpstr>MAJOR Layer Associations</vt:lpstr>
      <vt:lpstr>MAJOR Layer Associations</vt:lpstr>
      <vt:lpstr>MAJOR Layer Associations</vt:lpstr>
      <vt:lpstr>MAJOR Layer Associations</vt:lpstr>
      <vt:lpstr>Net+OS Provides…</vt:lpstr>
      <vt:lpstr>IP</vt:lpstr>
      <vt:lpstr>IP packets</vt:lpstr>
      <vt:lpstr>IPv4 in Practice</vt:lpstr>
      <vt:lpstr>IP Header Fields Explained</vt:lpstr>
      <vt:lpstr>IP addresses</vt:lpstr>
      <vt:lpstr>Allocation of addresses</vt:lpstr>
      <vt:lpstr>Routing</vt:lpstr>
      <vt:lpstr>Routing (cont)</vt:lpstr>
      <vt:lpstr>UDP</vt:lpstr>
      <vt:lpstr>UDP in Practice</vt:lpstr>
      <vt:lpstr>UDP datagram</vt:lpstr>
      <vt:lpstr>Typical applications of UDP</vt:lpstr>
      <vt:lpstr>TCP</vt:lpstr>
      <vt:lpstr>TCP in Practice</vt:lpstr>
      <vt:lpstr>TCP Segment</vt:lpstr>
      <vt:lpstr>TCP Header Fields Explained</vt:lpstr>
      <vt:lpstr>Applications of TCP</vt:lpstr>
      <vt:lpstr>TCP implementation</vt:lpstr>
      <vt:lpstr>TCP Packets</vt:lpstr>
      <vt:lpstr>TCP : Data transfer</vt:lpstr>
    </vt:vector>
  </TitlesOfParts>
  <Company>Oxford University Computing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TCP/IP networking</dc:title>
  <dc:creator>Ganesh Sittampalam</dc:creator>
  <cp:lastModifiedBy>Mircho Mirchev</cp:lastModifiedBy>
  <cp:revision>30</cp:revision>
  <dcterms:created xsi:type="dcterms:W3CDTF">2003-01-22T16:03:15Z</dcterms:created>
  <dcterms:modified xsi:type="dcterms:W3CDTF">2017-09-21T14:58:17Z</dcterms:modified>
</cp:coreProperties>
</file>