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963" r:id="rId1"/>
  </p:sldMasterIdLst>
  <p:notesMasterIdLst>
    <p:notesMasterId r:id="rId45"/>
  </p:notesMasterIdLst>
  <p:handoutMasterIdLst>
    <p:handoutMasterId r:id="rId46"/>
  </p:handoutMasterIdLst>
  <p:sldIdLst>
    <p:sldId id="256" r:id="rId2"/>
    <p:sldId id="257" r:id="rId3"/>
    <p:sldId id="400" r:id="rId4"/>
    <p:sldId id="259" r:id="rId5"/>
    <p:sldId id="260" r:id="rId6"/>
    <p:sldId id="261" r:id="rId7"/>
    <p:sldId id="262" r:id="rId8"/>
    <p:sldId id="263" r:id="rId9"/>
    <p:sldId id="264" r:id="rId10"/>
    <p:sldId id="399" r:id="rId11"/>
    <p:sldId id="265" r:id="rId12"/>
    <p:sldId id="356" r:id="rId13"/>
    <p:sldId id="354" r:id="rId14"/>
    <p:sldId id="388" r:id="rId15"/>
    <p:sldId id="395" r:id="rId16"/>
    <p:sldId id="396" r:id="rId17"/>
    <p:sldId id="357" r:id="rId18"/>
    <p:sldId id="391" r:id="rId19"/>
    <p:sldId id="355" r:id="rId20"/>
    <p:sldId id="398" r:id="rId21"/>
    <p:sldId id="267" r:id="rId22"/>
    <p:sldId id="268" r:id="rId23"/>
    <p:sldId id="269" r:id="rId24"/>
    <p:sldId id="270" r:id="rId25"/>
    <p:sldId id="402" r:id="rId26"/>
    <p:sldId id="271" r:id="rId27"/>
    <p:sldId id="403" r:id="rId28"/>
    <p:sldId id="275" r:id="rId29"/>
    <p:sldId id="277" r:id="rId30"/>
    <p:sldId id="278" r:id="rId31"/>
    <p:sldId id="279" r:id="rId32"/>
    <p:sldId id="280" r:id="rId33"/>
    <p:sldId id="281" r:id="rId34"/>
    <p:sldId id="282" r:id="rId35"/>
    <p:sldId id="283" r:id="rId36"/>
    <p:sldId id="284" r:id="rId37"/>
    <p:sldId id="358" r:id="rId38"/>
    <p:sldId id="286" r:id="rId39"/>
    <p:sldId id="362" r:id="rId40"/>
    <p:sldId id="287" r:id="rId41"/>
    <p:sldId id="288" r:id="rId42"/>
    <p:sldId id="393" r:id="rId43"/>
    <p:sldId id="394" r:id="rId44"/>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nya Coker" initials="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3B7"/>
    <a:srgbClr val="339933"/>
    <a:srgbClr val="3E67A4"/>
    <a:srgbClr val="FFFF99"/>
    <a:srgbClr val="678DC5"/>
    <a:srgbClr val="7E7E86"/>
    <a:srgbClr val="C0C0C4"/>
    <a:srgbClr val="5F5F65"/>
    <a:srgbClr val="3E8DC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73975" autoAdjust="0"/>
  </p:normalViewPr>
  <p:slideViewPr>
    <p:cSldViewPr snapToGrid="0" showGuides="1">
      <p:cViewPr varScale="1">
        <p:scale>
          <a:sx n="65" d="100"/>
          <a:sy n="65" d="100"/>
        </p:scale>
        <p:origin x="-102" y="-126"/>
      </p:cViewPr>
      <p:guideLst>
        <p:guide orient="horz" pos="634"/>
        <p:guide pos="176"/>
      </p:guideLst>
    </p:cSldViewPr>
  </p:slideViewPr>
  <p:notesTextViewPr>
    <p:cViewPr>
      <p:scale>
        <a:sx n="66" d="100"/>
        <a:sy n="66" d="100"/>
      </p:scale>
      <p:origin x="0" y="0"/>
    </p:cViewPr>
  </p:notesTextViewPr>
  <p:sorterViewPr>
    <p:cViewPr>
      <p:scale>
        <a:sx n="150" d="100"/>
        <a:sy n="150" d="100"/>
      </p:scale>
      <p:origin x="0" y="25788"/>
    </p:cViewPr>
  </p:sorterViewPr>
  <p:notesViewPr>
    <p:cSldViewPr snapToGrid="0" showGuides="1">
      <p:cViewPr varScale="1">
        <p:scale>
          <a:sx n="82" d="100"/>
          <a:sy n="82" d="100"/>
        </p:scale>
        <p:origin x="-193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3084" name="Rectangle 12"/>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a:t>
            </a:r>
            <a:r>
              <a:rPr lang="en-US" sz="800" dirty="0" smtClean="0"/>
              <a:t>2010, </a:t>
            </a:r>
            <a:r>
              <a:rPr lang="en-US" sz="800" dirty="0"/>
              <a:t>Cisco Systems, Inc. All rights reserved.</a:t>
            </a:r>
          </a:p>
          <a:p>
            <a:pPr algn="l" defTabSz="611188">
              <a:lnSpc>
                <a:spcPct val="100000"/>
              </a:lnSpc>
              <a:tabLst>
                <a:tab pos="2387600" algn="l"/>
                <a:tab pos="4830763" algn="l"/>
              </a:tabLst>
              <a:defRPr/>
            </a:pPr>
            <a:r>
              <a:rPr lang="en-US" sz="800" dirty="0"/>
              <a:t>Presentation_ID.scr</a:t>
            </a:r>
          </a:p>
        </p:txBody>
      </p:sp>
      <p:sp>
        <p:nvSpPr>
          <p:cNvPr id="3085"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3086" name="Rectangle 14"/>
          <p:cNvSpPr>
            <a:spLocks noChangeArrowheads="1"/>
          </p:cNvSpPr>
          <p:nvPr/>
        </p:nvSpPr>
        <p:spPr bwMode="auto">
          <a:xfrm>
            <a:off x="5929313" y="8680450"/>
            <a:ext cx="812800" cy="287338"/>
          </a:xfrm>
          <a:prstGeom prst="rect">
            <a:avLst/>
          </a:prstGeom>
          <a:noFill/>
          <a:ln w="9525">
            <a:noFill/>
            <a:miter lim="800000"/>
            <a:headEnd/>
            <a:tailEnd/>
          </a:ln>
          <a:effectLst/>
        </p:spPr>
        <p:txBody>
          <a:bodyPr lIns="18819" tIns="0" rIns="18819" bIns="0" anchor="b"/>
          <a:lstStyle/>
          <a:p>
            <a:pPr algn="r" defTabSz="903288">
              <a:lnSpc>
                <a:spcPct val="100000"/>
              </a:lnSpc>
              <a:defRPr/>
            </a:pPr>
            <a:fld id="{AEAAA42D-7350-4E1A-927F-F0F0D6BE9213}"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val="3369078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183305" name="Rectangle 9"/>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reserved.</a:t>
            </a:r>
          </a:p>
          <a:p>
            <a:pPr algn="l" defTabSz="611188">
              <a:lnSpc>
                <a:spcPct val="100000"/>
              </a:lnSpc>
              <a:tabLst>
                <a:tab pos="2387600" algn="l"/>
                <a:tab pos="4830763" algn="l"/>
              </a:tabLst>
              <a:defRPr/>
            </a:pPr>
            <a:r>
              <a:rPr lang="en-US" sz="800" dirty="0"/>
              <a:t>Presentation_ID.scr</a:t>
            </a:r>
          </a:p>
        </p:txBody>
      </p:sp>
      <p:sp>
        <p:nvSpPr>
          <p:cNvPr id="183306"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48A860EF-3C9C-408F-AA5B-BAB3242BE1D0}" type="slidenum">
              <a:rPr lang="en-US"/>
              <a:pPr>
                <a:defRPr/>
              </a:pPr>
              <a:t>‹#›</a:t>
            </a:fld>
            <a:endParaRPr lang="en-US" dirty="0"/>
          </a:p>
        </p:txBody>
      </p:sp>
      <p:sp>
        <p:nvSpPr>
          <p:cNvPr id="18438"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1450231303"/>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sldNum" sz="quarter" idx="5"/>
          </p:nvPr>
        </p:nvSpPr>
        <p:spPr>
          <a:noFill/>
        </p:spPr>
        <p:txBody>
          <a:bodyPr/>
          <a:lstStyle/>
          <a:p>
            <a:fld id="{2B30C949-4E15-4DB4-8A39-A23EF57DFAE1}" type="slidenum">
              <a:rPr lang="en-US" smtClean="0"/>
              <a:pPr/>
              <a:t>1</a:t>
            </a:fld>
            <a:endParaRPr lang="en-US"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404813" y="4378325"/>
            <a:ext cx="6121400" cy="4252913"/>
          </a:xfrm>
          <a:noFill/>
          <a:ln/>
        </p:spPr>
        <p:txBody>
          <a:bodyPr/>
          <a:lstStyle/>
          <a:p>
            <a:pPr marL="0" indent="0">
              <a:lnSpc>
                <a:spcPct val="100000"/>
              </a:lnSpc>
              <a:spcBef>
                <a:spcPts val="0"/>
              </a:spcBef>
              <a:buFontTx/>
              <a:buNone/>
            </a:pPr>
            <a:r>
              <a:rPr lang="en-US" b="0" dirty="0" smtClean="0"/>
              <a:t>This</a:t>
            </a:r>
            <a:r>
              <a:rPr lang="en-US" b="0" baseline="0" dirty="0" smtClean="0"/>
              <a:t> is the first of 2 PowerPoint presentations that introduce IPv6. The two presentations combined  provide information on the purpose and benefits of IPv6 as well as an explanation of the  addressing structure. </a:t>
            </a:r>
          </a:p>
          <a:p>
            <a:pPr marL="0" indent="0">
              <a:lnSpc>
                <a:spcPct val="100000"/>
              </a:lnSpc>
              <a:spcBef>
                <a:spcPts val="0"/>
              </a:spcBef>
              <a:buFontTx/>
              <a:buNone/>
            </a:pPr>
            <a:endParaRPr lang="en-US" b="0" baseline="0" dirty="0" smtClean="0"/>
          </a:p>
          <a:p>
            <a:pPr marL="0" indent="0">
              <a:lnSpc>
                <a:spcPct val="100000"/>
              </a:lnSpc>
              <a:spcBef>
                <a:spcPts val="0"/>
              </a:spcBef>
              <a:buFontTx/>
              <a:buNone/>
            </a:pPr>
            <a:r>
              <a:rPr lang="en-US" b="1" baseline="0" dirty="0" smtClean="0"/>
              <a:t>NOTE</a:t>
            </a:r>
            <a:r>
              <a:rPr lang="en-US" b="0" baseline="0" dirty="0" smtClean="0"/>
              <a:t>: </a:t>
            </a:r>
            <a:r>
              <a:rPr lang="en-US" b="0" baseline="0" dirty="0" smtClean="0"/>
              <a:t>Most of the slides have notes to provide additional detail and background information for student </a:t>
            </a:r>
            <a:r>
              <a:rPr lang="en-US" b="0" baseline="0" dirty="0" smtClean="0"/>
              <a:t>handouts </a:t>
            </a:r>
            <a:r>
              <a:rPr lang="en-US" b="0" baseline="0" dirty="0" smtClean="0"/>
              <a:t>if </a:t>
            </a:r>
            <a:r>
              <a:rPr lang="en-US" b="0" baseline="0" dirty="0" smtClean="0"/>
              <a:t>desired </a:t>
            </a:r>
            <a:r>
              <a:rPr lang="en-US" b="0" baseline="0" dirty="0" smtClean="0"/>
              <a:t>and these can also be used as lecture points by the instructor. </a:t>
            </a:r>
            <a:endParaRPr lang="en-US" b="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Internet Stream Protocol</a:t>
            </a:r>
            <a:r>
              <a:rPr lang="en-US" dirty="0" smtClean="0"/>
              <a:t> (</a:t>
            </a:r>
            <a:r>
              <a:rPr lang="en-US" b="1" dirty="0" smtClean="0"/>
              <a:t>ST</a:t>
            </a:r>
            <a:r>
              <a:rPr lang="en-US" dirty="0" smtClean="0"/>
              <a:t>) was a family of experimental protocols develop in the 1970s to experiment with voice, video and distributed simulation.</a:t>
            </a:r>
          </a:p>
          <a:p>
            <a:r>
              <a:rPr lang="en-US" dirty="0" smtClean="0"/>
              <a:t>ST2 was developed in the 1990s and its packets used Internet Protocol version number 5 in the header to distinguish it from IPv4.</a:t>
            </a:r>
          </a:p>
          <a:p>
            <a:r>
              <a:rPr lang="en-US" dirty="0" smtClean="0"/>
              <a:t>Although not officially know as IPv5, ST2 is the closest thing to it</a:t>
            </a:r>
            <a:r>
              <a:rPr lang="en-US" baseline="0" dirty="0" smtClean="0"/>
              <a:t> </a:t>
            </a:r>
            <a:r>
              <a:rPr lang="en-US" dirty="0" smtClean="0"/>
              <a:t>in the evolution  of the Internet</a:t>
            </a:r>
          </a:p>
          <a:p>
            <a:r>
              <a:rPr lang="en-US" dirty="0" smtClean="0"/>
              <a:t>With the development work starting on </a:t>
            </a:r>
            <a:r>
              <a:rPr lang="en-US" dirty="0" err="1" smtClean="0"/>
              <a:t>IPng</a:t>
            </a:r>
            <a:r>
              <a:rPr lang="en-US" dirty="0" smtClean="0"/>
              <a:t> in 1994 it was decided to make major revisions to IPv4 and name the next Internet protocol IPv6.</a:t>
            </a:r>
          </a:p>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10</a:t>
            </a:fld>
            <a:endParaRPr lang="en-US" dirty="0"/>
          </a:p>
        </p:txBody>
      </p:sp>
    </p:spTree>
    <p:extLst>
      <p:ext uri="{BB962C8B-B14F-4D97-AF65-F5344CB8AC3E}">
        <p14:creationId xmlns:p14="http://schemas.microsoft.com/office/powerpoint/2010/main" val="2718940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indent="0">
              <a:buNone/>
            </a:pPr>
            <a:r>
              <a:rPr lang="en-US" sz="1200" b="1" kern="1200" baseline="0" dirty="0" smtClean="0">
                <a:solidFill>
                  <a:schemeClr val="tx1"/>
                </a:solidFill>
                <a:latin typeface="Arial" charset="0"/>
                <a:ea typeface="+mn-ea"/>
                <a:cs typeface="+mn-cs"/>
              </a:rPr>
              <a:t>There are a number of benefits  to using IPv6:</a:t>
            </a:r>
          </a:p>
          <a:p>
            <a:pPr marL="112713" indent="-112713"/>
            <a:r>
              <a:rPr lang="en-US" sz="1200" b="0" kern="1200" baseline="0" dirty="0" smtClean="0">
                <a:solidFill>
                  <a:schemeClr val="tx1"/>
                </a:solidFill>
                <a:latin typeface="Arial" charset="0"/>
                <a:ea typeface="+mn-ea"/>
                <a:cs typeface="+mn-cs"/>
              </a:rPr>
              <a:t>The primary benefit of IPv6 is its larger address space.</a:t>
            </a:r>
          </a:p>
          <a:p>
            <a:pPr marL="112713" indent="-112713"/>
            <a:r>
              <a:rPr lang="en-US" dirty="0" smtClean="0">
                <a:solidFill>
                  <a:srgbClr val="FF0000"/>
                </a:solidFill>
              </a:rPr>
              <a:t>With a 128-bit There are enough IPv6 addresses to allocate more than the entire IPv4 Internet address space to everyone on the planet.</a:t>
            </a:r>
            <a:endParaRPr lang="en-US" sz="1200" b="0" kern="1200" baseline="0" dirty="0" smtClean="0">
              <a:solidFill>
                <a:schemeClr val="tx1"/>
              </a:solidFill>
              <a:latin typeface="Arial" charset="0"/>
              <a:ea typeface="+mn-ea"/>
              <a:cs typeface="+mn-cs"/>
            </a:endParaRPr>
          </a:p>
          <a:p>
            <a:pPr marL="112713" lvl="0" indent="-112713"/>
            <a:r>
              <a:rPr lang="en-US" sz="1200" b="0" kern="1200" baseline="0" dirty="0" smtClean="0">
                <a:solidFill>
                  <a:schemeClr val="tx1"/>
                </a:solidFill>
                <a:latin typeface="Arial" charset="0"/>
                <a:ea typeface="+mn-ea"/>
                <a:cs typeface="+mn-cs"/>
              </a:rPr>
              <a:t>This larger address space allows end-to-end communication without </a:t>
            </a:r>
            <a:r>
              <a:rPr lang="en-US" b="0" dirty="0" smtClean="0"/>
              <a:t>public-to-private address translation</a:t>
            </a:r>
            <a:r>
              <a:rPr lang="en-US" sz="1200" b="0" kern="1200" baseline="0" dirty="0" smtClean="0">
                <a:solidFill>
                  <a:schemeClr val="tx1"/>
                </a:solidFill>
                <a:latin typeface="Arial" charset="0"/>
                <a:ea typeface="+mn-ea"/>
                <a:cs typeface="+mn-cs"/>
              </a:rPr>
              <a:t>.</a:t>
            </a:r>
          </a:p>
          <a:p>
            <a:pPr marL="112713" indent="-112713"/>
            <a:r>
              <a:rPr lang="en-US" sz="1200" b="0" kern="1200" baseline="0" dirty="0" smtClean="0">
                <a:solidFill>
                  <a:schemeClr val="tx1"/>
                </a:solidFill>
                <a:latin typeface="Arial" charset="0"/>
                <a:ea typeface="+mn-ea"/>
                <a:cs typeface="+mn-cs"/>
              </a:rPr>
              <a:t>IPv6 does not have broadcast addresses which helps reduce excessive network communication. IPv6 address types will be covered in greater detail later.</a:t>
            </a:r>
          </a:p>
          <a:p>
            <a:pPr marL="112713" indent="-112713"/>
            <a:r>
              <a:rPr lang="en-US" sz="1200" b="0" kern="1200" baseline="0" dirty="0" smtClean="0">
                <a:solidFill>
                  <a:schemeClr val="tx1"/>
                </a:solidFill>
                <a:latin typeface="Arial" charset="0"/>
                <a:ea typeface="+mn-ea"/>
                <a:cs typeface="+mn-cs"/>
              </a:rPr>
              <a:t>Another benefit is the simplified IPv6 header which allows for improved router efficiency and forwarding performance.</a:t>
            </a:r>
          </a:p>
          <a:p>
            <a:pPr marL="112713" indent="-112713"/>
            <a:r>
              <a:rPr lang="en-US" sz="1200" b="0" kern="1200" baseline="0" dirty="0" smtClean="0">
                <a:solidFill>
                  <a:schemeClr val="tx1"/>
                </a:solidFill>
                <a:latin typeface="Arial" charset="0"/>
                <a:ea typeface="+mn-ea"/>
                <a:cs typeface="+mn-cs"/>
              </a:rPr>
              <a:t>IPv6 support for mobility and security help ensure compliance with mobile IP and IPsec standards.</a:t>
            </a:r>
          </a:p>
          <a:p>
            <a:pPr marL="112713" indent="-112713"/>
            <a:r>
              <a:rPr lang="en-US" dirty="0" smtClean="0"/>
              <a:t>Many devices and applications already support IPv6. This includes extensive</a:t>
            </a:r>
            <a:r>
              <a:rPr lang="en-US" baseline="0" dirty="0" smtClean="0"/>
              <a:t> Cisco device IOS support and workstation/server operating system support such as that found in Windows and Linux.</a:t>
            </a:r>
            <a:endParaRPr lang="en-US" dirty="0" smtClean="0"/>
          </a:p>
          <a:p>
            <a:pPr lvl="1"/>
            <a:endParaRPr lang="en-US" b="0"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solidFill>
                  <a:srgbClr val="00B0F0"/>
                </a:solidFill>
              </a:rPr>
              <a:t>Additional features  of IPv6 include:</a:t>
            </a:r>
          </a:p>
          <a:p>
            <a:pPr marL="228600" marR="0" lvl="1" indent="-228600" algn="l" defTabSz="1020763" rtl="0" eaLnBrk="0" fontAlgn="base" latinLnBrk="0" hangingPunct="0">
              <a:lnSpc>
                <a:spcPct val="90000"/>
              </a:lnSpc>
              <a:spcBef>
                <a:spcPct val="50000"/>
              </a:spcBef>
              <a:spcAft>
                <a:spcPct val="0"/>
              </a:spcAft>
              <a:buClrTx/>
              <a:buSzPct val="100000"/>
              <a:tabLst/>
              <a:defRPr/>
            </a:pPr>
            <a:r>
              <a:rPr lang="en-US" baseline="0" dirty="0" smtClean="0">
                <a:solidFill>
                  <a:srgbClr val="00B0F0"/>
                </a:solidFill>
              </a:rPr>
              <a:t>S</a:t>
            </a:r>
            <a:r>
              <a:rPr lang="en-US" dirty="0" smtClean="0"/>
              <a:t>implified mechanisms, which are available for address and prefix renumbering, if required.</a:t>
            </a:r>
          </a:p>
          <a:p>
            <a:pPr marL="228600" marR="0" lvl="1" indent="-228600" algn="l" defTabSz="1020763" rtl="0" eaLnBrk="0" fontAlgn="base" latinLnBrk="0" hangingPunct="0">
              <a:lnSpc>
                <a:spcPct val="90000"/>
              </a:lnSpc>
              <a:spcBef>
                <a:spcPct val="50000"/>
              </a:spcBef>
              <a:spcAft>
                <a:spcPct val="0"/>
              </a:spcAft>
              <a:buClrTx/>
              <a:buSzPct val="100000"/>
              <a:tabLst/>
              <a:defRPr/>
            </a:pPr>
            <a:r>
              <a:rPr lang="en-US" dirty="0" smtClean="0"/>
              <a:t>In addition, multiple addresses are allowed on an IPv6 interface without</a:t>
            </a:r>
            <a:r>
              <a:rPr lang="en-US" baseline="0" dirty="0" smtClean="0"/>
              <a:t> the limitations and drawbacks associated  with IPv4.</a:t>
            </a:r>
          </a:p>
          <a:p>
            <a:pPr marL="228600" marR="0" lvl="1" indent="-228600" algn="l" defTabSz="1020763" rtl="0" eaLnBrk="0" fontAlgn="base" latinLnBrk="0" hangingPunct="0">
              <a:lnSpc>
                <a:spcPct val="90000"/>
              </a:lnSpc>
              <a:spcBef>
                <a:spcPct val="50000"/>
              </a:spcBef>
              <a:spcAft>
                <a:spcPct val="0"/>
              </a:spcAft>
              <a:buClrTx/>
              <a:buSzPct val="100000"/>
              <a:tabLst/>
              <a:defRPr/>
            </a:pPr>
            <a:r>
              <a:rPr lang="en-US" dirty="0" smtClean="0"/>
              <a:t>To help reduce administrative burden, IPv6 devices can configure their own interfaces using a</a:t>
            </a:r>
            <a:r>
              <a:rPr lang="en-US" b="0" dirty="0" smtClean="0"/>
              <a:t>ddress autoconfiguration. This facilitates </a:t>
            </a:r>
            <a:r>
              <a:rPr lang="en-US" dirty="0" smtClean="0"/>
              <a:t>Plug and Play networking with a wide variety of devices and there is no requirement for DHCP.</a:t>
            </a:r>
          </a:p>
          <a:p>
            <a:pPr marL="228600" marR="0" lvl="1" indent="-228600" algn="l" defTabSz="1020763" rtl="0" eaLnBrk="0" fontAlgn="base" latinLnBrk="0" hangingPunct="0">
              <a:lnSpc>
                <a:spcPct val="90000"/>
              </a:lnSpc>
              <a:spcBef>
                <a:spcPct val="50000"/>
              </a:spcBef>
              <a:spcAft>
                <a:spcPct val="0"/>
              </a:spcAft>
              <a:buClrTx/>
              <a:buSzPct val="100000"/>
              <a:tabLst/>
              <a:defRPr/>
            </a:pPr>
            <a:r>
              <a:rPr lang="en-US" dirty="0" smtClean="0"/>
              <a:t>Although stateless autoconfiguration can satisfy most IPv6 addressing needs, </a:t>
            </a:r>
            <a:r>
              <a:rPr lang="en-US" baseline="0" dirty="0" smtClean="0"/>
              <a:t>DHCPv6 is available and can s</a:t>
            </a:r>
            <a:r>
              <a:rPr lang="en-US" dirty="0" smtClean="0"/>
              <a:t>till be used to assign addresses statefully if the network administrator desires more control over addressing</a:t>
            </a:r>
            <a:r>
              <a:rPr lang="en-US" baseline="0" dirty="0" smtClean="0"/>
              <a:t>.</a:t>
            </a:r>
            <a:endParaRPr lang="en-US" dirty="0" smtClean="0"/>
          </a:p>
          <a:p>
            <a:pPr marL="228600" marR="0" lvl="1" indent="-228600" algn="l" defTabSz="1020763" rtl="0" eaLnBrk="0" fontAlgn="base" latinLnBrk="0" hangingPunct="0">
              <a:lnSpc>
                <a:spcPct val="90000"/>
              </a:lnSpc>
              <a:spcBef>
                <a:spcPct val="50000"/>
              </a:spcBef>
              <a:spcAft>
                <a:spcPct val="0"/>
              </a:spcAft>
              <a:buClrTx/>
              <a:buSzPct val="100000"/>
              <a:tabLst/>
              <a:defRPr/>
            </a:pPr>
            <a:r>
              <a:rPr lang="en-US" dirty="0" smtClean="0"/>
              <a:t>IPv6 link-local addresses are used as the next hop when IGPs are exchanging routing updates and can be automatically</a:t>
            </a:r>
            <a:r>
              <a:rPr lang="en-US" baseline="0" dirty="0" smtClean="0"/>
              <a:t> configured</a:t>
            </a:r>
            <a:r>
              <a:rPr lang="en-US" dirty="0" smtClean="0"/>
              <a:t>.</a:t>
            </a:r>
          </a:p>
          <a:p>
            <a:pPr marL="228600" marR="0" lvl="1" indent="-228600" algn="l" defTabSz="1020763" rtl="0" eaLnBrk="0" fontAlgn="base" latinLnBrk="0" hangingPunct="0">
              <a:lnSpc>
                <a:spcPct val="90000"/>
              </a:lnSpc>
              <a:spcBef>
                <a:spcPct val="50000"/>
              </a:spcBef>
              <a:spcAft>
                <a:spcPct val="0"/>
              </a:spcAft>
              <a:buClrTx/>
              <a:buSzPct val="100000"/>
              <a:tabLst/>
              <a:defRPr/>
            </a:pPr>
            <a:r>
              <a:rPr lang="en-US" b="0" dirty="0" smtClean="0"/>
              <a:t>IPv6 addressing is a multiple-level hierarchy by design and allows for more efficient route aggregation.</a:t>
            </a:r>
          </a:p>
          <a:p>
            <a:pPr marL="228600" marR="0" lvl="1" indent="-228600" algn="l" defTabSz="1020763" rtl="0" eaLnBrk="0" fontAlgn="base" latinLnBrk="0" hangingPunct="0">
              <a:lnSpc>
                <a:spcPct val="90000"/>
              </a:lnSpc>
              <a:spcBef>
                <a:spcPct val="50000"/>
              </a:spcBef>
              <a:spcAft>
                <a:spcPct val="0"/>
              </a:spcAft>
              <a:buClrTx/>
              <a:buSzPct val="100000"/>
              <a:tabLst/>
              <a:defRPr/>
            </a:pPr>
            <a:r>
              <a:rPr lang="en-US" b="0" dirty="0" smtClean="0"/>
              <a:t>To facilitate migration from IPv4 to</a:t>
            </a:r>
            <a:r>
              <a:rPr lang="en-US" b="0" baseline="0" dirty="0" smtClean="0"/>
              <a:t> IPv6, a number of t</a:t>
            </a:r>
            <a:r>
              <a:rPr lang="en-US" b="0" dirty="0" smtClean="0"/>
              <a:t>ransition mechanisms are available including dual-stack, tunneling and protocol</a:t>
            </a:r>
            <a:r>
              <a:rPr lang="en-US" b="0" baseline="0" dirty="0" smtClean="0"/>
              <a:t> translation. These will be covered in another presentation.</a:t>
            </a:r>
            <a:endParaRPr lang="en-US" dirty="0" smtClean="0">
              <a:solidFill>
                <a:srgbClr val="00B0F0"/>
              </a:solidFill>
            </a:endParaRP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12</a:t>
            </a:fld>
            <a:endParaRPr lang="en-US" dirty="0"/>
          </a:p>
        </p:txBody>
      </p:sp>
    </p:spTree>
    <p:extLst>
      <p:ext uri="{BB962C8B-B14F-4D97-AF65-F5344CB8AC3E}">
        <p14:creationId xmlns:p14="http://schemas.microsoft.com/office/powerpoint/2010/main" val="3186166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marR="0" indent="-112713" algn="l" defTabSz="1020763" rtl="0" eaLnBrk="0" fontAlgn="base" latinLnBrk="0" hangingPunct="0">
              <a:lnSpc>
                <a:spcPct val="90000"/>
              </a:lnSpc>
              <a:spcBef>
                <a:spcPct val="50000"/>
              </a:spcBef>
              <a:spcAft>
                <a:spcPct val="0"/>
              </a:spcAft>
              <a:buClrTx/>
              <a:buSzPct val="100000"/>
              <a:tabLst/>
              <a:defRPr/>
            </a:pPr>
            <a:r>
              <a:rPr lang="en-US" dirty="0" smtClean="0"/>
              <a:t>A number of organizations are already using IPv6. These include governments, c</a:t>
            </a:r>
            <a:r>
              <a:rPr lang="en-US" baseline="0" dirty="0" smtClean="0"/>
              <a:t>orporations,  universities and Internet providers. They operate on Internet 2 or the IPv6 Internet.</a:t>
            </a:r>
          </a:p>
          <a:p>
            <a:pPr marL="112713" marR="0" indent="-112713" algn="l" defTabSz="1020763" rtl="0" eaLnBrk="0" fontAlgn="base" latinLnBrk="0" hangingPunct="0">
              <a:lnSpc>
                <a:spcPct val="90000"/>
              </a:lnSpc>
              <a:spcBef>
                <a:spcPct val="50000"/>
              </a:spcBef>
              <a:spcAft>
                <a:spcPct val="0"/>
              </a:spcAft>
              <a:buClrTx/>
              <a:buSzPct val="100000"/>
              <a:tabLst/>
              <a:defRPr/>
            </a:pPr>
            <a:r>
              <a:rPr lang="en-US" dirty="0" smtClean="0"/>
              <a:t>As an example of the importance</a:t>
            </a:r>
            <a:r>
              <a:rPr lang="en-US" baseline="0" dirty="0" smtClean="0"/>
              <a:t> placed on the transition to IPv6 by the US government, here is an e</a:t>
            </a:r>
            <a:r>
              <a:rPr lang="en-US" dirty="0" smtClean="0"/>
              <a:t>xcerpt from a Federal Chief Information Office (CIO) memo dated September</a:t>
            </a:r>
            <a:r>
              <a:rPr lang="en-US" baseline="0" dirty="0" smtClean="0"/>
              <a:t> </a:t>
            </a:r>
            <a:r>
              <a:rPr lang="en-US" dirty="0" smtClean="0"/>
              <a:t>28</a:t>
            </a:r>
            <a:r>
              <a:rPr lang="en-US" baseline="30000" dirty="0" smtClean="0"/>
              <a:t>th</a:t>
            </a:r>
            <a:r>
              <a:rPr lang="en-US" dirty="0" smtClean="0"/>
              <a:t>, 2010: “In order to facilitate timely and effective IPv6 adoption, agencies shall: Upgrade public/external facing servers and services (e.g. web, email, DNS, ISP services, etc.) to operationally use native IPv6 by the end of fiscal year 2012.” </a:t>
            </a:r>
          </a:p>
          <a:p>
            <a:pPr marL="112713" marR="0" indent="-112713" algn="l" defTabSz="1020763" rtl="0" eaLnBrk="0" fontAlgn="base" latinLnBrk="0" hangingPunct="0">
              <a:lnSpc>
                <a:spcPct val="90000"/>
              </a:lnSpc>
              <a:spcBef>
                <a:spcPct val="50000"/>
              </a:spcBef>
              <a:spcAft>
                <a:spcPct val="0"/>
              </a:spcAft>
              <a:buClrTx/>
              <a:buSzPct val="100000"/>
              <a:tabLst/>
              <a:defRPr/>
            </a:pPr>
            <a:r>
              <a:rPr lang="en-US" dirty="0" smtClean="0"/>
              <a:t>Other</a:t>
            </a:r>
            <a:r>
              <a:rPr lang="en-US" baseline="0" dirty="0" smtClean="0"/>
              <a:t> examples </a:t>
            </a:r>
            <a:r>
              <a:rPr lang="en-US" baseline="0" dirty="0" smtClean="0"/>
              <a:t>of the move toward </a:t>
            </a:r>
            <a:r>
              <a:rPr lang="en-US" baseline="0" dirty="0" smtClean="0"/>
              <a:t>IPv6:</a:t>
            </a:r>
          </a:p>
          <a:p>
            <a:pPr marL="482600" marR="0" lvl="1" indent="-112713" algn="l" defTabSz="1020763" rtl="0" eaLnBrk="0" fontAlgn="base" latinLnBrk="0" hangingPunct="0">
              <a:lnSpc>
                <a:spcPct val="90000"/>
              </a:lnSpc>
              <a:spcBef>
                <a:spcPct val="50000"/>
              </a:spcBef>
              <a:spcAft>
                <a:spcPct val="0"/>
              </a:spcAft>
              <a:buClrTx/>
              <a:buSzPct val="100000"/>
              <a:tabLst/>
              <a:defRPr/>
            </a:pPr>
            <a:r>
              <a:rPr lang="en-US" baseline="0" dirty="0" smtClean="0"/>
              <a:t>I</a:t>
            </a:r>
            <a:r>
              <a:rPr lang="en-US" dirty="0" smtClean="0"/>
              <a:t>n </a:t>
            </a:r>
            <a:r>
              <a:rPr lang="en-US" dirty="0" smtClean="0"/>
              <a:t>the Beijing 2008 Summer Olympic</a:t>
            </a:r>
            <a:r>
              <a:rPr lang="en-US" baseline="0" dirty="0" smtClean="0"/>
              <a:t> Games, a</a:t>
            </a:r>
            <a:r>
              <a:rPr lang="en-US" dirty="0" smtClean="0"/>
              <a:t>ll network operations of the Games were conducted using IPv6. This event was reported to be the largest showcase of IPv6 technology since the inception of IPv6</a:t>
            </a:r>
            <a:r>
              <a:rPr lang="en-US" dirty="0" smtClean="0"/>
              <a:t>.</a:t>
            </a:r>
          </a:p>
          <a:p>
            <a:pPr marL="482600" marR="0" lvl="1"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In January 2009, Google extended its IPv6 initiative with Google over IPv6.</a:t>
            </a:r>
          </a:p>
          <a:p>
            <a:pPr marL="482600" marR="0" lvl="1"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In June 2010, Facebook became accessible on IPv6 via http://www.v6.facebook.com</a:t>
            </a:r>
          </a:p>
          <a:p>
            <a:pPr marL="369887" marR="0" lvl="1" indent="0" algn="l" defTabSz="1020763" rtl="0" eaLnBrk="0" fontAlgn="base" latinLnBrk="0" hangingPunct="0">
              <a:lnSpc>
                <a:spcPct val="90000"/>
              </a:lnSpc>
              <a:spcBef>
                <a:spcPct val="50000"/>
              </a:spcBef>
              <a:spcAft>
                <a:spcPct val="0"/>
              </a:spcAft>
              <a:buClrTx/>
              <a:buSzPct val="100000"/>
              <a:buFontTx/>
              <a:buNone/>
              <a:tabLst/>
              <a:defRPr/>
            </a:pPr>
            <a:endParaRPr lang="en-US" dirty="0" smtClean="0"/>
          </a:p>
          <a:p>
            <a:pPr marL="482600" marR="0" lvl="1" indent="-112713" algn="l" defTabSz="1020763" rtl="0" eaLnBrk="0" fontAlgn="base" latinLnBrk="0" hangingPunct="0">
              <a:lnSpc>
                <a:spcPct val="90000"/>
              </a:lnSpc>
              <a:spcBef>
                <a:spcPct val="50000"/>
              </a:spcBef>
              <a:spcAft>
                <a:spcPct val="0"/>
              </a:spcAft>
              <a:buClrTx/>
              <a:buSzPct val="100000"/>
              <a:tabLst/>
              <a:defRPr/>
            </a:pPr>
            <a:endParaRPr lang="en-US" dirty="0" smtClean="0"/>
          </a:p>
          <a:p>
            <a:pPr marL="482600" marR="0" lvl="1" indent="-112713" algn="l" defTabSz="1020763" rtl="0" eaLnBrk="0" fontAlgn="base" latinLnBrk="0" hangingPunct="0">
              <a:lnSpc>
                <a:spcPct val="90000"/>
              </a:lnSpc>
              <a:spcBef>
                <a:spcPct val="50000"/>
              </a:spcBef>
              <a:spcAft>
                <a:spcPct val="0"/>
              </a:spcAft>
              <a:buClrTx/>
              <a:buSzPct val="100000"/>
              <a:tabLst/>
              <a:defRPr/>
            </a:pP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13</a:t>
            </a:fld>
            <a:endParaRPr lang="en-US" dirty="0"/>
          </a:p>
        </p:txBody>
      </p:sp>
    </p:spTree>
    <p:extLst>
      <p:ext uri="{BB962C8B-B14F-4D97-AF65-F5344CB8AC3E}">
        <p14:creationId xmlns:p14="http://schemas.microsoft.com/office/powerpoint/2010/main" val="3366175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indent="-112713"/>
            <a:r>
              <a:rPr lang="en-US" dirty="0" smtClean="0"/>
              <a:t>Internet Assigned Numbers Authority (</a:t>
            </a:r>
            <a:r>
              <a:rPr lang="en-US" dirty="0" smtClean="0">
                <a:effectLst/>
              </a:rPr>
              <a:t>IANA</a:t>
            </a:r>
            <a:r>
              <a:rPr lang="en-US" dirty="0" smtClean="0"/>
              <a:t>) </a:t>
            </a:r>
            <a:r>
              <a:rPr lang="en-US" dirty="0" smtClean="0">
                <a:effectLst/>
              </a:rPr>
              <a:t>coordinates the global IPv4, IPv6 and autonomous</a:t>
            </a:r>
            <a:r>
              <a:rPr lang="en-US" baseline="0" dirty="0" smtClean="0">
                <a:effectLst/>
              </a:rPr>
              <a:t> system (AS) </a:t>
            </a:r>
            <a:r>
              <a:rPr lang="en-US" dirty="0" smtClean="0">
                <a:effectLst/>
              </a:rPr>
              <a:t>number space, and allocates these to Regional Internet Registries (RIRs).</a:t>
            </a:r>
          </a:p>
          <a:p>
            <a:pPr marL="112713" indent="-112713"/>
            <a:r>
              <a:rPr lang="en-US" dirty="0" smtClean="0"/>
              <a:t>IANA has allocated the address blocks shown here</a:t>
            </a:r>
            <a:r>
              <a:rPr lang="en-US" baseline="0" dirty="0" smtClean="0"/>
              <a:t> </a:t>
            </a:r>
            <a:r>
              <a:rPr lang="en-US" dirty="0" smtClean="0"/>
              <a:t>to the American Registry for Internet  Numbers (or ARIN) for allocation and assignment within its region.</a:t>
            </a:r>
          </a:p>
          <a:p>
            <a:pPr marL="112713" indent="-112713"/>
            <a:r>
              <a:rPr lang="en-US" dirty="0" smtClean="0"/>
              <a:t>Information on all IP address blocks that IANA has assigned is available at: www.iana.org.</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14</a:t>
            </a:fld>
            <a:endParaRPr lang="en-US" dirty="0"/>
          </a:p>
        </p:txBody>
      </p:sp>
    </p:spTree>
    <p:extLst>
      <p:ext uri="{BB962C8B-B14F-4D97-AF65-F5344CB8AC3E}">
        <p14:creationId xmlns:p14="http://schemas.microsoft.com/office/powerpoint/2010/main" val="1984131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E804AB26-77C0-4E38-8E6D-EB4FF342A691}" type="slidenum">
              <a:rPr lang="en-US"/>
              <a:pPr/>
              <a:t>15</a:t>
            </a:fld>
            <a:endParaRPr lang="en-US"/>
          </a:p>
        </p:txBody>
      </p:sp>
      <p:sp>
        <p:nvSpPr>
          <p:cNvPr id="1026050" name="Rectangle 2"/>
          <p:cNvSpPr>
            <a:spLocks noGrp="1" noRot="1" noChangeAspect="1" noChangeArrowheads="1" noTextEdit="1"/>
          </p:cNvSpPr>
          <p:nvPr>
            <p:ph type="sldImg"/>
          </p:nvPr>
        </p:nvSpPr>
        <p:spPr>
          <a:xfrm>
            <a:off x="1181100" y="696913"/>
            <a:ext cx="4648200" cy="3486150"/>
          </a:xfrm>
          <a:ln/>
        </p:spPr>
      </p:sp>
      <p:sp>
        <p:nvSpPr>
          <p:cNvPr id="1026051" name="Rectangle 3"/>
          <p:cNvSpPr>
            <a:spLocks noGrp="1" noChangeArrowheads="1"/>
          </p:cNvSpPr>
          <p:nvPr>
            <p:ph type="body" idx="1"/>
          </p:nvPr>
        </p:nvSpPr>
        <p:spPr>
          <a:xfrm>
            <a:off x="701350" y="4415478"/>
            <a:ext cx="5607701" cy="4184317"/>
          </a:xfrm>
        </p:spPr>
        <p:txBody>
          <a:bodyPr/>
          <a:lstStyle/>
          <a:p>
            <a:pPr marL="0" lvl="1" indent="0">
              <a:lnSpc>
                <a:spcPct val="100000"/>
              </a:lnSpc>
              <a:spcBef>
                <a:spcPts val="0"/>
              </a:spcBef>
              <a:buNone/>
            </a:pPr>
            <a:r>
              <a:rPr lang="en-US" b="1" dirty="0" smtClean="0"/>
              <a:t>IPv6 address space is allocated in a hierarchical manner as shown here:</a:t>
            </a:r>
          </a:p>
          <a:p>
            <a:pPr marL="171450" lvl="1" indent="-171450">
              <a:lnSpc>
                <a:spcPct val="100000"/>
              </a:lnSpc>
              <a:spcBef>
                <a:spcPts val="0"/>
              </a:spcBef>
            </a:pPr>
            <a:r>
              <a:rPr lang="en-US" baseline="0" dirty="0" smtClean="0"/>
              <a:t>IANA </a:t>
            </a:r>
            <a:r>
              <a:rPr lang="en-US" dirty="0" smtClean="0"/>
              <a:t>allocates </a:t>
            </a:r>
            <a:r>
              <a:rPr lang="en-US" dirty="0"/>
              <a:t>from </a:t>
            </a:r>
            <a:r>
              <a:rPr lang="en-US" dirty="0" smtClean="0"/>
              <a:t>the total 2001::/3 global IPv6 unicast address space to </a:t>
            </a:r>
            <a:r>
              <a:rPr lang="en-US" dirty="0"/>
              <a:t>regional </a:t>
            </a:r>
            <a:r>
              <a:rPr lang="en-US" dirty="0" smtClean="0"/>
              <a:t>registries such as APNIC and RIPE.</a:t>
            </a:r>
            <a:endParaRPr lang="en-US" dirty="0"/>
          </a:p>
          <a:p>
            <a:pPr marL="171450" lvl="1" indent="-171450">
              <a:lnSpc>
                <a:spcPct val="100000"/>
              </a:lnSpc>
              <a:spcBef>
                <a:spcPts val="0"/>
              </a:spcBef>
            </a:pPr>
            <a:r>
              <a:rPr lang="en-US" dirty="0" smtClean="0"/>
              <a:t>Each regional registry </a:t>
            </a:r>
            <a:r>
              <a:rPr lang="en-US" dirty="0"/>
              <a:t>gets a /23 prefix from </a:t>
            </a:r>
            <a:r>
              <a:rPr lang="en-US" dirty="0" smtClean="0"/>
              <a:t>IANA (although a</a:t>
            </a:r>
            <a:r>
              <a:rPr lang="en-US" baseline="0" dirty="0" smtClean="0"/>
              <a:t> larger address space can be requested</a:t>
            </a:r>
            <a:r>
              <a:rPr lang="en-US" dirty="0" smtClean="0"/>
              <a:t>).</a:t>
            </a:r>
            <a:endParaRPr lang="en-US" dirty="0"/>
          </a:p>
          <a:p>
            <a:pPr marL="171450" lvl="1" indent="-171450">
              <a:lnSpc>
                <a:spcPct val="100000"/>
              </a:lnSpc>
              <a:spcBef>
                <a:spcPts val="0"/>
              </a:spcBef>
            </a:pPr>
            <a:r>
              <a:rPr lang="en-GB" dirty="0" smtClean="0"/>
              <a:t>The </a:t>
            </a:r>
            <a:r>
              <a:rPr lang="en-US" dirty="0" smtClean="0"/>
              <a:t>registry typically allocates </a:t>
            </a:r>
            <a:r>
              <a:rPr lang="en-US" dirty="0"/>
              <a:t>a </a:t>
            </a:r>
            <a:r>
              <a:rPr lang="en-GB" dirty="0"/>
              <a:t>/32 </a:t>
            </a:r>
            <a:r>
              <a:rPr lang="en-US" dirty="0"/>
              <a:t>prefix to a</a:t>
            </a:r>
            <a:r>
              <a:rPr lang="en-GB" dirty="0"/>
              <a:t>n </a:t>
            </a:r>
            <a:r>
              <a:rPr lang="en-US" dirty="0"/>
              <a:t>IPv6 </a:t>
            </a:r>
            <a:r>
              <a:rPr lang="en-US" dirty="0" smtClean="0"/>
              <a:t>ISP.</a:t>
            </a:r>
            <a:endParaRPr lang="en-GB" dirty="0"/>
          </a:p>
          <a:p>
            <a:pPr marL="171450" lvl="1" indent="-171450">
              <a:lnSpc>
                <a:spcPct val="100000"/>
              </a:lnSpc>
              <a:spcBef>
                <a:spcPts val="0"/>
              </a:spcBef>
            </a:pPr>
            <a:r>
              <a:rPr lang="en-GB" dirty="0" smtClean="0"/>
              <a:t>Then </a:t>
            </a:r>
            <a:r>
              <a:rPr lang="en-GB" dirty="0"/>
              <a:t>the</a:t>
            </a:r>
            <a:r>
              <a:rPr lang="en-US" dirty="0"/>
              <a:t> ISP allocates a /48 prefix to each </a:t>
            </a:r>
            <a:r>
              <a:rPr lang="en-US" dirty="0" smtClean="0"/>
              <a:t>customer (</a:t>
            </a:r>
            <a:r>
              <a:rPr lang="en-GB" dirty="0" smtClean="0"/>
              <a:t>or </a:t>
            </a:r>
            <a:r>
              <a:rPr lang="en-GB" dirty="0"/>
              <a:t>potentially /</a:t>
            </a:r>
            <a:r>
              <a:rPr lang="en-GB" dirty="0" smtClean="0"/>
              <a:t>64 for a local network </a:t>
            </a:r>
            <a:r>
              <a:rPr lang="en-GB" baseline="0" dirty="0" smtClean="0"/>
              <a:t>or /128 for a single host)</a:t>
            </a:r>
            <a:r>
              <a:rPr lang="en-GB" dirty="0" smtClean="0"/>
              <a:t>.</a:t>
            </a:r>
            <a:endParaRPr lang="en-GB" dirty="0"/>
          </a:p>
          <a:p>
            <a:pPr marL="0" indent="0">
              <a:buNone/>
            </a:pPr>
            <a:endParaRPr lang="en-US" dirty="0"/>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smtClean="0"/>
              <a:t>This graphic depicts the address allocation process starting with the entire IPv6 global unicast address space and</a:t>
            </a:r>
            <a:r>
              <a:rPr lang="en-US" baseline="0" dirty="0" smtClean="0"/>
              <a:t> ending with a single 128-bit IPv6 address for a host on a LAN. </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1" indent="-228600" algn="l" defTabSz="1020763" rtl="0" eaLnBrk="0" fontAlgn="base" latinLnBrk="0" hangingPunct="0">
              <a:lnSpc>
                <a:spcPct val="90000"/>
              </a:lnSpc>
              <a:spcBef>
                <a:spcPct val="50000"/>
              </a:spcBef>
              <a:spcAft>
                <a:spcPct val="0"/>
              </a:spcAft>
              <a:buClrTx/>
              <a:buSzPct val="100000"/>
              <a:buFontTx/>
              <a:buAutoNum type="arabicPeriod"/>
              <a:tabLst/>
              <a:defRPr/>
            </a:pPr>
            <a:r>
              <a:rPr lang="en-US" dirty="0" smtClean="0"/>
              <a:t>IPv4 will be with us for a long time but we are rapidly running out of addresses and IPv4 will eventually be replaced.</a:t>
            </a:r>
          </a:p>
          <a:p>
            <a:pPr marL="228600" marR="0" lvl="1" indent="-228600" algn="l" defTabSz="1020763" rtl="0" eaLnBrk="0" fontAlgn="base" latinLnBrk="0" hangingPunct="0">
              <a:lnSpc>
                <a:spcPct val="90000"/>
              </a:lnSpc>
              <a:spcBef>
                <a:spcPct val="50000"/>
              </a:spcBef>
              <a:spcAft>
                <a:spcPct val="0"/>
              </a:spcAft>
              <a:buClrTx/>
              <a:buSzPct val="100000"/>
              <a:buFontTx/>
              <a:buAutoNum type="arabicPeriod"/>
              <a:tabLst/>
              <a:defRPr/>
            </a:pPr>
            <a:r>
              <a:rPr lang="en-US" dirty="0" smtClean="0"/>
              <a:t>Several IPv4-to-IPv6</a:t>
            </a:r>
            <a:r>
              <a:rPr lang="en-US" baseline="0" dirty="0" smtClean="0"/>
              <a:t> </a:t>
            </a:r>
            <a:r>
              <a:rPr lang="en-US" dirty="0" smtClean="0"/>
              <a:t>transition options are available; t</a:t>
            </a:r>
            <a:r>
              <a:rPr lang="en-US" baseline="0" dirty="0" smtClean="0"/>
              <a:t>hese include:</a:t>
            </a:r>
          </a:p>
          <a:p>
            <a:pPr marL="655638" marR="0" lvl="2" indent="-171450" algn="l" defTabSz="1020763" rtl="0" eaLnBrk="0" fontAlgn="base" latinLnBrk="0" hangingPunct="0">
              <a:lnSpc>
                <a:spcPct val="90000"/>
              </a:lnSpc>
              <a:spcBef>
                <a:spcPct val="50000"/>
              </a:spcBef>
              <a:spcAft>
                <a:spcPct val="0"/>
              </a:spcAft>
              <a:buClrTx/>
              <a:buSzPct val="100000"/>
              <a:tabLst/>
              <a:defRPr/>
            </a:pPr>
            <a:r>
              <a:rPr lang="en-US" b="0" dirty="0" smtClean="0"/>
              <a:t>Dual stack, where</a:t>
            </a:r>
            <a:r>
              <a:rPr lang="en-US" b="0" baseline="0" dirty="0" smtClean="0"/>
              <a:t> b</a:t>
            </a:r>
            <a:r>
              <a:rPr lang="en-US" b="0" dirty="0" smtClean="0"/>
              <a:t>oth IPv4 and IPv6 are configured and run simultaneously on an interface.</a:t>
            </a:r>
          </a:p>
          <a:p>
            <a:pPr marL="655638" marR="0" lvl="2" indent="-171450" algn="l" defTabSz="1020763" rtl="0" eaLnBrk="0" fontAlgn="base" latinLnBrk="0" hangingPunct="0">
              <a:lnSpc>
                <a:spcPct val="90000"/>
              </a:lnSpc>
              <a:spcBef>
                <a:spcPct val="50000"/>
              </a:spcBef>
              <a:spcAft>
                <a:spcPct val="0"/>
              </a:spcAft>
              <a:buClrTx/>
              <a:buSzPct val="100000"/>
              <a:tabLst/>
              <a:defRPr/>
            </a:pPr>
            <a:r>
              <a:rPr lang="en-US" b="0" dirty="0" smtClean="0"/>
              <a:t>Tunneling mechanisms such as manual IPv6,</a:t>
            </a:r>
            <a:r>
              <a:rPr lang="en-US" b="0" baseline="0" dirty="0" smtClean="0"/>
              <a:t> dynamic </a:t>
            </a:r>
            <a:r>
              <a:rPr lang="en-US" b="0" dirty="0" smtClean="0"/>
              <a:t>6to4</a:t>
            </a:r>
            <a:r>
              <a:rPr lang="en-US" b="0" baseline="0" dirty="0" smtClean="0"/>
              <a:t> and </a:t>
            </a:r>
            <a:r>
              <a:rPr lang="en-US" sz="1200" b="0" kern="1200" dirty="0" smtClean="0">
                <a:solidFill>
                  <a:schemeClr val="tx1"/>
                </a:solidFill>
                <a:effectLst/>
                <a:latin typeface="Arial" charset="0"/>
                <a:ea typeface="+mn-ea"/>
                <a:cs typeface="+mn-cs"/>
              </a:rPr>
              <a:t>ISATAP</a:t>
            </a:r>
          </a:p>
          <a:p>
            <a:pPr marL="655638" marR="0" lvl="2" indent="-171450" algn="l" defTabSz="1020763" rtl="0" eaLnBrk="0" fontAlgn="base" latinLnBrk="0" hangingPunct="0">
              <a:lnSpc>
                <a:spcPct val="90000"/>
              </a:lnSpc>
              <a:spcBef>
                <a:spcPct val="50000"/>
              </a:spcBef>
              <a:spcAft>
                <a:spcPct val="0"/>
              </a:spcAft>
              <a:buClrTx/>
              <a:buSzPct val="100000"/>
              <a:tabLst/>
              <a:defRPr/>
            </a:pPr>
            <a:r>
              <a:rPr lang="en-US" b="0" dirty="0" smtClean="0"/>
              <a:t>NAT protocol translation (NAT-PT) between IPv6 and IPv4 devices.</a:t>
            </a:r>
          </a:p>
          <a:p>
            <a:pPr marL="0" marR="0" lvl="1" indent="0" algn="l" defTabSz="1020763" rtl="0" eaLnBrk="0" fontAlgn="base" latinLnBrk="0" hangingPunct="0">
              <a:lnSpc>
                <a:spcPct val="90000"/>
              </a:lnSpc>
              <a:spcBef>
                <a:spcPct val="50000"/>
              </a:spcBef>
              <a:spcAft>
                <a:spcPct val="0"/>
              </a:spcAft>
              <a:buClrTx/>
              <a:buSzPct val="100000"/>
              <a:buFontTx/>
              <a:buNone/>
              <a:tabLst/>
              <a:defRPr/>
            </a:pPr>
            <a:endParaRPr lang="en-US" dirty="0" smtClean="0"/>
          </a:p>
          <a:p>
            <a:pPr marL="0" marR="0" lvl="1"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NOTE</a:t>
            </a:r>
            <a:r>
              <a:rPr lang="en-US" b="0" dirty="0" smtClean="0"/>
              <a:t>:</a:t>
            </a:r>
            <a:r>
              <a:rPr lang="en-US" b="0" baseline="0" dirty="0" smtClean="0"/>
              <a:t> </a:t>
            </a:r>
            <a:r>
              <a:rPr lang="en-US" b="0" dirty="0" smtClean="0"/>
              <a:t>Although NAT-PT (</a:t>
            </a:r>
            <a:r>
              <a:rPr lang="en-US" dirty="0" smtClean="0"/>
              <a:t>defined RFC 2766) </a:t>
            </a:r>
            <a:r>
              <a:rPr lang="en-US" b="0" dirty="0" smtClean="0"/>
              <a:t>is listed as a transition option here for completeness,</a:t>
            </a:r>
            <a:r>
              <a:rPr lang="en-US" b="0" baseline="0" dirty="0" smtClean="0"/>
              <a:t> it </a:t>
            </a:r>
            <a:r>
              <a:rPr lang="en-US" b="0" dirty="0" smtClean="0"/>
              <a:t>is important to note </a:t>
            </a:r>
            <a:r>
              <a:rPr lang="en-US" dirty="0" smtClean="0"/>
              <a:t>that, due to numerous issues, it has been obsoleted by RFC 4966 and deprecated to historic status.</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17</a:t>
            </a:fld>
            <a:endParaRPr lang="en-US" dirty="0"/>
          </a:p>
        </p:txBody>
      </p:sp>
    </p:spTree>
    <p:extLst>
      <p:ext uri="{BB962C8B-B14F-4D97-AF65-F5344CB8AC3E}">
        <p14:creationId xmlns:p14="http://schemas.microsoft.com/office/powerpoint/2010/main" val="2717780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With the current</a:t>
            </a:r>
            <a:r>
              <a:rPr lang="en-US" baseline="0" dirty="0" smtClean="0"/>
              <a:t> CCNA curriculum, IPv6 is discussed in three of the four Discovery courses (Discovery 2, 3 and 4) and three of the four Exploration courses (Exploration 1, 2 and 4).</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18</a:t>
            </a:fld>
            <a:endParaRPr lang="en-US" dirty="0"/>
          </a:p>
        </p:txBody>
      </p:sp>
    </p:spTree>
    <p:extLst>
      <p:ext uri="{BB962C8B-B14F-4D97-AF65-F5344CB8AC3E}">
        <p14:creationId xmlns:p14="http://schemas.microsoft.com/office/powerpoint/2010/main" val="3720771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This section describes</a:t>
            </a:r>
            <a:r>
              <a:rPr lang="en-US" baseline="0" dirty="0" smtClean="0"/>
              <a:t> the simplified header structure of the IPv6 packet and its advantages over the IPv4 header.</a:t>
            </a:r>
          </a:p>
          <a:p>
            <a:pPr marL="0" indent="0">
              <a:buNone/>
            </a:pP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19</a:t>
            </a:fld>
            <a:endParaRPr lang="en-US" dirty="0"/>
          </a:p>
        </p:txBody>
      </p:sp>
    </p:spTree>
    <p:extLst>
      <p:ext uri="{BB962C8B-B14F-4D97-AF65-F5344CB8AC3E}">
        <p14:creationId xmlns:p14="http://schemas.microsoft.com/office/powerpoint/2010/main" val="2940331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Grp="1" noChangeArrowheads="1"/>
          </p:cNvSpPr>
          <p:nvPr>
            <p:ph type="sldNum" sz="quarter" idx="5"/>
          </p:nvPr>
        </p:nvSpPr>
        <p:spPr>
          <a:noFill/>
        </p:spPr>
        <p:txBody>
          <a:bodyPr/>
          <a:lstStyle/>
          <a:p>
            <a:fld id="{13B72244-6AB2-4E00-BFE3-D584A305B2C8}" type="slidenum">
              <a:rPr lang="en-US" smtClean="0"/>
              <a:pPr/>
              <a:t>2</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marL="0" indent="0">
              <a:lnSpc>
                <a:spcPct val="100000"/>
              </a:lnSpc>
              <a:spcBef>
                <a:spcPts val="0"/>
              </a:spcBef>
              <a:buFontTx/>
              <a:buNone/>
            </a:pPr>
            <a:r>
              <a:rPr lang="en-US" b="0" dirty="0" smtClean="0"/>
              <a:t>The objectives</a:t>
            </a:r>
            <a:r>
              <a:rPr lang="en-US" b="0" baseline="0" dirty="0" smtClean="0"/>
              <a:t> of this </a:t>
            </a:r>
            <a:r>
              <a:rPr lang="en-US" b="0" dirty="0" smtClean="0"/>
              <a:t>lesson are to  provide background</a:t>
            </a:r>
            <a:r>
              <a:rPr lang="en-US" b="0" baseline="0" dirty="0" smtClean="0"/>
              <a:t> on the shortcomings of IPv4, workarounds  that have  been employed, and the improved features offered by IPv6. This lesson also describes the simplified IPv6 packet header structure and introduces  IPv6 addressing which is covered in greater detail in IPv6 Intro Part 2.</a:t>
            </a:r>
            <a:endParaRPr lang="en-US" b="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sz="1200" b="1" kern="1200" baseline="0" dirty="0" smtClean="0">
                <a:solidFill>
                  <a:schemeClr val="tx1"/>
                </a:solidFill>
                <a:latin typeface="Arial" charset="0"/>
                <a:ea typeface="+mn-ea"/>
                <a:cs typeface="+mn-cs"/>
              </a:rPr>
              <a:t>The simplified IPv6 header provides several advantages over IPv4:</a:t>
            </a:r>
          </a:p>
          <a:p>
            <a:pPr marL="112713" marR="0" indent="-112713" algn="l" defTabSz="1020763" rtl="0" eaLnBrk="0" fontAlgn="base" latinLnBrk="0" hangingPunct="0">
              <a:lnSpc>
                <a:spcPct val="90000"/>
              </a:lnSpc>
              <a:spcBef>
                <a:spcPct val="50000"/>
              </a:spcBef>
              <a:spcAft>
                <a:spcPct val="0"/>
              </a:spcAft>
              <a:buClrTx/>
              <a:buSzPct val="100000"/>
              <a:tabLst/>
              <a:defRPr/>
            </a:pPr>
            <a:r>
              <a:rPr lang="en-US" sz="1200" b="0" kern="1200" baseline="0" dirty="0" smtClean="0">
                <a:solidFill>
                  <a:schemeClr val="tx1"/>
                </a:solidFill>
                <a:latin typeface="Arial" charset="0"/>
                <a:ea typeface="+mn-ea"/>
                <a:cs typeface="+mn-cs"/>
              </a:rPr>
              <a:t>Routing efficiency is improved for performance and forwarding-rate scalability.</a:t>
            </a:r>
          </a:p>
          <a:p>
            <a:pPr marL="112713" marR="0" indent="-112713" algn="l" defTabSz="1020763" rtl="0" eaLnBrk="0" fontAlgn="base" latinLnBrk="0" hangingPunct="0">
              <a:lnSpc>
                <a:spcPct val="90000"/>
              </a:lnSpc>
              <a:spcBef>
                <a:spcPct val="50000"/>
              </a:spcBef>
              <a:spcAft>
                <a:spcPct val="0"/>
              </a:spcAft>
              <a:buClrTx/>
              <a:buSzPct val="100000"/>
              <a:tabLst/>
              <a:defRPr/>
            </a:pPr>
            <a:r>
              <a:rPr lang="en-US" sz="1200" b="0" kern="1200" baseline="0" dirty="0" smtClean="0">
                <a:solidFill>
                  <a:schemeClr val="tx1"/>
                </a:solidFill>
                <a:latin typeface="Arial" charset="0"/>
                <a:ea typeface="+mn-ea"/>
                <a:cs typeface="+mn-cs"/>
              </a:rPr>
              <a:t>There is no requirement for processing checksums, which IPv6 leaves to the Data Link Layer and/or upper layers.</a:t>
            </a:r>
          </a:p>
          <a:p>
            <a:pPr marL="112713" marR="0" indent="-112713" algn="l" defTabSz="1020763" rtl="0" eaLnBrk="0" fontAlgn="base" latinLnBrk="0" hangingPunct="0">
              <a:lnSpc>
                <a:spcPct val="90000"/>
              </a:lnSpc>
              <a:spcBef>
                <a:spcPct val="50000"/>
              </a:spcBef>
              <a:spcAft>
                <a:spcPct val="0"/>
              </a:spcAft>
              <a:buClrTx/>
              <a:buSzPct val="100000"/>
              <a:tabLst/>
              <a:defRPr/>
            </a:pPr>
            <a:r>
              <a:rPr lang="en-US" sz="1200" b="0" kern="1200" baseline="0" dirty="0" smtClean="0">
                <a:solidFill>
                  <a:schemeClr val="tx1"/>
                </a:solidFill>
                <a:latin typeface="Arial" charset="0"/>
                <a:ea typeface="+mn-ea"/>
                <a:cs typeface="+mn-cs"/>
              </a:rPr>
              <a:t>A simpler and more efficient extension header mechanism </a:t>
            </a:r>
            <a:r>
              <a:rPr lang="en-US" baseline="0" dirty="0" smtClean="0"/>
              <a:t>allows multiple optional extension headers  in a single IPv6 packet.</a:t>
            </a:r>
            <a:endParaRPr lang="en-US" sz="1200" b="0" kern="1200" baseline="0" dirty="0" smtClean="0">
              <a:solidFill>
                <a:schemeClr val="tx1"/>
              </a:solidFill>
              <a:latin typeface="Arial" charset="0"/>
              <a:ea typeface="+mn-ea"/>
              <a:cs typeface="+mn-cs"/>
            </a:endParaRPr>
          </a:p>
          <a:p>
            <a:pPr marL="112713" marR="0" indent="-112713" algn="l" defTabSz="1020763" rtl="0" eaLnBrk="0" fontAlgn="base" latinLnBrk="0" hangingPunct="0">
              <a:lnSpc>
                <a:spcPct val="90000"/>
              </a:lnSpc>
              <a:spcBef>
                <a:spcPct val="50000"/>
              </a:spcBef>
              <a:spcAft>
                <a:spcPct val="0"/>
              </a:spcAft>
              <a:buClrTx/>
              <a:buSzPct val="100000"/>
              <a:tabLst/>
              <a:defRPr/>
            </a:pPr>
            <a:r>
              <a:rPr lang="en-US" sz="1200" b="0" kern="1200" baseline="0" dirty="0" smtClean="0">
                <a:solidFill>
                  <a:schemeClr val="tx1"/>
                </a:solidFill>
                <a:latin typeface="Arial" charset="0"/>
                <a:ea typeface="+mn-ea"/>
                <a:cs typeface="+mn-cs"/>
              </a:rPr>
              <a:t>Flow labels provide per-flow processing with no need to examine the transport layer information to identify the various traffic flows.</a:t>
            </a:r>
          </a:p>
          <a:p>
            <a:pPr marL="0" indent="0">
              <a:buNone/>
            </a:pPr>
            <a:endParaRPr lang="en-US" sz="1200" b="1"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12713" marR="0" indent="-112713" algn="l" defTabSz="1020763" rtl="0" eaLnBrk="0" fontAlgn="base" latinLnBrk="0" hangingPunct="0">
              <a:lnSpc>
                <a:spcPct val="90000"/>
              </a:lnSpc>
              <a:spcBef>
                <a:spcPct val="50000"/>
              </a:spcBef>
              <a:spcAft>
                <a:spcPct val="0"/>
              </a:spcAft>
              <a:buClrTx/>
              <a:buSzPct val="100000"/>
              <a:tabLst/>
              <a:defRPr/>
            </a:pPr>
            <a:r>
              <a:rPr lang="en-US" sz="1200" dirty="0" smtClean="0"/>
              <a:t>This graphic compares the IPv4 and IPv6 header</a:t>
            </a:r>
            <a:r>
              <a:rPr lang="en-US" sz="1200" baseline="0" dirty="0" smtClean="0"/>
              <a:t> fields. </a:t>
            </a:r>
            <a:r>
              <a:rPr lang="en-US" sz="1200" dirty="0" smtClean="0"/>
              <a:t>The IPv4 header has 20 octets containing 12 basic header fields. The IPv6 header is larger at 40 octets, due primarily to the longer IPv6 addresses, but has a simpler structure with only 8 fields.</a:t>
            </a:r>
          </a:p>
          <a:p>
            <a:pPr marL="112713" marR="0" indent="-112713" algn="l" defTabSz="1020763" rtl="0" eaLnBrk="0" fontAlgn="base" latinLnBrk="0" hangingPunct="0">
              <a:lnSpc>
                <a:spcPct val="90000"/>
              </a:lnSpc>
              <a:spcBef>
                <a:spcPct val="50000"/>
              </a:spcBef>
              <a:spcAft>
                <a:spcPct val="0"/>
              </a:spcAft>
              <a:buClrTx/>
              <a:buSzPct val="100000"/>
              <a:tabLst/>
              <a:defRPr/>
            </a:pPr>
            <a:r>
              <a:rPr lang="en-US" sz="1200" dirty="0" smtClean="0"/>
              <a:t>Three of these fields serve the same function and have the same name in the IPv4 and IPv6 header (Version, Source Address and Destination Address). They are identified</a:t>
            </a:r>
            <a:r>
              <a:rPr lang="en-US" sz="1200" baseline="0" dirty="0" smtClean="0"/>
              <a:t> by light pink in the graphic.</a:t>
            </a:r>
            <a:endParaRPr lang="en-US" sz="1200" dirty="0" smtClean="0"/>
          </a:p>
          <a:p>
            <a:pPr marL="112713" marR="0" indent="-112713" algn="l" defTabSz="1020763" rtl="0" eaLnBrk="0" fontAlgn="base" latinLnBrk="0" hangingPunct="0">
              <a:lnSpc>
                <a:spcPct val="90000"/>
              </a:lnSpc>
              <a:spcBef>
                <a:spcPct val="50000"/>
              </a:spcBef>
              <a:spcAft>
                <a:spcPct val="0"/>
              </a:spcAft>
              <a:buClrTx/>
              <a:buSzPct val="100000"/>
              <a:tabLst/>
              <a:defRPr/>
            </a:pPr>
            <a:r>
              <a:rPr lang="en-US" sz="1200" dirty="0" smtClean="0"/>
              <a:t>The</a:t>
            </a:r>
            <a:r>
              <a:rPr lang="en-US" sz="1200" baseline="0" dirty="0" smtClean="0"/>
              <a:t> darker blue fields </a:t>
            </a:r>
            <a:r>
              <a:rPr lang="en-US" sz="1200" dirty="0" smtClean="0"/>
              <a:t>serve similar functions as in IPv4, but different names.</a:t>
            </a:r>
          </a:p>
          <a:p>
            <a:pPr marL="112713" marR="0" indent="-112713" algn="l" defTabSz="1020763" rtl="0" eaLnBrk="0" fontAlgn="base" latinLnBrk="0" hangingPunct="0">
              <a:lnSpc>
                <a:spcPct val="90000"/>
              </a:lnSpc>
              <a:spcBef>
                <a:spcPct val="50000"/>
              </a:spcBef>
              <a:spcAft>
                <a:spcPct val="0"/>
              </a:spcAft>
              <a:buClrTx/>
              <a:buSzPct val="100000"/>
              <a:tabLst/>
              <a:defRPr/>
            </a:pPr>
            <a:r>
              <a:rPr lang="en-US" sz="1200" dirty="0" smtClean="0"/>
              <a:t>The remaining IPv4 fields (dark pink) no longer exist in IPv6.</a:t>
            </a:r>
          </a:p>
          <a:p>
            <a:pPr marL="112713" marR="0" indent="-112713" algn="l" defTabSz="1020763" rtl="0" eaLnBrk="0" fontAlgn="base" latinLnBrk="0" hangingPunct="0">
              <a:lnSpc>
                <a:spcPct val="90000"/>
              </a:lnSpc>
              <a:spcBef>
                <a:spcPct val="50000"/>
              </a:spcBef>
              <a:spcAft>
                <a:spcPct val="0"/>
              </a:spcAft>
              <a:buClrTx/>
              <a:buSzPct val="100000"/>
              <a:tabLst/>
              <a:defRPr/>
            </a:pPr>
            <a:r>
              <a:rPr lang="en-US" sz="1200" dirty="0" smtClean="0"/>
              <a:t>The flow label field (light blue) is new to</a:t>
            </a:r>
            <a:r>
              <a:rPr lang="en-US" sz="1200" baseline="0" dirty="0" smtClean="0"/>
              <a:t> IPv6.</a:t>
            </a:r>
          </a:p>
          <a:p>
            <a:pPr marL="112713" marR="0" indent="-112713" algn="l" defTabSz="1020763" rtl="0" eaLnBrk="0" fontAlgn="base" latinLnBrk="0" hangingPunct="0">
              <a:lnSpc>
                <a:spcPct val="90000"/>
              </a:lnSpc>
              <a:spcBef>
                <a:spcPct val="50000"/>
              </a:spcBef>
              <a:spcAft>
                <a:spcPct val="0"/>
              </a:spcAft>
              <a:buClrTx/>
              <a:buSzPct val="100000"/>
              <a:tabLst/>
              <a:defRPr/>
            </a:pPr>
            <a:r>
              <a:rPr lang="en-US" sz="1200" kern="1200" dirty="0" smtClean="0">
                <a:solidFill>
                  <a:schemeClr val="tx1"/>
                </a:solidFill>
                <a:latin typeface="Arial" charset="0"/>
                <a:ea typeface="+mn-ea"/>
                <a:cs typeface="+mn-cs"/>
              </a:rPr>
              <a:t>The extension headers, if any, and the data portion of the packet follow the other eight fields. </a:t>
            </a:r>
          </a:p>
          <a:p>
            <a:pPr marL="228600" marR="0" indent="-228600" algn="l" defTabSz="1020763" rtl="0" eaLnBrk="0" fontAlgn="base" latinLnBrk="0" hangingPunct="0">
              <a:lnSpc>
                <a:spcPct val="90000"/>
              </a:lnSpc>
              <a:spcBef>
                <a:spcPct val="50000"/>
              </a:spcBef>
              <a:spcAft>
                <a:spcPct val="0"/>
              </a:spcAft>
              <a:buClrTx/>
              <a:buSzPct val="100000"/>
              <a:buFontTx/>
              <a:buAutoNum type="arabicPeriod"/>
              <a:tabLst/>
              <a:defRPr/>
            </a:pPr>
            <a:endParaRPr lang="en-US" sz="1200" dirty="0" smtClean="0"/>
          </a:p>
          <a:p>
            <a:pPr marL="0" indent="0">
              <a:buNone/>
            </a:pPr>
            <a:r>
              <a:rPr lang="en-US" sz="1200" b="1" kern="1200" dirty="0" smtClean="0">
                <a:solidFill>
                  <a:schemeClr val="tx1"/>
                </a:solidFill>
                <a:latin typeface="Arial" charset="0"/>
                <a:ea typeface="+mn-ea"/>
                <a:cs typeface="+mn-cs"/>
              </a:rPr>
              <a:t>Additional notes on IPv6 header fields: </a:t>
            </a:r>
            <a:endParaRPr lang="en-US" sz="1200" b="1" kern="1200" baseline="0" dirty="0" smtClean="0">
              <a:solidFill>
                <a:schemeClr val="tx1"/>
              </a:solidFill>
              <a:latin typeface="Arial" charset="0"/>
              <a:ea typeface="+mn-ea"/>
              <a:cs typeface="+mn-cs"/>
            </a:endParaRPr>
          </a:p>
          <a:p>
            <a:pPr lvl="0"/>
            <a:r>
              <a:rPr lang="en-US" sz="1200" b="1" i="0" u="none" strike="noStrike" kern="1200" dirty="0" smtClean="0">
                <a:solidFill>
                  <a:schemeClr val="tx1"/>
                </a:solidFill>
                <a:effectLst/>
                <a:latin typeface="Arial" charset="0"/>
                <a:ea typeface="+mn-ea"/>
                <a:cs typeface="+mn-cs"/>
              </a:rPr>
              <a:t>Version</a:t>
            </a:r>
            <a:r>
              <a:rPr lang="en-US" sz="1200" kern="1200" dirty="0" smtClean="0">
                <a:solidFill>
                  <a:schemeClr val="tx1"/>
                </a:solidFill>
                <a:latin typeface="Arial" charset="0"/>
                <a:ea typeface="+mn-ea"/>
                <a:cs typeface="+mn-cs"/>
              </a:rPr>
              <a:t>—A 4-bit field, the same as in IPv4. For IPv6, this field contains the number 6; for IPv4, this field contains the number 4.</a:t>
            </a:r>
          </a:p>
          <a:p>
            <a:pPr lvl="0"/>
            <a:r>
              <a:rPr lang="en-US" sz="1200" b="1" i="0" u="none" strike="noStrike" kern="1200" dirty="0" smtClean="0">
                <a:solidFill>
                  <a:schemeClr val="tx1"/>
                </a:solidFill>
                <a:effectLst/>
                <a:latin typeface="Arial" charset="0"/>
                <a:ea typeface="+mn-ea"/>
                <a:cs typeface="+mn-cs"/>
              </a:rPr>
              <a:t>Traffic class</a:t>
            </a:r>
            <a:r>
              <a:rPr lang="en-US" sz="1200" kern="1200" dirty="0" smtClean="0">
                <a:solidFill>
                  <a:schemeClr val="tx1"/>
                </a:solidFill>
                <a:latin typeface="Arial" charset="0"/>
                <a:ea typeface="+mn-ea"/>
                <a:cs typeface="+mn-cs"/>
              </a:rPr>
              <a:t>—An 8-bit field similar to the type of service (ToS) field in IPv4. This field tags the packet with a traffic class that it uses in differentiated services (DiffServ) quality of service (QoS). These functionalities are the same for IPv6 and IPv4.</a:t>
            </a:r>
          </a:p>
          <a:p>
            <a:pPr lvl="0"/>
            <a:r>
              <a:rPr lang="en-US" sz="1200" b="1" i="0" u="none" strike="noStrike" kern="1200" dirty="0" smtClean="0">
                <a:solidFill>
                  <a:schemeClr val="tx1"/>
                </a:solidFill>
                <a:effectLst/>
                <a:latin typeface="Arial" charset="0"/>
                <a:ea typeface="+mn-ea"/>
                <a:cs typeface="+mn-cs"/>
              </a:rPr>
              <a:t>Flow label</a:t>
            </a:r>
            <a:r>
              <a:rPr lang="en-US" sz="1200" kern="1200" dirty="0" smtClean="0">
                <a:solidFill>
                  <a:schemeClr val="tx1"/>
                </a:solidFill>
                <a:latin typeface="Arial" charset="0"/>
                <a:ea typeface="+mn-ea"/>
                <a:cs typeface="+mn-cs"/>
              </a:rPr>
              <a:t>—This 20-bit field is new in IPv6. It can be used by the source of the packet to tag the packet as being part of a specific flow, allowing multilayer switches and routers to handle traffic on a per-flow basis rather than per-packet, for faster packet-switching performance. This field can also be used to provide QoS. </a:t>
            </a:r>
          </a:p>
          <a:p>
            <a:pPr lvl="0"/>
            <a:r>
              <a:rPr lang="en-US" sz="1200" b="1" i="0" u="none" strike="noStrike" kern="1200" dirty="0" smtClean="0">
                <a:solidFill>
                  <a:schemeClr val="tx1"/>
                </a:solidFill>
                <a:effectLst/>
                <a:latin typeface="Arial" charset="0"/>
                <a:ea typeface="+mn-ea"/>
                <a:cs typeface="+mn-cs"/>
              </a:rPr>
              <a:t>Payload length</a:t>
            </a:r>
            <a:r>
              <a:rPr lang="en-US" sz="1200" kern="1200" dirty="0" smtClean="0">
                <a:solidFill>
                  <a:schemeClr val="tx1"/>
                </a:solidFill>
                <a:latin typeface="Arial" charset="0"/>
                <a:ea typeface="+mn-ea"/>
                <a:cs typeface="+mn-cs"/>
              </a:rPr>
              <a:t>—This 16-bit field is similar to the IPv4 total length field.</a:t>
            </a:r>
          </a:p>
          <a:p>
            <a:pPr lvl="0"/>
            <a:r>
              <a:rPr lang="en-US" sz="1200" b="1" i="0" u="none" strike="noStrike" kern="1200" dirty="0" smtClean="0">
                <a:solidFill>
                  <a:schemeClr val="tx1"/>
                </a:solidFill>
                <a:effectLst/>
                <a:latin typeface="Arial" charset="0"/>
                <a:ea typeface="+mn-ea"/>
                <a:cs typeface="+mn-cs"/>
              </a:rPr>
              <a:t>Next header</a:t>
            </a:r>
            <a:r>
              <a:rPr lang="en-US" sz="1200" kern="1200" dirty="0" smtClean="0">
                <a:solidFill>
                  <a:schemeClr val="tx1"/>
                </a:solidFill>
                <a:latin typeface="Arial" charset="0"/>
                <a:ea typeface="+mn-ea"/>
                <a:cs typeface="+mn-cs"/>
              </a:rPr>
              <a:t>—The value of this 8-bit field determines the type of information that follows the basic IPv6 header. It can be a transport-layer packet, such as Transmission Control Protocol (TCP) or User Datagram Protocol (UDP), or it can be an extension header. The next header field is similar to the protocol field of IPv4.</a:t>
            </a:r>
          </a:p>
          <a:p>
            <a:pPr lvl="0"/>
            <a:r>
              <a:rPr lang="en-US" sz="1200" b="1" i="0" u="none" strike="noStrike" kern="1200" dirty="0" smtClean="0">
                <a:solidFill>
                  <a:schemeClr val="tx1"/>
                </a:solidFill>
                <a:effectLst/>
                <a:latin typeface="Arial" charset="0"/>
                <a:ea typeface="+mn-ea"/>
                <a:cs typeface="+mn-cs"/>
              </a:rPr>
              <a:t>Hop limit</a:t>
            </a:r>
            <a:r>
              <a:rPr lang="en-US" sz="1200" kern="1200" dirty="0" smtClean="0">
                <a:solidFill>
                  <a:schemeClr val="tx1"/>
                </a:solidFill>
                <a:latin typeface="Arial" charset="0"/>
                <a:ea typeface="+mn-ea"/>
                <a:cs typeface="+mn-cs"/>
              </a:rPr>
              <a:t>—This 8-bit field specifies the maximum number of hops that an IP packet can traverse. Similar to the time to live (TTL) field in IPv4, each router decreases this field by one. Because there is no checksum in the IPv6 header, an IPv6 router can decrease the field without recomputing the checksum; in IPv4 routers the recomputation costs processing time. If this field ever reaches 0, a message is sent back to the source of the packet and the packet is discarded.</a:t>
            </a:r>
          </a:p>
          <a:p>
            <a:pPr lvl="0"/>
            <a:r>
              <a:rPr lang="en-US" sz="1200" b="1" i="0" u="none" strike="noStrike" kern="1200" dirty="0" smtClean="0">
                <a:solidFill>
                  <a:schemeClr val="tx1"/>
                </a:solidFill>
                <a:effectLst/>
                <a:latin typeface="Arial" charset="0"/>
                <a:ea typeface="+mn-ea"/>
                <a:cs typeface="+mn-cs"/>
              </a:rPr>
              <a:t>Source address</a:t>
            </a:r>
            <a:r>
              <a:rPr lang="en-US" sz="1200" kern="1200" dirty="0" smtClean="0">
                <a:solidFill>
                  <a:schemeClr val="tx1"/>
                </a:solidFill>
                <a:latin typeface="Arial" charset="0"/>
                <a:ea typeface="+mn-ea"/>
                <a:cs typeface="+mn-cs"/>
              </a:rPr>
              <a:t>—This field has 16 octets or 128 bits. It identifies the source of the packet.</a:t>
            </a:r>
          </a:p>
          <a:p>
            <a:pPr lvl="0"/>
            <a:r>
              <a:rPr lang="en-US" sz="1200" b="1" i="0" u="none" strike="noStrike" kern="1200" dirty="0" smtClean="0">
                <a:solidFill>
                  <a:schemeClr val="tx1"/>
                </a:solidFill>
                <a:effectLst/>
                <a:latin typeface="Arial" charset="0"/>
                <a:ea typeface="+mn-ea"/>
                <a:cs typeface="+mn-cs"/>
              </a:rPr>
              <a:t>Destination address</a:t>
            </a:r>
            <a:r>
              <a:rPr lang="en-US" sz="1200" kern="1200" dirty="0" smtClean="0">
                <a:solidFill>
                  <a:schemeClr val="tx1"/>
                </a:solidFill>
                <a:latin typeface="Arial" charset="0"/>
                <a:ea typeface="+mn-ea"/>
                <a:cs typeface="+mn-cs"/>
              </a:rPr>
              <a:t>—This field has 16 octets or 128 bits. It identifies the destination of the packet.</a:t>
            </a:r>
          </a:p>
          <a:p>
            <a:pPr lvl="0"/>
            <a:r>
              <a:rPr lang="en-US" sz="1200" b="1" i="0" u="none" strike="noStrike" kern="1200" dirty="0" smtClean="0">
                <a:solidFill>
                  <a:schemeClr val="tx1"/>
                </a:solidFill>
                <a:effectLst/>
                <a:latin typeface="Arial" charset="0"/>
                <a:ea typeface="+mn-ea"/>
                <a:cs typeface="+mn-cs"/>
              </a:rPr>
              <a:t>Extension headers</a:t>
            </a:r>
            <a:r>
              <a:rPr lang="en-US" sz="1200" kern="1200" dirty="0" smtClean="0">
                <a:solidFill>
                  <a:schemeClr val="tx1"/>
                </a:solidFill>
                <a:latin typeface="Arial" charset="0"/>
                <a:ea typeface="+mn-ea"/>
                <a:cs typeface="+mn-cs"/>
              </a:rPr>
              <a:t>—The extension headers, if any, and the data portion of the packet follow the other eight fields. The number of extension headers is not fixed, so the total length of the extension header chain is variable.</a:t>
            </a:r>
          </a:p>
          <a:p>
            <a:r>
              <a:rPr lang="en-US" sz="1200" kern="1200" dirty="0" smtClean="0">
                <a:solidFill>
                  <a:schemeClr val="tx1"/>
                </a:solidFill>
                <a:latin typeface="Arial" charset="0"/>
                <a:ea typeface="+mn-ea"/>
                <a:cs typeface="+mn-cs"/>
              </a:rPr>
              <a:t>Notice that the IPv6 header does not have a header checksum field. Because link-layer technologies perform checksum and error control and are considered relatively reliable, an IP header checksum is considered to be redundant. Without the IP header checksum, upper-layer checksums, such as within UDP, are mandatory with IPv6.</a:t>
            </a:r>
          </a:p>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12713" indent="-112713"/>
            <a:r>
              <a:rPr lang="en-US" dirty="0" smtClean="0"/>
              <a:t>In IPv4 the Protocol field is used to identify the next level protocol (e.g., TCP, UDP, ICMP, …).</a:t>
            </a:r>
          </a:p>
          <a:p>
            <a:pPr marL="112713" indent="-112713"/>
            <a:r>
              <a:rPr lang="en-US" dirty="0" smtClean="0"/>
              <a:t>In IPv6, this field is called the "Next Header" field and serves the same purpose.</a:t>
            </a:r>
          </a:p>
          <a:p>
            <a:pPr marL="0" marR="0" indent="0" algn="l" defTabSz="1020763" rtl="0" eaLnBrk="0" fontAlgn="base" latinLnBrk="0" hangingPunct="0">
              <a:lnSpc>
                <a:spcPct val="90000"/>
              </a:lnSpc>
              <a:spcBef>
                <a:spcPct val="50000"/>
              </a:spcBef>
              <a:spcAft>
                <a:spcPct val="0"/>
              </a:spcAft>
              <a:buClrTx/>
              <a:buSzPct val="100000"/>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indent="-112713"/>
            <a:r>
              <a:rPr lang="en-US" dirty="0" smtClean="0"/>
              <a:t>Extension headers make the handling of options more efficient.</a:t>
            </a:r>
          </a:p>
          <a:p>
            <a:pPr marL="112713" indent="-112713"/>
            <a:r>
              <a:rPr lang="en-US" dirty="0" smtClean="0"/>
              <a:t>Multiple extension headers (called a chain) may be included in an IPv6 packet.</a:t>
            </a:r>
          </a:p>
          <a:p>
            <a:pPr marL="112713" indent="-112713"/>
            <a:r>
              <a:rPr lang="en-US" dirty="0" smtClean="0"/>
              <a:t>The number of extension headers is not fixed, so the total length of the extension header chain is variable.</a:t>
            </a:r>
          </a:p>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23</a:t>
            </a:fld>
            <a:endParaRPr lang="en-US" dirty="0"/>
          </a:p>
        </p:txBody>
      </p:sp>
    </p:spTree>
    <p:extLst>
      <p:ext uri="{BB962C8B-B14F-4D97-AF65-F5344CB8AC3E}">
        <p14:creationId xmlns:p14="http://schemas.microsoft.com/office/powerpoint/2010/main" val="3637875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indent="-112713"/>
            <a:r>
              <a:rPr kumimoji="0" lang="en-US" sz="2000" b="0" i="0" u="none" strike="noStrike" kern="0" cap="none" spc="0" normalizeH="0" baseline="0" noProof="0" dirty="0" smtClean="0">
                <a:ln>
                  <a:noFill/>
                </a:ln>
                <a:solidFill>
                  <a:schemeClr val="tx1"/>
                </a:solidFill>
                <a:effectLst/>
                <a:uLnTx/>
                <a:uFillTx/>
                <a:latin typeface="Arial" charset="0"/>
                <a:ea typeface="+mn-ea"/>
                <a:cs typeface="+mn-cs"/>
              </a:rPr>
              <a:t>The contents of an extension header determine whether or not the node should examine the next header.</a:t>
            </a:r>
          </a:p>
          <a:p>
            <a:pPr marL="112713" indent="-112713"/>
            <a:r>
              <a:rPr lang="en-US" sz="2000" kern="0" dirty="0" smtClean="0">
                <a:solidFill>
                  <a:schemeClr val="tx1"/>
                </a:solidFill>
                <a:latin typeface="Arial" charset="0"/>
                <a:ea typeface="+mn-ea"/>
                <a:cs typeface="+mn-cs"/>
              </a:rPr>
              <a:t>Therefore, extension headers must be processed in the order they appear in the packet.</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24</a:t>
            </a:fld>
            <a:endParaRPr lang="en-US" dirty="0"/>
          </a:p>
        </p:txBody>
      </p:sp>
    </p:spTree>
    <p:extLst>
      <p:ext uri="{BB962C8B-B14F-4D97-AF65-F5344CB8AC3E}">
        <p14:creationId xmlns:p14="http://schemas.microsoft.com/office/powerpoint/2010/main" val="2295941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indent="-112713"/>
            <a:r>
              <a:rPr kumimoji="0" lang="en-US" sz="2000" b="0" i="0" u="none" strike="noStrike" kern="0" cap="none" spc="0" normalizeH="0" baseline="0" noProof="0" dirty="0" smtClean="0">
                <a:ln>
                  <a:noFill/>
                </a:ln>
                <a:solidFill>
                  <a:schemeClr val="tx1"/>
                </a:solidFill>
                <a:effectLst/>
                <a:uLnTx/>
                <a:uFillTx/>
                <a:latin typeface="Arial" charset="0"/>
                <a:ea typeface="+mn-ea"/>
                <a:cs typeface="+mn-cs"/>
              </a:rPr>
              <a:t>In this graphic, the first example is a typical IPv6 packet, with only a next header of TCP plus data, and no extension headers. </a:t>
            </a:r>
          </a:p>
          <a:p>
            <a:pPr marL="112713" indent="-112713"/>
            <a:r>
              <a:rPr kumimoji="0" lang="en-US" sz="2000" b="0" i="0" u="none" strike="noStrike" kern="0" cap="none" spc="0" normalizeH="0" baseline="0" noProof="0" dirty="0" smtClean="0">
                <a:ln>
                  <a:noFill/>
                </a:ln>
                <a:solidFill>
                  <a:schemeClr val="tx1"/>
                </a:solidFill>
                <a:effectLst/>
                <a:uLnTx/>
                <a:uFillTx/>
                <a:latin typeface="Arial" charset="0"/>
                <a:ea typeface="+mn-ea"/>
                <a:cs typeface="+mn-cs"/>
              </a:rPr>
              <a:t>The second example IPv6 packet contains a single Routing extension header.</a:t>
            </a:r>
          </a:p>
          <a:p>
            <a:pPr marL="112713" indent="-112713"/>
            <a:r>
              <a:rPr kumimoji="0" lang="en-US" sz="2000" b="0" i="0" u="none" strike="noStrike" kern="0" cap="none" spc="0" normalizeH="0" baseline="0" noProof="0" dirty="0" smtClean="0">
                <a:ln>
                  <a:noFill/>
                </a:ln>
                <a:solidFill>
                  <a:schemeClr val="tx1"/>
                </a:solidFill>
                <a:effectLst/>
                <a:uLnTx/>
                <a:uFillTx/>
                <a:latin typeface="Arial" charset="0"/>
                <a:ea typeface="+mn-ea"/>
                <a:cs typeface="+mn-cs"/>
              </a:rPr>
              <a:t>The third example has a Routing extension header and a Fragment extension header.</a:t>
            </a:r>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25</a:t>
            </a:fld>
            <a:endParaRPr lang="en-US" dirty="0"/>
          </a:p>
        </p:txBody>
      </p:sp>
    </p:spTree>
    <p:extLst>
      <p:ext uri="{BB962C8B-B14F-4D97-AF65-F5344CB8AC3E}">
        <p14:creationId xmlns:p14="http://schemas.microsoft.com/office/powerpoint/2010/main" val="2295941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2713" indent="-112713"/>
            <a:r>
              <a:rPr lang="en-US" sz="1200" b="0" i="0" u="none" strike="noStrike" kern="1200" baseline="0" dirty="0" smtClean="0">
                <a:solidFill>
                  <a:schemeClr val="tx1"/>
                </a:solidFill>
                <a:latin typeface="Arial" charset="0"/>
                <a:ea typeface="+mn-ea"/>
                <a:cs typeface="+mn-cs"/>
              </a:rPr>
              <a:t>When more than one extension header is used in the same packet, it is recommended that those headers appear in the order shown here.</a:t>
            </a:r>
          </a:p>
          <a:p>
            <a:pPr marL="112713" indent="-112713"/>
            <a:r>
              <a:rPr lang="en-US" sz="1200" b="0" i="0" u="none" strike="noStrike" kern="1200" baseline="0" dirty="0" smtClean="0">
                <a:solidFill>
                  <a:schemeClr val="tx1"/>
                </a:solidFill>
                <a:latin typeface="Arial" charset="0"/>
                <a:ea typeface="+mn-ea"/>
                <a:cs typeface="+mn-cs"/>
              </a:rPr>
              <a:t>The protocol number in the Next Header field indicates which extension header follows.</a:t>
            </a:r>
          </a:p>
          <a:p>
            <a:pPr marL="0" indent="0">
              <a:buNone/>
            </a:pPr>
            <a:endParaRPr lang="en-US" dirty="0" smtClean="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dirty="0" smtClean="0"/>
              <a:t>This section provides a brief</a:t>
            </a:r>
            <a:r>
              <a:rPr lang="en-US" baseline="0" dirty="0" smtClean="0"/>
              <a:t> introduction to the IPv6 address structure, how to abbreviate IPv6 addresses and the types of IPv6 addresses that exist. </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27</a:t>
            </a:fld>
            <a:endParaRPr lang="en-US" dirty="0"/>
          </a:p>
        </p:txBody>
      </p:sp>
    </p:spTree>
    <p:extLst>
      <p:ext uri="{BB962C8B-B14F-4D97-AF65-F5344CB8AC3E}">
        <p14:creationId xmlns:p14="http://schemas.microsoft.com/office/powerpoint/2010/main" val="37031493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indent="-112713"/>
            <a:r>
              <a:rPr lang="en-US" dirty="0" smtClean="0"/>
              <a:t>With IPv4,</a:t>
            </a:r>
            <a:r>
              <a:rPr lang="en-US" baseline="0" dirty="0" smtClean="0"/>
              <a:t> some number of bits on the left side of the 32 bit address represent the network and possibly the subnet.</a:t>
            </a:r>
          </a:p>
          <a:p>
            <a:pPr marL="112713" indent="-112713"/>
            <a:r>
              <a:rPr lang="en-US" baseline="0" dirty="0" smtClean="0"/>
              <a:t>The remaining bits represent a host on that network/subnet.</a:t>
            </a:r>
          </a:p>
          <a:p>
            <a:pPr marL="112713" indent="-112713"/>
            <a:r>
              <a:rPr lang="en-US" baseline="0" dirty="0" smtClean="0"/>
              <a:t>With IPv6, normally the first 64 bits represent the network/subnet address and the remaining 64 bits represent the host address. This will be covered in greater detail later.</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28</a:t>
            </a:fld>
            <a:endParaRPr lang="en-US" dirty="0"/>
          </a:p>
        </p:txBody>
      </p:sp>
    </p:spTree>
    <p:extLst>
      <p:ext uri="{BB962C8B-B14F-4D97-AF65-F5344CB8AC3E}">
        <p14:creationId xmlns:p14="http://schemas.microsoft.com/office/powerpoint/2010/main" val="4882952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0663" lvl="0" indent="-228600">
              <a:lnSpc>
                <a:spcPct val="100000"/>
              </a:lnSpc>
              <a:spcBef>
                <a:spcPts val="0"/>
              </a:spcBef>
            </a:pPr>
            <a:r>
              <a:rPr lang="en-US" dirty="0" smtClean="0"/>
              <a:t>The 128-bit address consists of 8, 16-bit segments,</a:t>
            </a:r>
            <a:r>
              <a:rPr lang="en-US" baseline="0" dirty="0" smtClean="0"/>
              <a:t> with each 16-bit segment represented by four Hex digits.</a:t>
            </a:r>
          </a:p>
          <a:p>
            <a:pPr marL="220663" marR="0" lvl="0" indent="-228600" algn="l" defTabSz="1020763" rtl="0" eaLnBrk="0" fontAlgn="base" latinLnBrk="0" hangingPunct="0">
              <a:lnSpc>
                <a:spcPct val="100000"/>
              </a:lnSpc>
              <a:spcBef>
                <a:spcPts val="0"/>
              </a:spcBef>
              <a:spcAft>
                <a:spcPct val="0"/>
              </a:spcAft>
              <a:buClrTx/>
              <a:buSzPct val="100000"/>
              <a:buFontTx/>
              <a:buChar char="•"/>
              <a:tabLst/>
              <a:defRPr/>
            </a:pPr>
            <a:r>
              <a:rPr lang="en-US" dirty="0" smtClean="0"/>
              <a:t>Each of the four hex digits is represents four bits. </a:t>
            </a:r>
          </a:p>
          <a:p>
            <a:pPr marL="220663" lvl="0" indent="-228600">
              <a:lnSpc>
                <a:spcPct val="100000"/>
              </a:lnSpc>
              <a:spcBef>
                <a:spcPts val="0"/>
              </a:spcBef>
            </a:pPr>
            <a:r>
              <a:rPr lang="en-US" dirty="0" smtClean="0"/>
              <a:t>A colon separates each set of four hex digits.</a:t>
            </a:r>
          </a:p>
          <a:p>
            <a:pPr marL="220663" lvl="0" indent="-228600">
              <a:lnSpc>
                <a:spcPct val="100000"/>
              </a:lnSpc>
              <a:spcBef>
                <a:spcPts val="0"/>
              </a:spcBef>
            </a:pPr>
            <a:r>
              <a:rPr lang="en-US" dirty="0" smtClean="0"/>
              <a:t>This is referred to as the “</a:t>
            </a:r>
            <a:r>
              <a:rPr lang="en-US" dirty="0" err="1" smtClean="0"/>
              <a:t>coloned</a:t>
            </a:r>
            <a:r>
              <a:rPr lang="en-US" dirty="0" smtClean="0"/>
              <a:t> hex” format whereas IPv4 notation is referred</a:t>
            </a:r>
            <a:r>
              <a:rPr lang="en-US" baseline="0" dirty="0" smtClean="0"/>
              <a:t> to as “</a:t>
            </a:r>
            <a:r>
              <a:rPr lang="en-US" dirty="0" smtClean="0">
                <a:solidFill>
                  <a:srgbClr val="FF0000"/>
                </a:solidFill>
              </a:rPr>
              <a:t>dotted decimal”.</a:t>
            </a:r>
          </a:p>
          <a:p>
            <a:pPr marL="220663" lvl="0" indent="-228600">
              <a:lnSpc>
                <a:spcPct val="100000"/>
              </a:lnSpc>
              <a:spcBef>
                <a:spcPts val="0"/>
              </a:spcBef>
            </a:pPr>
            <a:r>
              <a:rPr lang="en-US" dirty="0" smtClean="0"/>
              <a:t>Hex digits are not case sensitive. </a:t>
            </a:r>
          </a:p>
          <a:p>
            <a:pPr marL="220663" lvl="0" indent="-228600">
              <a:lnSpc>
                <a:spcPct val="100000"/>
              </a:lnSpc>
              <a:spcBef>
                <a:spcPts val="0"/>
              </a:spcBef>
            </a:pPr>
            <a:r>
              <a:rPr lang="en-US" dirty="0" smtClean="0"/>
              <a:t>Note that </a:t>
            </a:r>
            <a:r>
              <a:rPr lang="en-US" dirty="0" smtClean="0">
                <a:latin typeface="Arial" pitchFamily="34" charset="0"/>
                <a:cs typeface="Arial" pitchFamily="34" charset="0"/>
              </a:rPr>
              <a:t>IPv6 addresses currently being assigned by IANA for public use begin with Hex 2001.</a:t>
            </a:r>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29</a:t>
            </a:fld>
            <a:endParaRPr lang="en-US" dirty="0"/>
          </a:p>
        </p:txBody>
      </p:sp>
    </p:spTree>
    <p:extLst>
      <p:ext uri="{BB962C8B-B14F-4D97-AF65-F5344CB8AC3E}">
        <p14:creationId xmlns:p14="http://schemas.microsoft.com/office/powerpoint/2010/main" val="972745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This section describes</a:t>
            </a:r>
            <a:r>
              <a:rPr lang="en-US" baseline="0" dirty="0" smtClean="0"/>
              <a:t> the issues associated with IPv4 and the workarounds implemented to compensate for them. The primary focus is on the features and benefits of IPv6.</a:t>
            </a:r>
          </a:p>
          <a:p>
            <a:pPr marL="0" indent="0">
              <a:buNone/>
            </a:pPr>
            <a:r>
              <a:rPr lang="en-US" baseline="0" dirty="0" smtClean="0"/>
              <a:t> </a:t>
            </a: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a:t>
            </a:fld>
            <a:endParaRPr lang="en-US" dirty="0"/>
          </a:p>
        </p:txBody>
      </p:sp>
    </p:spTree>
    <p:extLst>
      <p:ext uri="{BB962C8B-B14F-4D97-AF65-F5344CB8AC3E}">
        <p14:creationId xmlns:p14="http://schemas.microsoft.com/office/powerpoint/2010/main" val="2117685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IPv6 addresses can be very long and confusing to look at.</a:t>
            </a:r>
          </a:p>
          <a:p>
            <a:pPr marL="228600" indent="-228600">
              <a:buAutoNum type="arabicPeriod"/>
            </a:pPr>
            <a:r>
              <a:rPr lang="en-US" dirty="0" smtClean="0"/>
              <a:t>Fortunately, in many cases,</a:t>
            </a:r>
            <a:r>
              <a:rPr lang="en-US" baseline="0" dirty="0" smtClean="0"/>
              <a:t> they </a:t>
            </a:r>
            <a:r>
              <a:rPr lang="en-US" dirty="0" smtClean="0"/>
              <a:t>can </a:t>
            </a:r>
            <a:r>
              <a:rPr lang="en-US" baseline="0" dirty="0" smtClean="0"/>
              <a:t>be abbreviated by suppressing leading zeros and representing 4 consecutive zeros within a 4-character Hex field with a single zero.</a:t>
            </a:r>
          </a:p>
          <a:p>
            <a:pPr marL="228600" indent="-228600">
              <a:buAutoNum type="arabicPeriod"/>
            </a:pPr>
            <a:r>
              <a:rPr lang="en-US" baseline="0" dirty="0" smtClean="0"/>
              <a:t>A pair of </a:t>
            </a:r>
            <a:r>
              <a:rPr lang="en-US" dirty="0" smtClean="0"/>
              <a:t>colons can be used to represent consecutive</a:t>
            </a:r>
            <a:r>
              <a:rPr lang="en-US" baseline="0" dirty="0" smtClean="0"/>
              <a:t> Hex field </a:t>
            </a:r>
            <a:r>
              <a:rPr lang="en-US" dirty="0" smtClean="0"/>
              <a:t>strings of zeros.</a:t>
            </a:r>
          </a:p>
          <a:p>
            <a:pPr marL="228600" indent="-228600">
              <a:buAutoNum type="arabicPeriod"/>
            </a:pPr>
            <a:r>
              <a:rPr lang="en-US" dirty="0" smtClean="0"/>
              <a:t>This greatly simplifies</a:t>
            </a:r>
            <a:r>
              <a:rPr lang="en-US" baseline="0" dirty="0" smtClean="0"/>
              <a:t> the writing of IPv6 addresses since the eight 16-bit Hex fields can be compressed when there are a number of consecutive zeros in the address. This happens frequently, especially with the network portion of the address.</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30</a:t>
            </a:fld>
            <a:endParaRPr lang="en-US" dirty="0"/>
          </a:p>
        </p:txBody>
      </p:sp>
    </p:spTree>
    <p:extLst>
      <p:ext uri="{BB962C8B-B14F-4D97-AF65-F5344CB8AC3E}">
        <p14:creationId xmlns:p14="http://schemas.microsoft.com/office/powerpoint/2010/main" val="28978898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This example shows how an IPv6 address can be abbreviated or compressed by converting four </a:t>
            </a:r>
            <a:r>
              <a:rPr lang="en-US" baseline="0" dirty="0" smtClean="0"/>
              <a:t>hex digit zeros to a single zero, elimination of leading zeros and the representation of multiple sets of contiguous zeros as a double colon.</a:t>
            </a:r>
          </a:p>
          <a:p>
            <a:pPr marL="228600" indent="-228600">
              <a:buAutoNum type="arabicPeriod"/>
            </a:pPr>
            <a:r>
              <a:rPr lang="en-US" dirty="0" smtClean="0"/>
              <a:t>Remember that the double colon</a:t>
            </a:r>
            <a:r>
              <a:rPr lang="en-US" baseline="0" dirty="0" smtClean="0"/>
              <a:t> can be used only once in an IPv6 address.</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31</a:t>
            </a:fld>
            <a:endParaRPr lang="en-US" dirty="0"/>
          </a:p>
        </p:txBody>
      </p:sp>
    </p:spTree>
    <p:extLst>
      <p:ext uri="{BB962C8B-B14F-4D97-AF65-F5344CB8AC3E}">
        <p14:creationId xmlns:p14="http://schemas.microsoft.com/office/powerpoint/2010/main" val="22787790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Shown here are some additional examples of how IPv6 addresses with leading and contiguous zeros can be abbreviated. </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32</a:t>
            </a:fld>
            <a:endParaRPr lang="en-US" dirty="0"/>
          </a:p>
        </p:txBody>
      </p:sp>
    </p:spTree>
    <p:extLst>
      <p:ext uri="{BB962C8B-B14F-4D97-AF65-F5344CB8AC3E}">
        <p14:creationId xmlns:p14="http://schemas.microsoft.com/office/powerpoint/2010/main" val="22756775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0663" lvl="0" indent="-228600">
              <a:lnSpc>
                <a:spcPct val="100000"/>
              </a:lnSpc>
              <a:spcBef>
                <a:spcPts val="0"/>
              </a:spcBef>
            </a:pPr>
            <a:r>
              <a:rPr lang="en-US" dirty="0" smtClean="0"/>
              <a:t>The </a:t>
            </a:r>
            <a:r>
              <a:rPr lang="en-US" b="1" i="1" dirty="0" smtClean="0"/>
              <a:t>subnet prefix</a:t>
            </a:r>
            <a:r>
              <a:rPr lang="en-US" dirty="0" smtClean="0"/>
              <a:t>  represents the network to which the interface is connected and is usually 64 bits in length.</a:t>
            </a:r>
          </a:p>
          <a:p>
            <a:pPr marL="220663" lvl="0" indent="-228600">
              <a:lnSpc>
                <a:spcPct val="100000"/>
              </a:lnSpc>
              <a:spcBef>
                <a:spcPts val="0"/>
              </a:spcBef>
            </a:pPr>
            <a:r>
              <a:rPr lang="en-US" dirty="0" smtClean="0"/>
              <a:t>The </a:t>
            </a:r>
            <a:r>
              <a:rPr lang="en-US" b="1" i="1" dirty="0" smtClean="0"/>
              <a:t>interface ID</a:t>
            </a:r>
            <a:r>
              <a:rPr lang="en-US" b="1" dirty="0" smtClean="0"/>
              <a:t>  </a:t>
            </a:r>
            <a:r>
              <a:rPr lang="en-US" dirty="0" smtClean="0"/>
              <a:t>(sometimes called a local identifier) is also 64 bits in length.</a:t>
            </a:r>
          </a:p>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33</a:t>
            </a:fld>
            <a:endParaRPr lang="en-US" dirty="0"/>
          </a:p>
        </p:txBody>
      </p:sp>
    </p:spTree>
    <p:extLst>
      <p:ext uri="{BB962C8B-B14F-4D97-AF65-F5344CB8AC3E}">
        <p14:creationId xmlns:p14="http://schemas.microsoft.com/office/powerpoint/2010/main" val="20850069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1" indent="-228600" algn="l" defTabSz="1020763" rtl="0" eaLnBrk="0" fontAlgn="base" latinLnBrk="0" hangingPunct="0">
              <a:lnSpc>
                <a:spcPct val="100000"/>
              </a:lnSpc>
              <a:spcBef>
                <a:spcPts val="0"/>
              </a:spcBef>
              <a:spcAft>
                <a:spcPct val="0"/>
              </a:spcAft>
              <a:buClrTx/>
              <a:buSzPct val="100000"/>
              <a:tabLst/>
              <a:defRPr/>
            </a:pPr>
            <a:r>
              <a:rPr lang="en-US" dirty="0" smtClean="0"/>
              <a:t>IPv6 uses the slash </a:t>
            </a:r>
            <a:r>
              <a:rPr lang="en-US" b="1" dirty="0" smtClean="0"/>
              <a:t>(</a:t>
            </a:r>
            <a:r>
              <a:rPr lang="en-US" b="1" dirty="0" smtClean="0">
                <a:latin typeface="Courier New" pitchFamily="49" charset="0"/>
                <a:cs typeface="Courier New" pitchFamily="49" charset="0"/>
              </a:rPr>
              <a:t>/) </a:t>
            </a:r>
            <a:r>
              <a:rPr lang="en-US" i="1" dirty="0" smtClean="0">
                <a:latin typeface="Courier New" pitchFamily="49" charset="0"/>
                <a:cs typeface="Courier New" pitchFamily="49" charset="0"/>
              </a:rPr>
              <a:t>prefix-length</a:t>
            </a:r>
            <a:r>
              <a:rPr lang="en-US" dirty="0" smtClean="0"/>
              <a:t>  CIDR notation to denote how many bits in the IPv6 address represent the subnet.</a:t>
            </a:r>
          </a:p>
          <a:p>
            <a:pPr marL="228600" marR="0" lvl="1" indent="-228600" algn="l" defTabSz="1020763" rtl="0" eaLnBrk="0" fontAlgn="base" latinLnBrk="0" hangingPunct="0">
              <a:lnSpc>
                <a:spcPct val="100000"/>
              </a:lnSpc>
              <a:spcBef>
                <a:spcPts val="0"/>
              </a:spcBef>
              <a:spcAft>
                <a:spcPct val="0"/>
              </a:spcAft>
              <a:buClrTx/>
              <a:buSzPct val="100000"/>
              <a:tabLst/>
              <a:defRPr/>
            </a:pPr>
            <a:r>
              <a:rPr lang="en-US" dirty="0" smtClean="0"/>
              <a:t>The syntax is </a:t>
            </a:r>
            <a:r>
              <a:rPr lang="en-US" b="1" i="1" dirty="0" smtClean="0">
                <a:latin typeface="Courier New" pitchFamily="49" charset="0"/>
              </a:rPr>
              <a:t>ipv6-address slash (</a:t>
            </a:r>
            <a:r>
              <a:rPr lang="en-US" b="1" dirty="0" smtClean="0">
                <a:latin typeface="Courier New" pitchFamily="49" charset="0"/>
              </a:rPr>
              <a:t>/)</a:t>
            </a:r>
            <a:r>
              <a:rPr lang="en-US" b="1" i="1" dirty="0" smtClean="0">
                <a:latin typeface="Courier New" pitchFamily="49" charset="0"/>
              </a:rPr>
              <a:t>prefix-length, </a:t>
            </a:r>
            <a:r>
              <a:rPr lang="en-US" b="0" i="0" dirty="0" smtClean="0">
                <a:latin typeface="Courier New" pitchFamily="49" charset="0"/>
              </a:rPr>
              <a:t>where t</a:t>
            </a:r>
            <a:r>
              <a:rPr lang="en-US" i="0" dirty="0" smtClean="0">
                <a:latin typeface="Courier New" pitchFamily="49" charset="0"/>
              </a:rPr>
              <a:t>he</a:t>
            </a:r>
            <a:r>
              <a:rPr lang="en-US" i="1" dirty="0" smtClean="0">
                <a:latin typeface="Courier New" pitchFamily="49" charset="0"/>
              </a:rPr>
              <a:t> </a:t>
            </a:r>
            <a:r>
              <a:rPr lang="en-US" b="1" i="1" dirty="0" smtClean="0">
                <a:latin typeface="Courier New" pitchFamily="49" charset="0"/>
              </a:rPr>
              <a:t>ipv6-address</a:t>
            </a:r>
            <a:r>
              <a:rPr lang="en-US" i="1" dirty="0" smtClean="0">
                <a:latin typeface="Courier New" pitchFamily="49" charset="0"/>
              </a:rPr>
              <a:t> </a:t>
            </a:r>
            <a:r>
              <a:rPr lang="en-US" dirty="0" smtClean="0"/>
              <a:t> is the full 128-bit IPv6 address.</a:t>
            </a:r>
          </a:p>
          <a:p>
            <a:pPr marL="228600" lvl="1" indent="-228600">
              <a:lnSpc>
                <a:spcPct val="100000"/>
              </a:lnSpc>
              <a:spcBef>
                <a:spcPts val="0"/>
              </a:spcBef>
              <a:defRPr/>
            </a:pPr>
            <a:r>
              <a:rPr lang="en-US" b="0" dirty="0" smtClean="0">
                <a:effectLst>
                  <a:outerShdw blurRad="38100" dist="38100" dir="2700000" algn="tl">
                    <a:srgbClr val="C0C0C0"/>
                  </a:outerShdw>
                </a:effectLst>
                <a:latin typeface="Courier New" pitchFamily="49" charset="0"/>
              </a:rPr>
              <a:t>The </a:t>
            </a:r>
            <a:r>
              <a:rPr lang="en-US" b="1" dirty="0" smtClean="0">
                <a:effectLst>
                  <a:outerShdw blurRad="38100" dist="38100" dir="2700000" algn="tl">
                    <a:srgbClr val="C0C0C0"/>
                  </a:outerShdw>
                </a:effectLst>
                <a:latin typeface="Courier New" pitchFamily="49" charset="0"/>
              </a:rPr>
              <a:t>/</a:t>
            </a:r>
            <a:r>
              <a:rPr lang="en-US" b="1" i="1" dirty="0" smtClean="0">
                <a:latin typeface="Courier New" pitchFamily="49" charset="0"/>
              </a:rPr>
              <a:t>prefix-length </a:t>
            </a:r>
            <a:r>
              <a:rPr lang="en-US" b="1" i="1" dirty="0" smtClean="0">
                <a:effectLst>
                  <a:outerShdw blurRad="38100" dist="38100" dir="2700000" algn="tl">
                    <a:srgbClr val="C0C0C0"/>
                  </a:outerShdw>
                </a:effectLst>
                <a:latin typeface="Courier New" pitchFamily="49" charset="0"/>
              </a:rPr>
              <a:t> </a:t>
            </a:r>
            <a:r>
              <a:rPr lang="en-US" dirty="0" smtClean="0"/>
              <a:t>is a decimal value representing how many of the left most contiguous bits of the address comprise the prefix. </a:t>
            </a:r>
          </a:p>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34</a:t>
            </a:fld>
            <a:endParaRPr lang="en-US" dirty="0"/>
          </a:p>
        </p:txBody>
      </p:sp>
    </p:spTree>
    <p:extLst>
      <p:ext uri="{BB962C8B-B14F-4D97-AF65-F5344CB8AC3E}">
        <p14:creationId xmlns:p14="http://schemas.microsoft.com/office/powerpoint/2010/main" val="1572107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indent="-112713"/>
            <a:r>
              <a:rPr lang="en-US" dirty="0" smtClean="0"/>
              <a:t>Deploying a /64 IPv6 prefix on a device recommended (pre-subscribed by RFC3177 (IAB/IESG Recommendations on IPv6 Address Allocations to Sites).</a:t>
            </a:r>
          </a:p>
          <a:p>
            <a:pPr marL="112713" indent="-112713"/>
            <a:r>
              <a:rPr lang="en-US" dirty="0" smtClean="0"/>
              <a:t>The</a:t>
            </a:r>
            <a:r>
              <a:rPr lang="en-US" baseline="0" dirty="0" smtClean="0"/>
              <a:t> major advantage to using a /64 prefix is that it a</a:t>
            </a:r>
            <a:r>
              <a:rPr lang="en-US" dirty="0" smtClean="0"/>
              <a:t>llows Stateless Address Auto Configuration (SLAAC) as defined</a:t>
            </a:r>
            <a:r>
              <a:rPr lang="en-US" baseline="0" dirty="0" smtClean="0"/>
              <a:t> in </a:t>
            </a:r>
            <a:r>
              <a:rPr lang="en-US" dirty="0" smtClean="0"/>
              <a:t>RFC 2462.</a:t>
            </a:r>
          </a:p>
          <a:p>
            <a:pPr marL="112713" indent="-112713"/>
            <a:r>
              <a:rPr lang="en-US" dirty="0" smtClean="0"/>
              <a:t>Note that, although prefixes shorter than /64 can be assigned to a device (e.g., /60), it is considered bad practice and has no real application.</a:t>
            </a:r>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35</a:t>
            </a:fld>
            <a:endParaRPr lang="en-US" dirty="0"/>
          </a:p>
        </p:txBody>
      </p:sp>
    </p:spTree>
    <p:extLst>
      <p:ext uri="{BB962C8B-B14F-4D97-AF65-F5344CB8AC3E}">
        <p14:creationId xmlns:p14="http://schemas.microsoft.com/office/powerpoint/2010/main" val="38348883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IPv6 addresses on a link must be unique. Although they all share the same 64-bit subnet prefix they are made unique by the interface ID.</a:t>
            </a:r>
          </a:p>
          <a:p>
            <a:pPr marL="228600" indent="-228600">
              <a:buAutoNum type="arabicPeriod"/>
            </a:pPr>
            <a:r>
              <a:rPr lang="en-US" dirty="0" smtClean="0"/>
              <a:t>Because the prefix length is fixed and well-known (64 bits), IPv6 hosts can automatically create a unique IPv6 address.</a:t>
            </a:r>
          </a:p>
          <a:p>
            <a:pPr marL="228600" indent="-228600">
              <a:buAutoNum type="arabicPeriod"/>
            </a:pPr>
            <a:r>
              <a:rPr lang="en-US" dirty="0" smtClean="0"/>
              <a:t>The most</a:t>
            </a:r>
            <a:r>
              <a:rPr lang="en-US" baseline="0" dirty="0" smtClean="0"/>
              <a:t> widely used </a:t>
            </a:r>
            <a:r>
              <a:rPr lang="en-US" dirty="0" smtClean="0"/>
              <a:t>Layer 2 protocols can dynamically create the IPv6 address interface ID.</a:t>
            </a:r>
          </a:p>
          <a:p>
            <a:pPr marL="228600" indent="-228600">
              <a:buAutoNum type="arabicPeriod"/>
            </a:pPr>
            <a:r>
              <a:rPr lang="en-US" baseline="0" dirty="0" smtClean="0"/>
              <a:t>Of the protocols listed here, Ethernet is by far the most common and uses </a:t>
            </a:r>
            <a:r>
              <a:rPr lang="en-US" sz="2000" dirty="0" smtClean="0"/>
              <a:t>the EUI-64 format which </a:t>
            </a:r>
            <a:r>
              <a:rPr lang="en-US" sz="2000" baseline="0" dirty="0" smtClean="0"/>
              <a:t>will </a:t>
            </a:r>
            <a:r>
              <a:rPr lang="en-US" sz="2000" dirty="0" smtClean="0"/>
              <a:t>be discussed in IPv6 Intro Part 2.</a:t>
            </a:r>
          </a:p>
          <a:p>
            <a:pPr marL="228600" indent="-228600">
              <a:buAutoNum type="arabicPeriod"/>
            </a:pPr>
            <a:r>
              <a:rPr lang="en-US" sz="2000" dirty="0" smtClean="0"/>
              <a:t>Other popular Layer 2 protocols supported</a:t>
            </a:r>
            <a:r>
              <a:rPr lang="en-US" sz="2000" baseline="0" dirty="0" smtClean="0"/>
              <a:t> by Autoconfiguration include:</a:t>
            </a:r>
            <a:endParaRPr lang="en-US" sz="2000" dirty="0" smtClean="0"/>
          </a:p>
          <a:p>
            <a:pPr marL="482600" lvl="1" indent="-120650"/>
            <a:r>
              <a:rPr lang="en-US" sz="2000" dirty="0" smtClean="0"/>
              <a:t>PPP</a:t>
            </a:r>
          </a:p>
          <a:p>
            <a:pPr marL="482600" lvl="1" indent="-120650"/>
            <a:r>
              <a:rPr lang="en-US" sz="2000" dirty="0" smtClean="0"/>
              <a:t>HDLC</a:t>
            </a:r>
          </a:p>
          <a:p>
            <a:pPr marL="482600" lvl="1" indent="-120650"/>
            <a:r>
              <a:rPr lang="en-US" sz="2000" dirty="0" smtClean="0"/>
              <a:t>NBMA, Frame Relay</a:t>
            </a:r>
            <a:endParaRPr lang="en-US" dirty="0" smtClean="0"/>
          </a:p>
          <a:p>
            <a:pPr marL="228600" indent="-228600">
              <a:buAutoNum type="arabicPeriod"/>
            </a:pPr>
            <a:endParaRPr lang="en-US" dirty="0" smtClean="0"/>
          </a:p>
          <a:p>
            <a:pPr marL="228600" indent="-228600">
              <a:buAutoNum type="arabicPeriod"/>
            </a:pPr>
            <a:r>
              <a:rPr lang="en-US" dirty="0" smtClean="0"/>
              <a:t>Note that</a:t>
            </a:r>
            <a:r>
              <a:rPr lang="en-US" baseline="0" dirty="0" smtClean="0"/>
              <a:t> the Cisco IOS does not support autoconfiguration of IPv6 addresses with all Layer 2 protocols, only the more common ones.</a:t>
            </a:r>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36</a:t>
            </a:fld>
            <a:endParaRPr lang="en-US" dirty="0"/>
          </a:p>
        </p:txBody>
      </p:sp>
    </p:spTree>
    <p:extLst>
      <p:ext uri="{BB962C8B-B14F-4D97-AF65-F5344CB8AC3E}">
        <p14:creationId xmlns:p14="http://schemas.microsoft.com/office/powerpoint/2010/main" val="26986393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indent="-112713"/>
            <a:r>
              <a:rPr lang="en-US" dirty="0" smtClean="0"/>
              <a:t>There are three main groups or </a:t>
            </a:r>
            <a:r>
              <a:rPr lang="en-US" baseline="0" dirty="0" smtClean="0"/>
              <a:t>addresses types defined for use with IPv6.</a:t>
            </a:r>
          </a:p>
          <a:p>
            <a:pPr marL="112713" indent="-112713"/>
            <a:r>
              <a:rPr lang="en-US" dirty="0" smtClean="0"/>
              <a:t>IPv6 Unicast and Multicast addresses perform a similar function as those</a:t>
            </a:r>
            <a:r>
              <a:rPr lang="en-US" baseline="0" dirty="0" smtClean="0"/>
              <a:t> in IPv4.</a:t>
            </a:r>
          </a:p>
          <a:p>
            <a:pPr marL="112713" indent="-112713"/>
            <a:r>
              <a:rPr lang="en-US" baseline="0" dirty="0" smtClean="0"/>
              <a:t>The Anycast type of address is new to IPv6 and </a:t>
            </a:r>
            <a:r>
              <a:rPr lang="en-US" sz="1200" kern="1200" dirty="0" smtClean="0">
                <a:solidFill>
                  <a:schemeClr val="tx1"/>
                </a:solidFill>
                <a:latin typeface="Arial" charset="0"/>
                <a:ea typeface="+mn-ea"/>
                <a:cs typeface="+mn-cs"/>
              </a:rPr>
              <a:t>n</a:t>
            </a:r>
            <a:r>
              <a:rPr lang="en-US" sz="1200" dirty="0" smtClean="0">
                <a:solidFill>
                  <a:srgbClr val="002060"/>
                </a:solidFill>
              </a:rPr>
              <a:t>ot widely used at this time.</a:t>
            </a:r>
          </a:p>
          <a:p>
            <a:pPr marL="112713" indent="-112713"/>
            <a:r>
              <a:rPr lang="en-US" sz="1200" dirty="0" smtClean="0">
                <a:solidFill>
                  <a:srgbClr val="002060"/>
                </a:solidFill>
              </a:rPr>
              <a:t>A</a:t>
            </a:r>
            <a:r>
              <a:rPr lang="en-US" sz="1200" kern="1200" dirty="0" smtClean="0">
                <a:solidFill>
                  <a:schemeClr val="tx1"/>
                </a:solidFill>
                <a:latin typeface="Arial" charset="0"/>
                <a:ea typeface="+mn-ea"/>
                <a:cs typeface="+mn-cs"/>
              </a:rPr>
              <a:t>nycast can be used by routers to facilitate load sharing and provide alternate path flexibility if a router becomes unavailable.</a:t>
            </a:r>
            <a:r>
              <a:rPr lang="en-US" dirty="0" smtClean="0"/>
              <a:t> </a:t>
            </a:r>
            <a:r>
              <a:rPr lang="en-US" sz="1200" dirty="0" smtClean="0">
                <a:solidFill>
                  <a:srgbClr val="002060"/>
                </a:solidFill>
              </a:rPr>
              <a:t>Only routers should respond to an anycast address.</a:t>
            </a:r>
          </a:p>
          <a:p>
            <a:pPr marL="112713" indent="-112713"/>
            <a:r>
              <a:rPr lang="en-US" dirty="0" smtClean="0"/>
              <a:t>Recall that</a:t>
            </a:r>
            <a:r>
              <a:rPr lang="en-US" baseline="0" dirty="0" smtClean="0"/>
              <a:t> with IPv6 there are no broadcasts and no broadcast addresses.</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37</a:t>
            </a:fld>
            <a:endParaRPr lang="en-US" dirty="0"/>
          </a:p>
        </p:txBody>
      </p:sp>
    </p:spTree>
    <p:extLst>
      <p:ext uri="{BB962C8B-B14F-4D97-AF65-F5344CB8AC3E}">
        <p14:creationId xmlns:p14="http://schemas.microsoft.com/office/powerpoint/2010/main" val="13792970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indent="-112713"/>
            <a:r>
              <a:rPr lang="en-US" i="0" dirty="0" smtClean="0"/>
              <a:t>There are three main categories of </a:t>
            </a:r>
            <a:r>
              <a:rPr lang="en-US" i="0" baseline="0" dirty="0" smtClean="0"/>
              <a:t>unicast addresses with IPv6, each of which has a different focus or scope.</a:t>
            </a:r>
          </a:p>
          <a:p>
            <a:pPr marL="112713" indent="-112713"/>
            <a:r>
              <a:rPr lang="en-US" i="0" baseline="0" dirty="0" smtClean="0"/>
              <a:t>These were originally defined as Link-Local, Site-Local and Global.</a:t>
            </a:r>
          </a:p>
          <a:p>
            <a:pPr marL="112713" indent="-112713"/>
            <a:r>
              <a:rPr lang="en-US" i="0" baseline="0" dirty="0" smtClean="0"/>
              <a:t>However, with </a:t>
            </a:r>
            <a:r>
              <a:rPr lang="en-US" sz="2000" i="0" kern="1200" dirty="0" smtClean="0">
                <a:solidFill>
                  <a:schemeClr val="tx1"/>
                </a:solidFill>
                <a:latin typeface="Arial" charset="0"/>
                <a:ea typeface="+mn-ea"/>
                <a:cs typeface="+mn-cs"/>
              </a:rPr>
              <a:t>RFC 3879, Site-Local Addresses are deprecated (not supported) and have been replaced by </a:t>
            </a:r>
            <a:r>
              <a:rPr lang="en-US" sz="2000" b="0" i="0" dirty="0" smtClean="0"/>
              <a:t>Unique-Local addresses</a:t>
            </a:r>
            <a:r>
              <a:rPr lang="en-US" sz="2000" b="0" i="0" kern="1200" dirty="0" smtClean="0">
                <a:solidFill>
                  <a:schemeClr val="tx1"/>
                </a:solidFill>
                <a:latin typeface="Arial" charset="0"/>
                <a:ea typeface="+mn-ea"/>
                <a:cs typeface="+mn-cs"/>
              </a:rPr>
              <a:t>.</a:t>
            </a:r>
          </a:p>
          <a:p>
            <a:pPr marL="0" indent="0">
              <a:buNone/>
            </a:pPr>
            <a:endParaRPr lang="en-US" b="0"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38</a:t>
            </a:fld>
            <a:endParaRPr lang="en-US" dirty="0"/>
          </a:p>
        </p:txBody>
      </p:sp>
    </p:spTree>
    <p:extLst>
      <p:ext uri="{BB962C8B-B14F-4D97-AF65-F5344CB8AC3E}">
        <p14:creationId xmlns:p14="http://schemas.microsoft.com/office/powerpoint/2010/main" val="26267941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1"/>
          <p:cNvSpPr>
            <a:spLocks noGrp="1" noChangeArrowheads="1"/>
          </p:cNvSpPr>
          <p:nvPr>
            <p:ph type="sldNum" sz="quarter" idx="5"/>
          </p:nvPr>
        </p:nvSpPr>
        <p:spPr>
          <a:noFill/>
        </p:spPr>
        <p:txBody>
          <a:bodyPr/>
          <a:lstStyle/>
          <a:p>
            <a:fld id="{4FB9268A-F643-4909-A5DB-9DC676CE76A3}" type="slidenum">
              <a:rPr lang="en-US" smtClean="0"/>
              <a:pPr/>
              <a:t>39</a:t>
            </a:fld>
            <a:endParaRPr lang="en-US" dirty="0"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marL="112713" indent="-112713" eaLnBrk="1" hangingPunct="1"/>
            <a:r>
              <a:rPr lang="en-US" b="1" dirty="0" smtClean="0"/>
              <a:t>Link-local addresses</a:t>
            </a:r>
            <a:r>
              <a:rPr lang="en-US" dirty="0" smtClean="0"/>
              <a:t>  are only configured on a single link between two devices.</a:t>
            </a:r>
            <a:r>
              <a:rPr lang="en-US" baseline="0" dirty="0" smtClean="0"/>
              <a:t> They are not </a:t>
            </a:r>
            <a:r>
              <a:rPr lang="en-US" dirty="0" smtClean="0"/>
              <a:t>routed and always start with</a:t>
            </a:r>
            <a:r>
              <a:rPr lang="en-US" baseline="0" dirty="0" smtClean="0"/>
              <a:t> a </a:t>
            </a:r>
            <a:r>
              <a:rPr lang="en-US" dirty="0" smtClean="0"/>
              <a:t>FE80 prefix. They are commonly</a:t>
            </a:r>
            <a:r>
              <a:rPr lang="en-US" baseline="0" dirty="0" smtClean="0"/>
              <a:t> used for IGP routing protocol communication.</a:t>
            </a:r>
            <a:endParaRPr lang="en-US" dirty="0" smtClean="0"/>
          </a:p>
          <a:p>
            <a:pPr marL="112713" indent="-112713" eaLnBrk="1" hangingPunct="1"/>
            <a:r>
              <a:rPr lang="en-US" b="1" dirty="0" smtClean="0"/>
              <a:t>Unique-local addresses </a:t>
            </a:r>
            <a:r>
              <a:rPr lang="en-US" dirty="0" smtClean="0"/>
              <a:t> are routable, but only within a private network, they are not supported on the Internet and are not to be used with NAT. They always start with</a:t>
            </a:r>
            <a:r>
              <a:rPr lang="en-US" baseline="0" dirty="0" smtClean="0"/>
              <a:t> a </a:t>
            </a:r>
            <a:r>
              <a:rPr lang="en-US" dirty="0" smtClean="0"/>
              <a:t>FC00 prefix.</a:t>
            </a:r>
          </a:p>
          <a:p>
            <a:pPr marL="112713" indent="-112713" eaLnBrk="1" hangingPunct="1"/>
            <a:r>
              <a:rPr lang="en-US" b="1" dirty="0" smtClean="0"/>
              <a:t>Global unicast addresses</a:t>
            </a:r>
            <a:r>
              <a:rPr lang="en-US" dirty="0" smtClean="0"/>
              <a:t> are globally routable on the Internet</a:t>
            </a:r>
            <a:r>
              <a:rPr lang="en-US" baseline="0" dirty="0" smtClean="0"/>
              <a:t>. The </a:t>
            </a:r>
            <a:r>
              <a:rPr lang="en-US" dirty="0" smtClean="0"/>
              <a:t>2001 prefix is currently being issued by IANA for public use. Global unicast addresses always contain a 64-bit host portion. They are identified by their three high-level bits set to 001 (hex 2 or 3::/3). 0010 = 0x2 &amp; 0011 = 0x3.</a:t>
            </a:r>
          </a:p>
          <a:p>
            <a:pPr marL="112713" indent="-112713" eaLnBrk="1" hangingPunct="1"/>
            <a:r>
              <a:rPr lang="en-GB" dirty="0" smtClean="0"/>
              <a:t>These</a:t>
            </a:r>
            <a:r>
              <a:rPr lang="en-GB" baseline="0" dirty="0" smtClean="0"/>
              <a:t> three types of IPv6 unicast address are easily identified by their </a:t>
            </a:r>
            <a:r>
              <a:rPr lang="en-GB" dirty="0" smtClean="0"/>
              <a:t>prefix.</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2713" indent="-112713"/>
            <a:r>
              <a:rPr lang="en-US" dirty="0" smtClean="0"/>
              <a:t>To provide the address</a:t>
            </a:r>
            <a:r>
              <a:rPr lang="en-US" baseline="0" dirty="0" smtClean="0"/>
              <a:t> space needed and scale for future Internet growth, IPv6 is the answer.</a:t>
            </a:r>
          </a:p>
          <a:p>
            <a:pPr marL="112713" indent="-112713"/>
            <a:r>
              <a:rPr lang="en-US" dirty="0" smtClean="0"/>
              <a:t>IPv6 combines expanded addressing with a more efficient and feature-rich header to meet these demands.</a:t>
            </a:r>
          </a:p>
          <a:p>
            <a:pPr marL="112713" indent="-112713"/>
            <a:r>
              <a:rPr lang="en-US" dirty="0" smtClean="0"/>
              <a:t>While it has many similarities to IPv4, IPv6 satisfies the increasingly complex requirements of hierarchical addressing that IPv4 does not support.</a:t>
            </a:r>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1" indent="-228600" algn="l" defTabSz="1020763" rtl="0" eaLnBrk="0" fontAlgn="base" latinLnBrk="0" hangingPunct="0">
              <a:lnSpc>
                <a:spcPct val="90000"/>
              </a:lnSpc>
              <a:spcBef>
                <a:spcPct val="50000"/>
              </a:spcBef>
              <a:spcAft>
                <a:spcPct val="0"/>
              </a:spcAft>
              <a:buClrTx/>
              <a:buSzPct val="100000"/>
              <a:tabLst/>
              <a:defRPr/>
            </a:pPr>
            <a:r>
              <a:rPr lang="en-US" dirty="0" smtClean="0"/>
              <a:t>Site-local addresses,</a:t>
            </a:r>
            <a:r>
              <a:rPr lang="en-US" baseline="0" dirty="0" smtClean="0"/>
              <a:t> mentioned previously, have been deprecated. </a:t>
            </a:r>
          </a:p>
          <a:p>
            <a:pPr marL="228600" marR="0" lvl="1" indent="-228600" algn="l" defTabSz="1020763" rtl="0" eaLnBrk="0" fontAlgn="base" latinLnBrk="0" hangingPunct="0">
              <a:lnSpc>
                <a:spcPct val="90000"/>
              </a:lnSpc>
              <a:spcBef>
                <a:spcPct val="50000"/>
              </a:spcBef>
              <a:spcAft>
                <a:spcPct val="0"/>
              </a:spcAft>
              <a:buClrTx/>
              <a:buSzPct val="100000"/>
              <a:tabLst/>
              <a:defRPr/>
            </a:pPr>
            <a:r>
              <a:rPr lang="en-US" dirty="0" smtClean="0"/>
              <a:t>They are analogous to IPv4's private address classes. However, using them would also mean that NAT would be required and addresses would again not be end-to-end. </a:t>
            </a:r>
          </a:p>
          <a:p>
            <a:pPr marL="228600" marR="0" lvl="1" indent="-228600" algn="l" defTabSz="1020763" rtl="0" eaLnBrk="0" fontAlgn="base" latinLnBrk="0" hangingPunct="0">
              <a:lnSpc>
                <a:spcPct val="90000"/>
              </a:lnSpc>
              <a:spcBef>
                <a:spcPct val="50000"/>
              </a:spcBef>
              <a:spcAft>
                <a:spcPct val="0"/>
              </a:spcAft>
              <a:buClrTx/>
              <a:buSzPct val="100000"/>
              <a:tabLst/>
              <a:defRPr/>
            </a:pPr>
            <a:r>
              <a:rPr lang="en-US" dirty="0" smtClean="0"/>
              <a:t>Site-local addresses start with the prefix</a:t>
            </a:r>
            <a:r>
              <a:rPr lang="en-US" b="1" dirty="0" smtClean="0">
                <a:latin typeface="Courier New" pitchFamily="49" charset="0"/>
                <a:cs typeface="Courier New" pitchFamily="49" charset="0"/>
              </a:rPr>
              <a:t> FEC0::/10</a:t>
            </a:r>
            <a:r>
              <a:rPr lang="en-US" b="0" dirty="0" smtClean="0">
                <a:latin typeface="Courier New" pitchFamily="49" charset="0"/>
                <a:cs typeface="Courier New" pitchFamily="49" charset="0"/>
              </a:rPr>
              <a:t> and are still commonly</a:t>
            </a:r>
            <a:r>
              <a:rPr lang="en-US" b="0" baseline="0" dirty="0" smtClean="0">
                <a:latin typeface="Courier New" pitchFamily="49" charset="0"/>
                <a:cs typeface="Courier New" pitchFamily="49" charset="0"/>
              </a:rPr>
              <a:t> used in training literature</a:t>
            </a:r>
            <a:r>
              <a:rPr lang="en-US" b="0" dirty="0" smtClean="0"/>
              <a:t>.</a:t>
            </a:r>
          </a:p>
          <a:p>
            <a:pPr marL="228600" marR="0" lvl="1" indent="-228600" algn="l" defTabSz="1020763" rtl="0" eaLnBrk="0" fontAlgn="base" latinLnBrk="0" hangingPunct="0">
              <a:lnSpc>
                <a:spcPct val="90000"/>
              </a:lnSpc>
              <a:spcBef>
                <a:spcPct val="50000"/>
              </a:spcBef>
              <a:spcAft>
                <a:spcPct val="0"/>
              </a:spcAft>
              <a:buClrTx/>
              <a:buSzPct val="100000"/>
              <a:tabLst/>
              <a:defRPr/>
            </a:pPr>
            <a:r>
              <a:rPr lang="en-US" dirty="0" smtClean="0"/>
              <a:t>Unique-local addresses (those in</a:t>
            </a:r>
            <a:r>
              <a:rPr lang="en-US" baseline="0" dirty="0" smtClean="0"/>
              <a:t> </a:t>
            </a:r>
            <a:r>
              <a:rPr lang="en-US" dirty="0" smtClean="0"/>
              <a:t>address block FC00::/7) have</a:t>
            </a:r>
            <a:r>
              <a:rPr lang="en-US" baseline="0" dirty="0" smtClean="0"/>
              <a:t> replaced the Site-local addresses for use with </a:t>
            </a:r>
            <a:r>
              <a:rPr lang="en-US" dirty="0" smtClean="0"/>
              <a:t>systems that are not connected to the Internet. They are routable only within a private network and are not routable in the global IPv6 Internet.</a:t>
            </a:r>
          </a:p>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40</a:t>
            </a:fld>
            <a:endParaRPr lang="en-US" dirty="0"/>
          </a:p>
        </p:txBody>
      </p:sp>
    </p:spTree>
    <p:extLst>
      <p:ext uri="{BB962C8B-B14F-4D97-AF65-F5344CB8AC3E}">
        <p14:creationId xmlns:p14="http://schemas.microsoft.com/office/powerpoint/2010/main" val="14532712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indent="-112713"/>
            <a:r>
              <a:rPr lang="en-US" dirty="0" smtClean="0"/>
              <a:t>An interface can have multiple IPv6 global unicast addresses simultaneously configured and enabled on it. However, it must also have a single link-local address. </a:t>
            </a:r>
          </a:p>
          <a:p>
            <a:pPr marL="112713" indent="-112713"/>
            <a:r>
              <a:rPr lang="en-US" dirty="0" smtClean="0"/>
              <a:t>Typically, an interface is assigned a link-local address and one (or more) global IPv6 addresses. </a:t>
            </a:r>
          </a:p>
          <a:p>
            <a:pPr marL="112713" indent="-112713"/>
            <a:r>
              <a:rPr lang="en-US" dirty="0" smtClean="0"/>
              <a:t>Note that in the example, the Link Local address starts with Hex FE80 and the global unicast address starts with Hex 2001.</a:t>
            </a:r>
          </a:p>
          <a:p>
            <a:pPr marL="112713" indent="-112713"/>
            <a:r>
              <a:rPr lang="en-US" dirty="0" smtClean="0"/>
              <a:t>Both</a:t>
            </a:r>
            <a:r>
              <a:rPr lang="en-US" baseline="0" dirty="0" smtClean="0"/>
              <a:t> of these addresses were autoconfigured using the EUI-64 method which makes use of the Ethernet MAC address to create the interface ID (in this example, </a:t>
            </a:r>
            <a:r>
              <a:rPr lang="en-US" sz="1200" dirty="0" smtClean="0">
                <a:latin typeface="Courier New" pitchFamily="49" charset="0"/>
                <a:cs typeface="Courier New" pitchFamily="49" charset="0"/>
              </a:rPr>
              <a:t>21B:D5FF:FE5B:A408). Autoconfiguration</a:t>
            </a:r>
            <a:r>
              <a:rPr lang="en-US" sz="1200" baseline="0" dirty="0" smtClean="0">
                <a:latin typeface="Courier New" pitchFamily="49" charset="0"/>
                <a:cs typeface="Courier New" pitchFamily="49" charset="0"/>
              </a:rPr>
              <a:t> and EUI-64 are covered in IPv6 Intro Part 2.</a:t>
            </a:r>
            <a:endParaRPr lang="en-US" sz="1200" dirty="0" smtClean="0">
              <a:latin typeface="Courier New" pitchFamily="49" charset="0"/>
              <a:cs typeface="Courier New" pitchFamily="49" charset="0"/>
            </a:endParaRPr>
          </a:p>
          <a:p>
            <a:pPr marL="112713" indent="-112713"/>
            <a:r>
              <a:rPr lang="en-US" dirty="0" smtClean="0"/>
              <a:t>An interface could also be configured to simultaneously support IPv4 and IPv6 addresses. This creates a “dual-stacked” interface.</a:t>
            </a:r>
          </a:p>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41</a:t>
            </a:fld>
            <a:endParaRPr lang="en-US" dirty="0"/>
          </a:p>
        </p:txBody>
      </p:sp>
    </p:spTree>
    <p:extLst>
      <p:ext uri="{BB962C8B-B14F-4D97-AF65-F5344CB8AC3E}">
        <p14:creationId xmlns:p14="http://schemas.microsoft.com/office/powerpoint/2010/main" val="2019637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42</a:t>
            </a:fld>
            <a:endParaRPr lang="en-US" dirty="0"/>
          </a:p>
        </p:txBody>
      </p:sp>
    </p:spTree>
    <p:extLst>
      <p:ext uri="{BB962C8B-B14F-4D97-AF65-F5344CB8AC3E}">
        <p14:creationId xmlns:p14="http://schemas.microsoft.com/office/powerpoint/2010/main" val="249595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100000"/>
              </a:lnSpc>
              <a:spcBef>
                <a:spcPts val="0"/>
              </a:spcBef>
              <a:buNone/>
            </a:pPr>
            <a:r>
              <a:rPr lang="en-US" dirty="0" smtClean="0"/>
              <a:t>The Internet is growing rapidly. As of 2009, Africa,</a:t>
            </a:r>
            <a:r>
              <a:rPr lang="en-US" baseline="0" dirty="0" smtClean="0"/>
              <a:t> with a population of nearly one billion, had a penetration rate of only 5.3 percent. The adoption </a:t>
            </a:r>
            <a:r>
              <a:rPr lang="en-US" dirty="0" smtClean="0"/>
              <a:t>rate worldwide</a:t>
            </a:r>
            <a:r>
              <a:rPr lang="en-US" baseline="0" dirty="0" smtClean="0"/>
              <a:t> </a:t>
            </a:r>
            <a:r>
              <a:rPr lang="en-US" dirty="0" smtClean="0"/>
              <a:t>will continue to increase as </a:t>
            </a:r>
            <a:r>
              <a:rPr lang="en-US" dirty="0" smtClean="0">
                <a:solidFill>
                  <a:srgbClr val="FF0000"/>
                </a:solidFill>
              </a:rPr>
              <a:t>underdeveloped</a:t>
            </a:r>
            <a:r>
              <a:rPr lang="en-US" dirty="0" smtClean="0"/>
              <a:t> countries get connected. </a:t>
            </a:r>
          </a:p>
          <a:p>
            <a:pPr marL="0" indent="0">
              <a:lnSpc>
                <a:spcPct val="100000"/>
              </a:lnSpc>
              <a:spcBef>
                <a:spcPts val="0"/>
              </a:spcBef>
              <a:buNone/>
            </a:pPr>
            <a:endParaRPr lang="en-US" b="1" dirty="0" smtClean="0"/>
          </a:p>
          <a:p>
            <a:pPr marL="0" indent="0">
              <a:lnSpc>
                <a:spcPct val="100000"/>
              </a:lnSpc>
              <a:spcBef>
                <a:spcPts val="0"/>
              </a:spcBef>
              <a:buNone/>
            </a:pPr>
            <a:r>
              <a:rPr lang="en-US" b="1" dirty="0" smtClean="0"/>
              <a:t>In</a:t>
            </a:r>
            <a:r>
              <a:rPr lang="en-US" b="1" baseline="0" dirty="0" smtClean="0"/>
              <a:t> a recent interview with </a:t>
            </a:r>
            <a:r>
              <a:rPr lang="en-US" b="1" dirty="0" smtClean="0"/>
              <a:t>Cisco CEO John Chambers, he is quoted as saying:</a:t>
            </a:r>
          </a:p>
          <a:p>
            <a:pPr marL="0" indent="0">
              <a:lnSpc>
                <a:spcPct val="100000"/>
              </a:lnSpc>
              <a:spcBef>
                <a:spcPts val="0"/>
              </a:spcBef>
              <a:buNone/>
            </a:pPr>
            <a:r>
              <a:rPr lang="en-US" dirty="0" smtClean="0"/>
              <a:t>“The continuous growth of the global Internet requires that its overall architecture evolve to accommodate new technologies to support the growing numbers of users, applications, appliances, and services. Due to market dynamics and exhaustion of the IPv4 address space, every customer in the market will face the inevitable transition from IPv4 to IPv6.”</a:t>
            </a:r>
          </a:p>
          <a:p>
            <a:pPr marL="0" indent="0">
              <a:buNone/>
            </a:pPr>
            <a:endParaRPr lang="en-US" baseline="0" dirty="0" smtClean="0"/>
          </a:p>
          <a:p>
            <a:pPr marL="0" indent="0">
              <a:buNone/>
            </a:pPr>
            <a:endParaRPr lang="en-US" baseline="0" dirty="0" smtClean="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1020763" rtl="0" eaLnBrk="0" fontAlgn="base" latinLnBrk="0" hangingPunct="0">
              <a:lnSpc>
                <a:spcPct val="100000"/>
              </a:lnSpc>
              <a:spcBef>
                <a:spcPts val="0"/>
              </a:spcBef>
              <a:spcAft>
                <a:spcPct val="0"/>
              </a:spcAft>
              <a:buClrTx/>
              <a:buSzPct val="100000"/>
              <a:buFontTx/>
              <a:buNone/>
              <a:tabLst/>
              <a:defRPr/>
            </a:pPr>
            <a:r>
              <a:rPr lang="en-US" dirty="0" smtClean="0"/>
              <a:t>More and more IP-enabled devices are connecting to the Internet. Devices include cell phones, consumer products (blue ray players, TVs), surveillance and </a:t>
            </a:r>
            <a:r>
              <a:rPr lang="en-US" baseline="0" dirty="0" smtClean="0"/>
              <a:t>transportation communication systems.</a:t>
            </a:r>
            <a:endParaRPr lang="en-US" dirty="0" smtClean="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a:t>
            </a:fld>
            <a:endParaRPr lang="en-US" dirty="0"/>
          </a:p>
        </p:txBody>
      </p:sp>
    </p:spTree>
    <p:extLst>
      <p:ext uri="{BB962C8B-B14F-4D97-AF65-F5344CB8AC3E}">
        <p14:creationId xmlns:p14="http://schemas.microsoft.com/office/powerpoint/2010/main" val="440153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1020763" rtl="0" eaLnBrk="0" fontAlgn="base" latinLnBrk="0" hangingPunct="0">
              <a:lnSpc>
                <a:spcPct val="90000"/>
              </a:lnSpc>
              <a:spcBef>
                <a:spcPct val="50000"/>
              </a:spcBef>
              <a:spcAft>
                <a:spcPct val="0"/>
              </a:spcAft>
              <a:buClrTx/>
              <a:buSzPct val="100000"/>
              <a:buFontTx/>
              <a:buAutoNum type="arabicPeriod"/>
              <a:tabLst/>
              <a:defRPr/>
            </a:pPr>
            <a:r>
              <a:rPr lang="en-US" dirty="0" smtClean="0"/>
              <a:t>All of this growth is causing the Internet to run out of public IPv4 addresses.</a:t>
            </a:r>
          </a:p>
          <a:p>
            <a:pPr marL="228600" marR="0" indent="-228600" algn="l" defTabSz="1020763" rtl="0" eaLnBrk="0" fontAlgn="base" latinLnBrk="0" hangingPunct="0">
              <a:lnSpc>
                <a:spcPct val="90000"/>
              </a:lnSpc>
              <a:spcBef>
                <a:spcPct val="50000"/>
              </a:spcBef>
              <a:spcAft>
                <a:spcPct val="0"/>
              </a:spcAft>
              <a:buClrTx/>
              <a:buSzPct val="100000"/>
              <a:buFontTx/>
              <a:buAutoNum type="arabicPeriod"/>
              <a:tabLst/>
              <a:defRPr/>
            </a:pPr>
            <a:r>
              <a:rPr lang="en-US" dirty="0" smtClean="0"/>
              <a:t>This</a:t>
            </a:r>
            <a:r>
              <a:rPr lang="en-US" baseline="0" dirty="0" smtClean="0"/>
              <a:t> chart shows the state of IPv4 address assignment as of October 20</a:t>
            </a:r>
            <a:r>
              <a:rPr lang="en-US" baseline="30000" dirty="0" smtClean="0"/>
              <a:t>th</a:t>
            </a:r>
            <a:r>
              <a:rPr lang="en-US" baseline="0" dirty="0" smtClean="0"/>
              <a:t>, 2010. </a:t>
            </a:r>
            <a:r>
              <a:rPr lang="en-US" dirty="0" smtClean="0"/>
              <a:t>Each block in the chart is a slash</a:t>
            </a:r>
            <a:r>
              <a:rPr lang="en-US" baseline="0" dirty="0" smtClean="0"/>
              <a:t> (/)8</a:t>
            </a:r>
            <a:r>
              <a:rPr lang="en-US" dirty="0" smtClean="0"/>
              <a:t>, each of which represents over 16 million addresses.</a:t>
            </a:r>
          </a:p>
          <a:p>
            <a:pPr marL="482600" marR="0" lvl="1" indent="-112713" algn="l" defTabSz="1020763" rtl="0" eaLnBrk="0" fontAlgn="base" latinLnBrk="0" hangingPunct="0">
              <a:lnSpc>
                <a:spcPct val="90000"/>
              </a:lnSpc>
              <a:spcBef>
                <a:spcPct val="50000"/>
              </a:spcBef>
              <a:spcAft>
                <a:spcPct val="0"/>
              </a:spcAft>
              <a:buClrTx/>
              <a:buSzPct val="100000"/>
              <a:tabLst/>
              <a:defRPr/>
            </a:pPr>
            <a:r>
              <a:rPr lang="en-US" baseline="0" dirty="0" smtClean="0"/>
              <a:t>The red address blocks are IPv4 addresses that are already assigned. </a:t>
            </a:r>
          </a:p>
          <a:p>
            <a:pPr marL="482600" marR="0" lvl="1" indent="-112713" algn="l" defTabSz="1020763" rtl="0" eaLnBrk="0" fontAlgn="base" latinLnBrk="0" hangingPunct="0">
              <a:lnSpc>
                <a:spcPct val="90000"/>
              </a:lnSpc>
              <a:spcBef>
                <a:spcPct val="50000"/>
              </a:spcBef>
              <a:spcAft>
                <a:spcPct val="0"/>
              </a:spcAft>
              <a:buClrTx/>
              <a:buSzPct val="100000"/>
              <a:tabLst/>
              <a:defRPr/>
            </a:pPr>
            <a:r>
              <a:rPr lang="en-US" baseline="0" dirty="0" smtClean="0"/>
              <a:t>The black address blocks are multicast and other reserved addresses that are unavailable.</a:t>
            </a:r>
          </a:p>
          <a:p>
            <a:pPr marL="482600" marR="0" lvl="1" indent="-112713" algn="l" defTabSz="1020763" rtl="0" eaLnBrk="0" fontAlgn="base" latinLnBrk="0" hangingPunct="0">
              <a:lnSpc>
                <a:spcPct val="90000"/>
              </a:lnSpc>
              <a:spcBef>
                <a:spcPct val="50000"/>
              </a:spcBef>
              <a:spcAft>
                <a:spcPct val="0"/>
              </a:spcAft>
              <a:buClrTx/>
              <a:buSzPct val="100000"/>
              <a:tabLst/>
              <a:defRPr/>
            </a:pPr>
            <a:r>
              <a:rPr lang="en-US" baseline="0" dirty="0" smtClean="0"/>
              <a:t>The blue address blocks are the remaining addresses available for assignment.</a:t>
            </a:r>
          </a:p>
          <a:p>
            <a:pPr marL="482600" marR="0" lvl="1" indent="-112713" algn="l" defTabSz="1020763" rtl="0" eaLnBrk="0" fontAlgn="base" latinLnBrk="0" hangingPunct="0">
              <a:lnSpc>
                <a:spcPct val="90000"/>
              </a:lnSpc>
              <a:spcBef>
                <a:spcPct val="50000"/>
              </a:spcBef>
              <a:spcAft>
                <a:spcPct val="0"/>
              </a:spcAft>
              <a:buClrTx/>
              <a:buSzPct val="100000"/>
              <a:tabLst/>
              <a:defRPr/>
            </a:pPr>
            <a:r>
              <a:rPr lang="en-US" baseline="0" dirty="0" smtClean="0"/>
              <a:t>The green 45.x.x.x/8 address block was previously owned by </a:t>
            </a:r>
            <a:r>
              <a:rPr lang="en-US" baseline="0" dirty="0" err="1" smtClean="0"/>
              <a:t>Interop</a:t>
            </a:r>
            <a:r>
              <a:rPr lang="en-US" baseline="0" dirty="0" smtClean="0"/>
              <a:t>, the sponsors of the major annual international networking conference. They recently returned the bulk of these 16+ million address to the pool of available addresses. These are now available for assignment but won’t last for long! </a:t>
            </a:r>
          </a:p>
          <a:p>
            <a:endParaRPr lang="en-US" baseline="0" dirty="0" smtClean="0"/>
          </a:p>
          <a:p>
            <a:pPr marL="0" indent="0">
              <a:buNone/>
            </a:pPr>
            <a:r>
              <a:rPr lang="en-US" b="1" dirty="0" smtClean="0"/>
              <a:t>NOTE:</a:t>
            </a:r>
            <a:r>
              <a:rPr lang="en-US" dirty="0" smtClean="0"/>
              <a:t> The full</a:t>
            </a:r>
            <a:r>
              <a:rPr lang="en-US" baseline="0" dirty="0" smtClean="0"/>
              <a:t> article on </a:t>
            </a:r>
            <a:r>
              <a:rPr lang="en-US" baseline="0" dirty="0" err="1" smtClean="0"/>
              <a:t>Interop</a:t>
            </a:r>
            <a:r>
              <a:rPr lang="en-US" baseline="0" dirty="0" smtClean="0"/>
              <a:t> is at: </a:t>
            </a:r>
            <a:r>
              <a:rPr lang="en-US" dirty="0" smtClean="0"/>
              <a:t>http://arstechnica.com/business/news/2010/10/embargoed-interop-gives-back-a-months-worth-of-ipv4-addresses.ars</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7</a:t>
            </a:fld>
            <a:endParaRPr lang="en-US" dirty="0"/>
          </a:p>
        </p:txBody>
      </p:sp>
    </p:spTree>
    <p:extLst>
      <p:ext uri="{BB962C8B-B14F-4D97-AF65-F5344CB8AC3E}">
        <p14:creationId xmlns:p14="http://schemas.microsoft.com/office/powerpoint/2010/main" val="2716966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2713" marR="0" indent="-112713" algn="l" defTabSz="1020763" rtl="0" eaLnBrk="0" fontAlgn="base" latinLnBrk="0" hangingPunct="0">
              <a:lnSpc>
                <a:spcPct val="90000"/>
              </a:lnSpc>
              <a:spcBef>
                <a:spcPct val="50000"/>
              </a:spcBef>
              <a:spcAft>
                <a:spcPct val="0"/>
              </a:spcAft>
              <a:buClrTx/>
              <a:buSzPct val="100000"/>
              <a:tabLst/>
              <a:defRPr/>
            </a:pPr>
            <a:r>
              <a:rPr lang="en-US" dirty="0" smtClean="0"/>
              <a:t>Extensions to IPv4 including Network Address Translation (NAT), variable</a:t>
            </a:r>
            <a:r>
              <a:rPr lang="en-US" baseline="0" dirty="0" smtClean="0"/>
              <a:t> length subnet masks (VLSM)</a:t>
            </a:r>
            <a:r>
              <a:rPr lang="en-US" dirty="0" smtClean="0"/>
              <a:t> and classless inter-domain routing (CIDR) have helped to extend the life of IPv4. NAT in particular has been</a:t>
            </a:r>
            <a:r>
              <a:rPr lang="en-US" baseline="0" dirty="0" smtClean="0"/>
              <a:t> a major factor in </a:t>
            </a:r>
            <a:r>
              <a:rPr lang="en-US" dirty="0" smtClean="0"/>
              <a:t>slowing the depletion of addresses.</a:t>
            </a:r>
          </a:p>
          <a:p>
            <a:pPr marL="112713" marR="0" indent="-112713" algn="l" defTabSz="1020763" rtl="0" eaLnBrk="0" fontAlgn="base" latinLnBrk="0" hangingPunct="0">
              <a:lnSpc>
                <a:spcPct val="90000"/>
              </a:lnSpc>
              <a:spcBef>
                <a:spcPct val="50000"/>
              </a:spcBef>
              <a:spcAft>
                <a:spcPct val="0"/>
              </a:spcAft>
              <a:buClrTx/>
              <a:buSzPct val="100000"/>
              <a:tabLst/>
              <a:defRPr/>
            </a:pPr>
            <a:r>
              <a:rPr lang="en-US" dirty="0" smtClean="0"/>
              <a:t>Despite these</a:t>
            </a:r>
            <a:r>
              <a:rPr lang="en-US" baseline="0" dirty="0" smtClean="0"/>
              <a:t> efforts</a:t>
            </a:r>
            <a:r>
              <a:rPr lang="en-US" dirty="0" smtClean="0"/>
              <a:t>, as of October 2010, less than 5% of the public IPv4 addresses remained unallocated.</a:t>
            </a:r>
          </a:p>
          <a:p>
            <a:pPr marL="112713" marR="0" indent="-112713" algn="l" defTabSz="1020763" rtl="0" eaLnBrk="0" fontAlgn="base" latinLnBrk="0" hangingPunct="0">
              <a:lnSpc>
                <a:spcPct val="90000"/>
              </a:lnSpc>
              <a:spcBef>
                <a:spcPct val="50000"/>
              </a:spcBef>
              <a:spcAft>
                <a:spcPct val="0"/>
              </a:spcAft>
              <a:buClrTx/>
              <a:buSzPct val="100000"/>
              <a:tabLst/>
              <a:defRPr/>
            </a:pPr>
            <a:r>
              <a:rPr lang="en-US" dirty="0" smtClean="0"/>
              <a:t>Although estimates vary, this pool may be exhausted by early 2012.</a:t>
            </a:r>
          </a:p>
          <a:p>
            <a:pPr marL="112713" marR="0" indent="-112713" algn="l" defTabSz="1020763" rtl="0" eaLnBrk="0" fontAlgn="base" latinLnBrk="0" hangingPunct="0">
              <a:lnSpc>
                <a:spcPct val="90000"/>
              </a:lnSpc>
              <a:spcBef>
                <a:spcPct val="50000"/>
              </a:spcBef>
              <a:spcAft>
                <a:spcPct val="0"/>
              </a:spcAft>
              <a:buClrTx/>
              <a:buSzPct val="100000"/>
              <a:tabLst/>
              <a:defRPr/>
            </a:pPr>
            <a:r>
              <a:rPr lang="en-US" baseline="0" dirty="0" smtClean="0"/>
              <a:t>As emerging nations and new ISPs come online, they will not be able to obtain blocks of IPv4 addresses. Although stop-gap measures such as NAT exist, the ultimate solution is IPv6.</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1" indent="-228600" algn="l" defTabSz="1020763" rtl="0" eaLnBrk="0" fontAlgn="base" latinLnBrk="0" hangingPunct="0">
              <a:lnSpc>
                <a:spcPct val="90000"/>
              </a:lnSpc>
              <a:spcBef>
                <a:spcPct val="50000"/>
              </a:spcBef>
              <a:spcAft>
                <a:spcPct val="0"/>
              </a:spcAft>
              <a:buClrTx/>
              <a:buSzPct val="100000"/>
              <a:tabLst/>
              <a:defRPr/>
            </a:pPr>
            <a:r>
              <a:rPr lang="en-US" dirty="0" smtClean="0"/>
              <a:t>The Internet routing tables continue to grow which means Internet core routers require more processing power, memory, and overhead.</a:t>
            </a:r>
          </a:p>
          <a:p>
            <a:pPr marL="228600" marR="0" lvl="1" indent="-228600" algn="l" defTabSz="1020763" rtl="0" eaLnBrk="0" fontAlgn="base" latinLnBrk="0" hangingPunct="0">
              <a:lnSpc>
                <a:spcPct val="90000"/>
              </a:lnSpc>
              <a:spcBef>
                <a:spcPct val="50000"/>
              </a:spcBef>
              <a:spcAft>
                <a:spcPct val="0"/>
              </a:spcAft>
              <a:buClrTx/>
              <a:buSzPct val="100000"/>
              <a:tabLst/>
              <a:defRPr/>
            </a:pPr>
            <a:r>
              <a:rPr lang="en-US" dirty="0" smtClean="0"/>
              <a:t>IPv4 networks typically use NAT as the solution to address depletion. However, NAT hides the true source address of traffic, which can cause other issues.</a:t>
            </a:r>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9</a:t>
            </a:fld>
            <a:endParaRPr lang="en-US" dirty="0"/>
          </a:p>
        </p:txBody>
      </p:sp>
    </p:spTree>
    <p:extLst>
      <p:ext uri="{BB962C8B-B14F-4D97-AF65-F5344CB8AC3E}">
        <p14:creationId xmlns:p14="http://schemas.microsoft.com/office/powerpoint/2010/main" val="2718940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C0C0C4"/>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C0C0C4"/>
                </a:solidFill>
              </a:rPr>
              <a:t>Cisco Public</a:t>
            </a:r>
          </a:p>
        </p:txBody>
      </p:sp>
      <p:sp>
        <p:nvSpPr>
          <p:cNvPr id="7" name="Rectangle 5"/>
          <p:cNvSpPr>
            <a:spLocks noChangeArrowheads="1"/>
          </p:cNvSpPr>
          <p:nvPr/>
        </p:nvSpPr>
        <p:spPr bwMode="auto">
          <a:xfrm>
            <a:off x="193675" y="6562725"/>
            <a:ext cx="1699671" cy="190646"/>
          </a:xfrm>
          <a:prstGeom prst="rect">
            <a:avLst/>
          </a:prstGeom>
          <a:noFill/>
          <a:ln w="9525">
            <a:noFill/>
            <a:miter lim="800000"/>
            <a:headEnd/>
            <a:tailEnd/>
          </a:ln>
          <a:effectLst/>
        </p:spPr>
        <p:txBody>
          <a:bodyPr wrap="square" lIns="82124" tIns="41061" rIns="82124" bIns="41061" anchor="b">
            <a:spAutoFit/>
          </a:bodyPr>
          <a:lstStyle/>
          <a:p>
            <a:pPr algn="l" defTabSz="814388">
              <a:lnSpc>
                <a:spcPct val="100000"/>
              </a:lnSpc>
              <a:defRPr/>
            </a:pPr>
            <a:r>
              <a:rPr lang="en-US" sz="700" dirty="0" smtClean="0">
                <a:solidFill>
                  <a:schemeClr val="tx1"/>
                </a:solidFill>
              </a:rPr>
              <a:t>IPv6</a:t>
            </a:r>
            <a:r>
              <a:rPr lang="en-US" sz="700" baseline="0" dirty="0" smtClean="0">
                <a:solidFill>
                  <a:schemeClr val="tx1"/>
                </a:solidFill>
              </a:rPr>
              <a:t> Intro</a:t>
            </a:r>
            <a:r>
              <a:rPr lang="en-US" sz="700" dirty="0" smtClean="0">
                <a:solidFill>
                  <a:schemeClr val="tx1"/>
                </a:solidFill>
              </a:rPr>
              <a:t> – Part 1</a:t>
            </a:r>
            <a:endParaRPr lang="en-US" sz="700" dirty="0">
              <a:solidFill>
                <a:schemeClr val="tx1"/>
              </a:solidFill>
            </a:endParaRP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F03A2297-76DB-42C1-A7DF-76792C553C4F}" type="slidenum">
              <a:rPr lang="en-US" sz="1000">
                <a:solidFill>
                  <a:schemeClr val="tx1"/>
                </a:solidFill>
              </a:rPr>
              <a:pPr algn="r" defTabSz="814388">
                <a:lnSpc>
                  <a:spcPct val="100000"/>
                </a:lnSpc>
                <a:defRPr/>
              </a:pPr>
              <a:t>‹#›</a:t>
            </a:fld>
            <a:endParaRPr lang="en-US" sz="1000">
              <a:solidFill>
                <a:schemeClr val="tx1"/>
              </a:solidFill>
            </a:endParaRPr>
          </a:p>
        </p:txBody>
      </p:sp>
      <p:sp>
        <p:nvSpPr>
          <p:cNvPr id="1290247" name="Rectangle 7"/>
          <p:cNvSpPr>
            <a:spLocks noGrp="1" noChangeArrowheads="1"/>
          </p:cNvSpPr>
          <p:nvPr>
            <p:ph type="ctrTitle"/>
          </p:nvPr>
        </p:nvSpPr>
        <p:spPr bwMode="white">
          <a:xfrm>
            <a:off x="311150" y="2581836"/>
            <a:ext cx="4174789" cy="1021976"/>
          </a:xfrm>
          <a:prstGeom prst="rect">
            <a:avLst/>
          </a:prstGeom>
          <a:ln/>
        </p:spPr>
        <p:txBody>
          <a:bodyPr anchor="ctr">
            <a:normAutofit/>
          </a:bodyPr>
          <a:lstStyle>
            <a:lvl1pPr>
              <a:defRPr sz="3000" b="0">
                <a:solidFill>
                  <a:srgbClr val="FFFFFF"/>
                </a:solidFill>
              </a:defRPr>
            </a:lvl1pPr>
          </a:lstStyle>
          <a:p>
            <a:r>
              <a:rPr lang="en-US" smtClean="0"/>
              <a:t>Click to edit Master title style</a:t>
            </a:r>
            <a:endParaRPr lang="en-US"/>
          </a:p>
        </p:txBody>
      </p:sp>
      <p:sp>
        <p:nvSpPr>
          <p:cNvPr id="1290248" name="Rectangle 8"/>
          <p:cNvSpPr>
            <a:spLocks noGrp="1" noChangeArrowheads="1"/>
          </p:cNvSpPr>
          <p:nvPr>
            <p:ph type="subTitle" idx="1"/>
          </p:nvPr>
        </p:nvSpPr>
        <p:spPr>
          <a:xfrm>
            <a:off x="311149" y="4672013"/>
            <a:ext cx="8510122"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pic>
        <p:nvPicPr>
          <p:cNvPr id="12"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Rows Graphic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549021"/>
          </a:xfrm>
          <a:prstGeom prst="rect">
            <a:avLst/>
          </a:prstGeom>
        </p:spPr>
        <p:txBody>
          <a:bodyPr>
            <a:normAutofit/>
          </a:bodyPr>
          <a:lstStyle>
            <a:lvl1pPr>
              <a:defRPr baseline="0"/>
            </a:lvl1pPr>
          </a:lstStyle>
          <a:p>
            <a:r>
              <a:rPr lang="en-US" smtClean="0"/>
              <a:t>2 Rows Graphic Top</a:t>
            </a:r>
            <a:endParaRPr lang="en-US"/>
          </a:p>
        </p:txBody>
      </p:sp>
      <p:sp>
        <p:nvSpPr>
          <p:cNvPr id="5" name="Content Placeholder 2"/>
          <p:cNvSpPr>
            <a:spLocks noGrp="1"/>
          </p:cNvSpPr>
          <p:nvPr>
            <p:ph idx="11"/>
          </p:nvPr>
        </p:nvSpPr>
        <p:spPr>
          <a:xfrm>
            <a:off x="279400" y="3708401"/>
            <a:ext cx="8520354" cy="2715704"/>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2"/>
          </p:nvPr>
        </p:nvSpPr>
        <p:spPr>
          <a:xfrm>
            <a:off x="279400" y="990601"/>
            <a:ext cx="8531225" cy="2654300"/>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Rows Graphic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549021"/>
          </a:xfrm>
          <a:prstGeom prst="rect">
            <a:avLst/>
          </a:prstGeom>
        </p:spPr>
        <p:txBody>
          <a:bodyPr>
            <a:normAutofit/>
          </a:bodyPr>
          <a:lstStyle>
            <a:lvl1pPr>
              <a:defRPr baseline="0"/>
            </a:lvl1pPr>
          </a:lstStyle>
          <a:p>
            <a:r>
              <a:rPr lang="en-US" smtClean="0"/>
              <a:t>2 Rows Graphic Bottom</a:t>
            </a:r>
            <a:endParaRPr lang="en-US"/>
          </a:p>
        </p:txBody>
      </p:sp>
      <p:sp>
        <p:nvSpPr>
          <p:cNvPr id="4" name="Content Placeholder 2"/>
          <p:cNvSpPr>
            <a:spLocks noGrp="1"/>
          </p:cNvSpPr>
          <p:nvPr>
            <p:ph idx="10"/>
          </p:nvPr>
        </p:nvSpPr>
        <p:spPr>
          <a:xfrm>
            <a:off x="279400" y="990600"/>
            <a:ext cx="8520354" cy="2452688"/>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p:nvPr>
        </p:nvSpPr>
        <p:spPr>
          <a:xfrm>
            <a:off x="279400" y="3619500"/>
            <a:ext cx="8520113" cy="2921000"/>
          </a:xfrm>
        </p:spPr>
        <p:txBody>
          <a:bodyPr>
            <a:normAutofit/>
          </a:bodyPr>
          <a:lstStyle>
            <a:lvl1pPr>
              <a:buNone/>
              <a:defRPr/>
            </a:lvl1pPr>
            <a:lvl2pPr>
              <a:buNone/>
              <a:defRPr/>
            </a:lvl2pPr>
            <a:lvl3pPr>
              <a:buNone/>
              <a:defRPr/>
            </a:lvl3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and 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549021"/>
          </a:xfrm>
          <a:prstGeom prst="rect">
            <a:avLst/>
          </a:prstGeom>
        </p:spPr>
        <p:txBody>
          <a:bodyPr>
            <a:normAutofit/>
          </a:bodyPr>
          <a:lstStyle>
            <a:lvl1pPr>
              <a:defRPr baseline="0"/>
            </a:lvl1pPr>
          </a:lstStyle>
          <a:p>
            <a:r>
              <a:rPr lang="en-US" smtClean="0"/>
              <a:t>Config Example 2 Rows</a:t>
            </a:r>
            <a:endParaRPr lang="en-US"/>
          </a:p>
        </p:txBody>
      </p:sp>
      <p:sp>
        <p:nvSpPr>
          <p:cNvPr id="4" name="Content Placeholder 2"/>
          <p:cNvSpPr>
            <a:spLocks noGrp="1"/>
          </p:cNvSpPr>
          <p:nvPr>
            <p:ph idx="10"/>
          </p:nvPr>
        </p:nvSpPr>
        <p:spPr>
          <a:xfrm>
            <a:off x="279400" y="1003301"/>
            <a:ext cx="8520354" cy="266736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hasCustomPrompt="1"/>
          </p:nvPr>
        </p:nvSpPr>
        <p:spPr>
          <a:xfrm>
            <a:off x="279400" y="3762102"/>
            <a:ext cx="8520113" cy="2778397"/>
          </a:xfrm>
          <a:ln>
            <a:solidFill>
              <a:schemeClr val="tx1"/>
            </a:solidFill>
          </a:ln>
        </p:spPr>
        <p:txBody>
          <a:bodyPr>
            <a:noAutofit/>
          </a:bodyPr>
          <a:lstStyle>
            <a:lvl1pPr marL="0" indent="0">
              <a:lnSpc>
                <a:spcPct val="100000"/>
              </a:lnSpc>
              <a:spcBef>
                <a:spcPts val="0"/>
              </a:spcBef>
              <a:spcAft>
                <a:spcPts val="0"/>
              </a:spcAft>
              <a:buNone/>
              <a:defRPr sz="1600">
                <a:latin typeface="Courier New" pitchFamily="49" charset="0"/>
                <a:cs typeface="Courier New" pitchFamily="49" charset="0"/>
              </a:defRPr>
            </a:lvl1pPr>
            <a:lvl2pPr>
              <a:buNone/>
              <a:defRPr/>
            </a:lvl2pPr>
            <a:lvl3pPr>
              <a:buNone/>
              <a:defRPr/>
            </a:lvl3pPr>
          </a:lstStyle>
          <a:p>
            <a:pPr lvl="0"/>
            <a:r>
              <a:rPr lang="en-US" smtClean="0"/>
              <a:t>Config example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fig Example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549021"/>
          </a:xfrm>
          <a:prstGeom prst="rect">
            <a:avLst/>
          </a:prstGeom>
        </p:spPr>
        <p:txBody>
          <a:bodyPr>
            <a:normAutofit/>
          </a:bodyPr>
          <a:lstStyle>
            <a:lvl1pPr>
              <a:defRPr/>
            </a:lvl1pPr>
          </a:lstStyle>
          <a:p>
            <a:r>
              <a:rPr lang="en-US" smtClean="0"/>
              <a:t>Config Example 2 column</a:t>
            </a:r>
            <a:endParaRPr lang="en-US"/>
          </a:p>
        </p:txBody>
      </p:sp>
      <p:sp>
        <p:nvSpPr>
          <p:cNvPr id="8" name="Content Placeholder 3"/>
          <p:cNvSpPr>
            <a:spLocks noGrp="1"/>
          </p:cNvSpPr>
          <p:nvPr>
            <p:ph sz="half" idx="10"/>
          </p:nvPr>
        </p:nvSpPr>
        <p:spPr>
          <a:xfrm>
            <a:off x="279399" y="1003300"/>
            <a:ext cx="4152751" cy="4140651"/>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003300"/>
            <a:ext cx="4152751" cy="4140651"/>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1178698"/>
          </a:xfrm>
          <a:ln w="19050">
            <a:solidFill>
              <a:schemeClr val="tx1"/>
            </a:solidFill>
          </a:ln>
        </p:spPr>
        <p:txBody>
          <a:bodyPr>
            <a:noAutofit/>
          </a:bodyPr>
          <a:lstStyle>
            <a:lvl1pPr marL="0" indent="0" algn="l" defTabSz="814388">
              <a:lnSpc>
                <a:spcPct val="100000"/>
              </a:lnSpc>
              <a:spcBef>
                <a:spcPts val="0"/>
              </a:spcBef>
              <a:spcAft>
                <a:spcPts val="0"/>
              </a:spcAft>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utp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549021"/>
          </a:xfrm>
          <a:prstGeom prst="rect">
            <a:avLst/>
          </a:prstGeom>
        </p:spPr>
        <p:txBody>
          <a:bodyPr>
            <a:normAutofit/>
          </a:bodyPr>
          <a:lstStyle>
            <a:lvl1pPr>
              <a:defRPr/>
            </a:lvl1pPr>
          </a:lstStyle>
          <a:p>
            <a:r>
              <a:rPr lang="en-US" smtClean="0"/>
              <a:t>Output</a:t>
            </a:r>
            <a:endParaRPr lang="en-US"/>
          </a:p>
        </p:txBody>
      </p:sp>
      <p:sp>
        <p:nvSpPr>
          <p:cNvPr id="5" name="Text Placeholder 4"/>
          <p:cNvSpPr>
            <a:spLocks noGrp="1"/>
          </p:cNvSpPr>
          <p:nvPr>
            <p:ph type="body" sz="quarter" idx="10" hasCustomPrompt="1"/>
          </p:nvPr>
        </p:nvSpPr>
        <p:spPr>
          <a:xfrm>
            <a:off x="279399" y="1003300"/>
            <a:ext cx="8531114" cy="5486400"/>
          </a:xfrm>
          <a:ln w="19050">
            <a:solidFill>
              <a:schemeClr val="tx1"/>
            </a:solidFill>
          </a:ln>
        </p:spPr>
        <p:txBody>
          <a:bodyPr>
            <a:noAutofit/>
          </a:bodyPr>
          <a:lstStyle>
            <a:lvl1pPr marL="0" indent="0">
              <a:lnSpc>
                <a:spcPct val="100000"/>
              </a:lnSpc>
              <a:spcBef>
                <a:spcPts val="0"/>
              </a:spcBef>
              <a:spcAft>
                <a:spcPts val="0"/>
              </a:spcAft>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utpu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549021"/>
          </a:xfrm>
          <a:prstGeom prst="rect">
            <a:avLst/>
          </a:prstGeom>
        </p:spPr>
        <p:txBody>
          <a:bodyPr>
            <a:normAutofit/>
          </a:bodyPr>
          <a:lstStyle>
            <a:lvl1pPr>
              <a:defRPr/>
            </a:lvl1pPr>
          </a:lstStyle>
          <a:p>
            <a:r>
              <a:rPr lang="en-US" smtClean="0"/>
              <a:t>Output with Explanation</a:t>
            </a:r>
            <a:endParaRPr lang="en-US"/>
          </a:p>
        </p:txBody>
      </p:sp>
      <p:sp>
        <p:nvSpPr>
          <p:cNvPr id="5" name="Text Placeholder 4"/>
          <p:cNvSpPr>
            <a:spLocks noGrp="1"/>
          </p:cNvSpPr>
          <p:nvPr>
            <p:ph type="body" sz="quarter" idx="10" hasCustomPrompt="1"/>
          </p:nvPr>
        </p:nvSpPr>
        <p:spPr>
          <a:xfrm>
            <a:off x="279399" y="2000922"/>
            <a:ext cx="8531114" cy="4399878"/>
          </a:xfrm>
          <a:ln w="19050">
            <a:solidFill>
              <a:schemeClr val="tx1"/>
            </a:solidFill>
          </a:ln>
        </p:spPr>
        <p:txBody>
          <a:bodyPr>
            <a:noAutofit/>
          </a:bodyPr>
          <a:lstStyle>
            <a:lvl1pPr marL="0" indent="0">
              <a:lnSpc>
                <a:spcPct val="100000"/>
              </a:lnSpc>
              <a:spcBef>
                <a:spcPts val="0"/>
              </a:spcBef>
              <a:spcAft>
                <a:spcPts val="0"/>
              </a:spcAft>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
        <p:nvSpPr>
          <p:cNvPr id="6" name="Content Placeholder 5"/>
          <p:cNvSpPr>
            <a:spLocks noGrp="1"/>
          </p:cNvSpPr>
          <p:nvPr>
            <p:ph sz="quarter" idx="11" hasCustomPrompt="1"/>
          </p:nvPr>
        </p:nvSpPr>
        <p:spPr>
          <a:xfrm>
            <a:off x="279400" y="990600"/>
            <a:ext cx="8520113" cy="912813"/>
          </a:xfrm>
        </p:spPr>
        <p:txBody>
          <a:bodyPr>
            <a:normAutofit/>
          </a:bodyPr>
          <a:lstStyle>
            <a:lvl1pPr marL="11113" indent="-11113">
              <a:buNone/>
              <a:defRPr sz="2000" b="0"/>
            </a:lvl1pPr>
          </a:lstStyle>
          <a:p>
            <a:pPr lvl="0"/>
            <a:r>
              <a:rPr lang="en-US" smtClean="0"/>
              <a:t>Brief explanation of the command.</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2 column horizontal">
    <p:spTree>
      <p:nvGrpSpPr>
        <p:cNvPr id="1" name=""/>
        <p:cNvGrpSpPr/>
        <p:nvPr/>
      </p:nvGrpSpPr>
      <p:grpSpPr>
        <a:xfrm>
          <a:off x="0" y="0"/>
          <a:ext cx="0" cy="0"/>
          <a:chOff x="0" y="0"/>
          <a:chExt cx="0" cy="0"/>
        </a:xfrm>
      </p:grpSpPr>
      <p:sp>
        <p:nvSpPr>
          <p:cNvPr id="2" name="Title 1"/>
          <p:cNvSpPr>
            <a:spLocks noGrp="1"/>
          </p:cNvSpPr>
          <p:nvPr>
            <p:ph type="title"/>
          </p:nvPr>
        </p:nvSpPr>
        <p:spPr>
          <a:xfrm>
            <a:off x="279400" y="365379"/>
            <a:ext cx="8521700" cy="620712"/>
          </a:xfrm>
          <a:prstGeom prst="rect">
            <a:avLst/>
          </a:prstGeom>
        </p:spPr>
        <p:txBody>
          <a:bodyPr/>
          <a:lstStyle/>
          <a:p>
            <a:r>
              <a:rPr lang="en-US" smtClean="0"/>
              <a:t>Click to edit Master title style</a:t>
            </a:r>
            <a:endParaRPr lang="en-US"/>
          </a:p>
        </p:txBody>
      </p:sp>
      <p:sp>
        <p:nvSpPr>
          <p:cNvPr id="4" name="Content Placeholder 2"/>
          <p:cNvSpPr>
            <a:spLocks noGrp="1"/>
          </p:cNvSpPr>
          <p:nvPr>
            <p:ph idx="10"/>
          </p:nvPr>
        </p:nvSpPr>
        <p:spPr>
          <a:xfrm>
            <a:off x="279400" y="1152863"/>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897849"/>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p:nvPr>
        </p:nvSpPr>
        <p:spPr>
          <a:xfrm>
            <a:off x="279401"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fig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8" name="Content Placeholder 3"/>
          <p:cNvSpPr>
            <a:spLocks noGrp="1"/>
          </p:cNvSpPr>
          <p:nvPr>
            <p:ph sz="half" idx="10"/>
          </p:nvPr>
        </p:nvSpPr>
        <p:spPr>
          <a:xfrm>
            <a:off x="279399"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995821"/>
          </a:xfrm>
        </p:spPr>
        <p:txBody>
          <a:bodyPr/>
          <a:lstStyle>
            <a:lvl1pPr marL="0" indent="0" algn="l" defTabSz="814388">
              <a:lnSpc>
                <a:spcPts val="1800"/>
              </a:lnSpc>
              <a:spcBef>
                <a:spcPts val="0"/>
              </a:spcBef>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1"/>
            <a:ext cx="8522208" cy="548639"/>
          </a:xfrm>
          <a:prstGeom prst="rect">
            <a:avLst/>
          </a:prstGeom>
        </p:spPr>
        <p:txBody>
          <a:bodyPr>
            <a:normAutofit/>
          </a:bodyPr>
          <a:lstStyle>
            <a:lvl1pPr>
              <a:defRPr/>
            </a:lvl1pPr>
          </a:lstStyle>
          <a:p>
            <a:r>
              <a:rPr lang="en-US" smtClean="0"/>
              <a:t>Title Only</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Outpu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hasCustomPrompt="1"/>
          </p:nvPr>
        </p:nvSpPr>
        <p:spPr>
          <a:xfrm>
            <a:off x="279401" y="1122948"/>
            <a:ext cx="8520354" cy="5191792"/>
          </a:xfrm>
          <a:ln w="25400">
            <a:solidFill>
              <a:schemeClr val="tx1"/>
            </a:solidFill>
          </a:ln>
        </p:spPr>
        <p:txBody>
          <a:bodyPr/>
          <a:lstStyle>
            <a:lvl1pPr marL="0" indent="0" algn="l">
              <a:lnSpc>
                <a:spcPct val="100000"/>
              </a:lnSpc>
              <a:spcBef>
                <a:spcPts val="0"/>
              </a:spcBef>
              <a:buNone/>
              <a:defRPr sz="1200">
                <a:latin typeface="Courier New" pitchFamily="49" charset="0"/>
                <a:cs typeface="Courier New" pitchFamily="49" charset="0"/>
              </a:defRPr>
            </a:lvl1pPr>
            <a:lvl2pPr marL="461963" indent="-236538">
              <a:buFont typeface="Arial" pitchFamily="34" charset="0"/>
              <a:buNone/>
              <a:defRPr sz="2000">
                <a:latin typeface="Courier New" pitchFamily="49" charset="0"/>
                <a:cs typeface="Courier New" pitchFamily="49" charset="0"/>
              </a:defRPr>
            </a:lvl2pPr>
            <a:lvl3pPr marL="688975" indent="-227013">
              <a:buFont typeface="Arial" pitchFamily="34" charset="0"/>
              <a:buNone/>
              <a:defRPr sz="1800">
                <a:latin typeface="Courier New" pitchFamily="49" charset="0"/>
                <a:cs typeface="Courier New" pitchFamily="49" charset="0"/>
              </a:defRPr>
            </a:lvl3pPr>
            <a:lvl4pPr marL="565150" indent="176213">
              <a:buFont typeface="Arial" pitchFamily="34" charset="0"/>
              <a:buChar char="•"/>
              <a:defRPr/>
            </a:lvl4pPr>
            <a:lvl5pPr marL="744538" indent="169863">
              <a:buFont typeface="Arial" pitchFamily="34" charset="0"/>
              <a:buChar char="•"/>
              <a:defRPr/>
            </a:lvl5pPr>
          </a:lstStyle>
          <a:p>
            <a:pPr algn="l">
              <a:lnSpc>
                <a:spcPct val="100000"/>
              </a:lnSpc>
              <a:defRPr/>
            </a:pPr>
            <a:r>
              <a:rPr lang="en-US" sz="1000" b="0" smtClean="0">
                <a:solidFill>
                  <a:srgbClr val="000000"/>
                </a:solidFill>
                <a:latin typeface="Courier New" pitchFamily="49" charset="0"/>
                <a:cs typeface="Times New Roman" pitchFamily="18" charset="0"/>
              </a:rPr>
              <a:t>RouterA# </a:t>
            </a:r>
            <a:r>
              <a:rPr lang="en-US" sz="1000" b="1" smtClean="0">
                <a:solidFill>
                  <a:schemeClr val="tx1"/>
                </a:solidFill>
                <a:latin typeface="Courier New" pitchFamily="49" charset="0"/>
                <a:cs typeface="Times New Roman" pitchFamily="18" charset="0"/>
              </a:rPr>
              <a:t>show command</a:t>
            </a:r>
          </a:p>
          <a:p>
            <a:pPr algn="l">
              <a:lnSpc>
                <a:spcPct val="100000"/>
              </a:lnSpc>
              <a:defRPr/>
            </a:pPr>
            <a:r>
              <a:rPr lang="en-US" sz="1000" b="1" smtClean="0">
                <a:solidFill>
                  <a:srgbClr val="000000"/>
                </a:solidFill>
                <a:latin typeface="Courier New" pitchFamily="49" charset="0"/>
                <a:cs typeface="Times New Roman" pitchFamily="18" charset="0"/>
              </a:rPr>
              <a:t>    </a:t>
            </a:r>
            <a:r>
              <a:rPr lang="en-US" sz="1000" b="1" smtClean="0">
                <a:solidFill>
                  <a:schemeClr val="accent2"/>
                </a:solidFill>
                <a:latin typeface="Courier New" pitchFamily="49" charset="0"/>
              </a:rPr>
              <a:t> </a:t>
            </a:r>
            <a:r>
              <a:rPr lang="en-US" sz="1000" b="1" smtClean="0">
                <a:solidFill>
                  <a:srgbClr val="000000"/>
                </a:solidFill>
                <a:latin typeface="Courier New" pitchFamily="49" charset="0"/>
                <a:cs typeface="Times New Roman" pitchFamily="18" charset="0"/>
              </a:rPr>
              <a:t>OSPF Router with ID (10.0.0.11) (Process ID 1)</a:t>
            </a:r>
          </a:p>
          <a:p>
            <a:pPr algn="l">
              <a:lnSpc>
                <a:spcPct val="100000"/>
              </a:lnSpc>
              <a:defRPr/>
            </a:pPr>
            <a:r>
              <a:rPr lang="en-US" sz="1000" b="1" smtClean="0">
                <a:solidFill>
                  <a:srgbClr val="000000"/>
                </a:solidFill>
                <a:latin typeface="Courier New" pitchFamily="49" charset="0"/>
                <a:cs typeface="Times New Roman" pitchFamily="18" charset="0"/>
              </a:rPr>
              <a:t>                Router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 Link count</a:t>
            </a:r>
          </a:p>
          <a:p>
            <a:pPr algn="l">
              <a:lnSpc>
                <a:spcPct val="100000"/>
              </a:lnSpc>
              <a:defRPr/>
            </a:pPr>
            <a:r>
              <a:rPr lang="en-US" sz="1000" b="1" smtClean="0">
                <a:solidFill>
                  <a:srgbClr val="000000"/>
                </a:solidFill>
                <a:latin typeface="Courier New" pitchFamily="49" charset="0"/>
                <a:cs typeface="Times New Roman" pitchFamily="18" charset="0"/>
              </a:rPr>
              <a:t>10.0.0.11       10.0.0.11       548         0x80000002 0x00401A 1</a:t>
            </a:r>
          </a:p>
          <a:p>
            <a:pPr algn="l">
              <a:lnSpc>
                <a:spcPct val="100000"/>
              </a:lnSpc>
              <a:defRPr/>
            </a:pPr>
            <a:r>
              <a:rPr lang="en-US" sz="1000" b="1" smtClean="0">
                <a:solidFill>
                  <a:srgbClr val="000000"/>
                </a:solidFill>
                <a:latin typeface="Courier New" pitchFamily="49" charset="0"/>
                <a:cs typeface="Times New Roman" pitchFamily="18" charset="0"/>
              </a:rPr>
              <a:t>10.0.0.12       10.0.0.12       549         0x80000004 0x003A1B 1</a:t>
            </a:r>
          </a:p>
          <a:p>
            <a:pPr algn="l">
              <a:lnSpc>
                <a:spcPct val="100000"/>
              </a:lnSpc>
              <a:defRPr/>
            </a:pPr>
            <a:r>
              <a:rPr lang="en-US" sz="1000" b="1" smtClean="0">
                <a:solidFill>
                  <a:srgbClr val="000000"/>
                </a:solidFill>
                <a:latin typeface="Courier New" pitchFamily="49" charset="0"/>
                <a:cs typeface="Times New Roman" pitchFamily="18" charset="0"/>
              </a:rPr>
              <a:t>100.100.100.100 100.100.100.100 548         0x800002D7 0x00EEA9 2</a:t>
            </a:r>
          </a:p>
          <a:p>
            <a:pPr algn="l">
              <a:lnSpc>
                <a:spcPct val="100000"/>
              </a:lnSpc>
              <a:defRPr/>
            </a:pPr>
            <a:r>
              <a:rPr lang="en-US" sz="1000" b="1" smtClean="0">
                <a:solidFill>
                  <a:srgbClr val="000000"/>
                </a:solidFill>
                <a:latin typeface="Courier New" pitchFamily="49" charset="0"/>
                <a:cs typeface="Times New Roman" pitchFamily="18" charset="0"/>
              </a:rPr>
              <a:t>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172.31.1.3      100.100.100.100 549         0x80000001 0x004EC9</a:t>
            </a:r>
          </a:p>
          <a:p>
            <a:pPr algn="l">
              <a:lnSpc>
                <a:spcPct val="100000"/>
              </a:lnSpc>
              <a:defRPr/>
            </a:pPr>
            <a:r>
              <a:rPr lang="en-US" sz="1000" b="1" smtClean="0">
                <a:solidFill>
                  <a:srgbClr val="000000"/>
                </a:solidFill>
                <a:latin typeface="Courier New" pitchFamily="49" charset="0"/>
                <a:cs typeface="Times New Roman" pitchFamily="18" charset="0"/>
              </a:rPr>
              <a:t>                Summary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10.1.0.0        10.0.0.11       654         0x80000001 0x00FB11</a:t>
            </a:r>
          </a:p>
          <a:p>
            <a:pPr algn="l">
              <a:lnSpc>
                <a:spcPct val="100000"/>
              </a:lnSpc>
              <a:defRPr/>
            </a:pPr>
            <a:r>
              <a:rPr lang="en-US" sz="1000" b="1" smtClean="0">
                <a:solidFill>
                  <a:srgbClr val="000000"/>
                </a:solidFill>
                <a:latin typeface="Courier New" pitchFamily="49" charset="0"/>
                <a:cs typeface="Times New Roman" pitchFamily="18" charset="0"/>
              </a:rPr>
              <a:t>10.1.0.0        10.0.0.12       601         0x80000001 0x00F516</a:t>
            </a:r>
          </a:p>
          <a:p>
            <a:pPr algn="l">
              <a:lnSpc>
                <a:spcPct val="100000"/>
              </a:lnSpc>
              <a:defRPr/>
            </a:pPr>
            <a:r>
              <a:rPr lang="en-US" sz="1000" b="1" smtClean="0">
                <a:solidFill>
                  <a:srgbClr val="000000"/>
                </a:solidFill>
                <a:latin typeface="Courier New" pitchFamily="49" charset="0"/>
                <a:cs typeface="Times New Roman" pitchFamily="18" charset="0"/>
              </a:rPr>
              <a:t>&lt;output omitted&gt;</a:t>
            </a:r>
            <a:endParaRPr lang="en-US" sz="1000" b="1">
              <a:solidFill>
                <a:srgbClr val="000000"/>
              </a:solidFill>
              <a:latin typeface="Courier New" pitchFamily="49" charset="0"/>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549022"/>
          </a:xfrm>
          <a:prstGeom prst="rect">
            <a:avLst/>
          </a:prstGeom>
        </p:spPr>
        <p:txBody>
          <a:bodyPr>
            <a:normAutofit/>
          </a:bodyPr>
          <a:lstStyle>
            <a:lvl1pPr>
              <a:defRPr/>
            </a:lvl1pPr>
          </a:lstStyle>
          <a:p>
            <a:r>
              <a:rPr lang="en-US" smtClean="0"/>
              <a:t>Title and Content</a:t>
            </a:r>
            <a:endParaRPr lang="en-US"/>
          </a:p>
        </p:txBody>
      </p:sp>
      <p:sp>
        <p:nvSpPr>
          <p:cNvPr id="3" name="Content Placeholder 2"/>
          <p:cNvSpPr>
            <a:spLocks noGrp="1"/>
          </p:cNvSpPr>
          <p:nvPr>
            <p:ph idx="1"/>
          </p:nvPr>
        </p:nvSpPr>
        <p:spPr>
          <a:xfrm>
            <a:off x="279401" y="1016000"/>
            <a:ext cx="8520354" cy="5448300"/>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549021"/>
          </a:xfrm>
          <a:prstGeom prst="rect">
            <a:avLst/>
          </a:prstGeom>
        </p:spPr>
        <p:txBody>
          <a:bodyPr>
            <a:normAutofit/>
          </a:bodyPr>
          <a:lstStyle>
            <a:lvl1pPr>
              <a:defRPr/>
            </a:lvl1pPr>
          </a:lstStyle>
          <a:p>
            <a:r>
              <a:rPr lang="en-US" smtClean="0"/>
              <a:t>Title and Graphic</a:t>
            </a:r>
            <a:endParaRPr lang="en-US"/>
          </a:p>
        </p:txBody>
      </p:sp>
      <p:sp>
        <p:nvSpPr>
          <p:cNvPr id="6" name="Content Placeholder 5"/>
          <p:cNvSpPr>
            <a:spLocks noGrp="1"/>
          </p:cNvSpPr>
          <p:nvPr>
            <p:ph sz="quarter" idx="10"/>
          </p:nvPr>
        </p:nvSpPr>
        <p:spPr>
          <a:xfrm>
            <a:off x="279400" y="1016000"/>
            <a:ext cx="8509000" cy="5524500"/>
          </a:xfrm>
        </p:spPr>
        <p:txBody>
          <a:bodyPr>
            <a:normAutofit/>
          </a:bodyPr>
          <a:lstStyle>
            <a:lvl1pPr algn="ctr">
              <a:buNone/>
              <a:defRPr/>
            </a:lvl1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549021"/>
          </a:xfrm>
          <a:prstGeom prst="rect">
            <a:avLst/>
          </a:prstGeom>
        </p:spPr>
        <p:txBody>
          <a:bodyPr>
            <a:normAutofit/>
          </a:bodyPr>
          <a:lstStyle>
            <a:lvl1pPr>
              <a:defRPr/>
            </a:lvl1pPr>
          </a:lstStyle>
          <a:p>
            <a:r>
              <a:rPr lang="en-US" smtClean="0"/>
              <a:t>2 Column Content</a:t>
            </a:r>
            <a:endParaRPr lang="en-US"/>
          </a:p>
        </p:txBody>
      </p:sp>
      <p:sp>
        <p:nvSpPr>
          <p:cNvPr id="6" name="Content Placeholder 2"/>
          <p:cNvSpPr>
            <a:spLocks noGrp="1"/>
          </p:cNvSpPr>
          <p:nvPr>
            <p:ph idx="1"/>
          </p:nvPr>
        </p:nvSpPr>
        <p:spPr>
          <a:xfrm>
            <a:off x="279401" y="1028700"/>
            <a:ext cx="4066688" cy="5499100"/>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028700"/>
            <a:ext cx="4066688" cy="5499100"/>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549020"/>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2476500"/>
            <a:ext cx="8488082" cy="4013200"/>
          </a:xfrm>
        </p:spPr>
        <p:txBody>
          <a:bodyPr/>
          <a:lstStyle/>
          <a:p>
            <a:pPr lvl="0"/>
            <a:r>
              <a:rPr lang="en-US" noProof="0" smtClean="0"/>
              <a:t>Click icon to add table</a:t>
            </a:r>
          </a:p>
        </p:txBody>
      </p:sp>
      <p:sp>
        <p:nvSpPr>
          <p:cNvPr id="7" name="Text Placeholder 6"/>
          <p:cNvSpPr>
            <a:spLocks noGrp="1"/>
          </p:cNvSpPr>
          <p:nvPr>
            <p:ph type="body" sz="quarter" idx="10" hasCustomPrompt="1"/>
          </p:nvPr>
        </p:nvSpPr>
        <p:spPr>
          <a:xfrm>
            <a:off x="279400" y="1414463"/>
            <a:ext cx="8499475" cy="1001712"/>
          </a:xfrm>
          <a:ln w="19050">
            <a:solidFill>
              <a:schemeClr val="tx1"/>
            </a:solidFill>
          </a:ln>
        </p:spPr>
        <p:txBody>
          <a:bodyPr>
            <a:noAutofit/>
          </a:bodyPr>
          <a:lstStyle>
            <a:lvl1pPr marL="0" indent="0">
              <a:lnSpc>
                <a:spcPct val="100000"/>
              </a:lnSpc>
              <a:spcBef>
                <a:spcPts val="0"/>
              </a:spcBef>
              <a:spcAft>
                <a:spcPts val="0"/>
              </a:spcAft>
              <a:buNone/>
              <a:defRPr sz="1600" baseline="0">
                <a:latin typeface="Courier New" pitchFamily="49" charset="0"/>
                <a:cs typeface="Courier New" pitchFamily="49" charset="0"/>
              </a:defRPr>
            </a:lvl1pPr>
            <a:lvl2pPr>
              <a:buNone/>
              <a:defRPr sz="1600">
                <a:latin typeface="Courier New" pitchFamily="49" charset="0"/>
                <a:cs typeface="Courier New" pitchFamily="49" charset="0"/>
              </a:defRPr>
            </a:lvl2pPr>
            <a:lvl3pPr>
              <a:buNone/>
              <a:defRPr sz="1600">
                <a:latin typeface="Courier New" pitchFamily="49" charset="0"/>
                <a:cs typeface="Courier New" pitchFamily="49" charset="0"/>
              </a:defRPr>
            </a:lvl3pPr>
            <a:lvl4pPr>
              <a:buFont typeface="Arial" pitchFamily="34" charset="0"/>
              <a:buNone/>
              <a:defRPr sz="1600">
                <a:latin typeface="Courier New" pitchFamily="49" charset="0"/>
                <a:cs typeface="Courier New" pitchFamily="49" charset="0"/>
              </a:defRPr>
            </a:lvl4pPr>
            <a:lvl5pPr>
              <a:buFont typeface="Arial" pitchFamily="34" charset="0"/>
              <a:buNone/>
              <a:defRPr sz="1600">
                <a:latin typeface="Courier New" pitchFamily="49" charset="0"/>
                <a:cs typeface="Courier New" pitchFamily="49" charset="0"/>
              </a:defRPr>
            </a:lvl5pPr>
          </a:lstStyle>
          <a:p>
            <a:pPr lvl="0"/>
            <a:r>
              <a:rPr lang="en-US" smtClean="0"/>
              <a:t>Command keywords and parameters. Keywords in bold, parameters italic, not bold.</a:t>
            </a:r>
          </a:p>
        </p:txBody>
      </p:sp>
      <p:sp>
        <p:nvSpPr>
          <p:cNvPr id="9" name="Text Placeholder 8"/>
          <p:cNvSpPr>
            <a:spLocks noGrp="1"/>
          </p:cNvSpPr>
          <p:nvPr>
            <p:ph type="body" sz="quarter" idx="11" hasCustomPrompt="1"/>
          </p:nvPr>
        </p:nvSpPr>
        <p:spPr>
          <a:xfrm>
            <a:off x="279400" y="965200"/>
            <a:ext cx="5024438" cy="365125"/>
          </a:xfrm>
        </p:spPr>
        <p:txBody>
          <a:bodyPr>
            <a:normAutofit/>
          </a:bodyPr>
          <a:lstStyle>
            <a:lvl1pPr marL="0" indent="0">
              <a:lnSpc>
                <a:spcPct val="100000"/>
              </a:lnSpc>
              <a:spcBef>
                <a:spcPts val="0"/>
              </a:spcBef>
              <a:buNone/>
              <a:defRPr sz="1800" baseline="0">
                <a:latin typeface="Courier New" pitchFamily="49" charset="0"/>
                <a:cs typeface="Courier New" pitchFamily="49" charset="0"/>
              </a:defRPr>
            </a:lvl1pPr>
          </a:lstStyle>
          <a:p>
            <a:pPr lvl="0"/>
            <a:r>
              <a:rPr lang="en-US" sz="1800" smtClean="0">
                <a:latin typeface="Courier New" pitchFamily="49" charset="0"/>
                <a:cs typeface="Courier New" pitchFamily="49" charset="0"/>
              </a:rPr>
              <a:t>Router(config)#</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reserve="1">
  <p:cSld name="Table Full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549020"/>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1028700"/>
            <a:ext cx="8521700" cy="5435600"/>
          </a:xfrm>
        </p:spPr>
        <p:txBody>
          <a:bodyPr/>
          <a:lstStyle/>
          <a:p>
            <a:pPr lvl="0"/>
            <a:r>
              <a:rPr lang="en-US" noProof="0" smtClean="0"/>
              <a:t>Click icon to add table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549021"/>
          </a:xfrm>
          <a:prstGeom prst="rect">
            <a:avLst/>
          </a:prstGeom>
        </p:spPr>
        <p:txBody>
          <a:bodyPr>
            <a:normAutofit/>
          </a:bodyPr>
          <a:lstStyle>
            <a:lvl1pPr>
              <a:defRPr/>
            </a:lvl1pPr>
          </a:lstStyle>
          <a:p>
            <a:r>
              <a:rPr lang="en-US" smtClean="0"/>
              <a:t>Command Example</a:t>
            </a:r>
            <a:endParaRPr lang="en-US"/>
          </a:p>
        </p:txBody>
      </p:sp>
      <p:sp>
        <p:nvSpPr>
          <p:cNvPr id="7" name="Content Placeholder 2"/>
          <p:cNvSpPr>
            <a:spLocks noGrp="1"/>
          </p:cNvSpPr>
          <p:nvPr>
            <p:ph idx="1"/>
          </p:nvPr>
        </p:nvSpPr>
        <p:spPr>
          <a:xfrm>
            <a:off x="279400" y="977456"/>
            <a:ext cx="8496300"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528195"/>
            <a:ext cx="7745412" cy="377078"/>
          </a:xfrm>
        </p:spPr>
        <p:txBody>
          <a:bodyPr>
            <a:normAutofit/>
          </a:bodyPr>
          <a:lstStyle>
            <a:lvl1pPr>
              <a:buNone/>
              <a:defRPr sz="18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1981200"/>
            <a:ext cx="7745412" cy="812800"/>
          </a:xfrm>
          <a:ln w="28575">
            <a:solidFill>
              <a:schemeClr val="tx1"/>
            </a:solidFill>
          </a:ln>
        </p:spPr>
        <p:txBody>
          <a:bodyPr>
            <a:normAutofit/>
          </a:bodyPr>
          <a:lstStyle>
            <a:lvl1pPr>
              <a:buNone/>
              <a:defRPr sz="18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
        <p:nvSpPr>
          <p:cNvPr id="6" name="Content Placeholder 2"/>
          <p:cNvSpPr>
            <a:spLocks noGrp="1"/>
          </p:cNvSpPr>
          <p:nvPr>
            <p:ph idx="12"/>
          </p:nvPr>
        </p:nvSpPr>
        <p:spPr>
          <a:xfrm>
            <a:off x="279400" y="2852057"/>
            <a:ext cx="8483600" cy="3320143"/>
          </a:xfrm>
        </p:spPr>
        <p:txBody>
          <a:body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lumn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549021"/>
          </a:xfrm>
          <a:prstGeom prst="rect">
            <a:avLst/>
          </a:prstGeom>
        </p:spPr>
        <p:txBody>
          <a:bodyPr>
            <a:normAutofit/>
          </a:bodyPr>
          <a:lstStyle>
            <a:lvl1pPr>
              <a:defRPr baseline="0"/>
            </a:lvl1pPr>
          </a:lstStyle>
          <a:p>
            <a:r>
              <a:rPr lang="en-US" smtClean="0"/>
              <a:t>2 Rows</a:t>
            </a:r>
            <a:endParaRPr lang="en-US"/>
          </a:p>
        </p:txBody>
      </p:sp>
      <p:sp>
        <p:nvSpPr>
          <p:cNvPr id="4" name="Content Placeholder 2"/>
          <p:cNvSpPr>
            <a:spLocks noGrp="1"/>
          </p:cNvSpPr>
          <p:nvPr>
            <p:ph idx="10"/>
          </p:nvPr>
        </p:nvSpPr>
        <p:spPr>
          <a:xfrm>
            <a:off x="279400" y="1003300"/>
            <a:ext cx="8520354" cy="2729609"/>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797451"/>
            <a:ext cx="8520354" cy="2717649"/>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9220" name="Rectangle 4"/>
          <p:cNvSpPr>
            <a:spLocks noChangeArrowheads="1"/>
          </p:cNvSpPr>
          <p:nvPr/>
        </p:nvSpPr>
        <p:spPr bwMode="auto">
          <a:xfrm>
            <a:off x="193675" y="6562725"/>
            <a:ext cx="962025" cy="190646"/>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defRPr/>
            </a:pPr>
            <a:r>
              <a:rPr lang="en-US" sz="700" dirty="0" smtClean="0">
                <a:solidFill>
                  <a:schemeClr val="tx1"/>
                </a:solidFill>
              </a:rPr>
              <a:t>IPv6 Intro – Part 1</a:t>
            </a:r>
            <a:endParaRPr lang="en-US" sz="700" dirty="0">
              <a:solidFill>
                <a:schemeClr val="tx1"/>
              </a:solidFill>
            </a:endParaRPr>
          </a:p>
        </p:txBody>
      </p:sp>
      <p:sp>
        <p:nvSpPr>
          <p:cNvPr id="1289221" name="Rectangle 5"/>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BD5F09F1-C393-45BD-BF68-67F6E7FD2B5F}" type="slidenum">
              <a:rPr lang="en-US" sz="1000">
                <a:solidFill>
                  <a:schemeClr val="tx1"/>
                </a:solidFill>
              </a:rPr>
              <a:pPr algn="r" defTabSz="814388">
                <a:lnSpc>
                  <a:spcPct val="100000"/>
                </a:lnSpc>
                <a:defRPr/>
              </a:pPr>
              <a:t>‹#›</a:t>
            </a:fld>
            <a:endParaRPr lang="en-US" sz="1000">
              <a:solidFill>
                <a:schemeClr val="tx1"/>
              </a:solidFill>
            </a:endParaRPr>
          </a:p>
        </p:txBody>
      </p:sp>
      <p:sp>
        <p:nvSpPr>
          <p:cNvPr id="1029" name="Rectangle 6"/>
          <p:cNvSpPr>
            <a:spLocks noGrp="1" noChangeArrowheads="1"/>
          </p:cNvSpPr>
          <p:nvPr>
            <p:ph type="body" idx="1"/>
          </p:nvPr>
        </p:nvSpPr>
        <p:spPr bwMode="auto">
          <a:xfrm>
            <a:off x="279400" y="914400"/>
            <a:ext cx="8316914" cy="5400676"/>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normAutofit/>
          </a:bodyPr>
          <a:lstStyle/>
          <a:p>
            <a:pPr lvl="0"/>
            <a:r>
              <a:rPr lang="en-US" dirty="0" smtClean="0"/>
              <a:t>Body Text</a:t>
            </a:r>
          </a:p>
          <a:p>
            <a:pPr lvl="1"/>
            <a:r>
              <a:rPr lang="en-US" dirty="0" smtClean="0"/>
              <a:t>Second Level</a:t>
            </a:r>
          </a:p>
          <a:p>
            <a:pPr lvl="2"/>
            <a:r>
              <a:rPr lang="en-US" dirty="0" smtClean="0"/>
              <a:t>Third Level</a:t>
            </a:r>
          </a:p>
        </p:txBody>
      </p:sp>
      <p:sp>
        <p:nvSpPr>
          <p:cNvPr id="1289224" name="Rectangle 8"/>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D3D3D3"/>
                </a:solidFill>
              </a:rPr>
              <a:t>© 2007 – 2010, Cisco Systems, Inc. All rights reserved.</a:t>
            </a:r>
          </a:p>
        </p:txBody>
      </p:sp>
      <p:sp>
        <p:nvSpPr>
          <p:cNvPr id="1289225" name="Rectangle 9"/>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D3D3D3"/>
                </a:solidFill>
              </a:rPr>
              <a:t>Cisco Public</a:t>
            </a:r>
          </a:p>
        </p:txBody>
      </p:sp>
      <p:pic>
        <p:nvPicPr>
          <p:cNvPr id="12" name="Picture 8" descr="Rev08_Cisco_BrandBar10_060408.png"/>
          <p:cNvPicPr>
            <a:picLocks noChangeAspect="1"/>
          </p:cNvPicPr>
          <p:nvPr/>
        </p:nvPicPr>
        <p:blipFill>
          <a:blip r:embed="rId22"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 id="2147483977" r:id="rId14"/>
    <p:sldLayoutId id="2147483978" r:id="rId15"/>
    <p:sldLayoutId id="2147483979" r:id="rId16"/>
    <p:sldLayoutId id="2147483958" r:id="rId17"/>
    <p:sldLayoutId id="2147483879" r:id="rId18"/>
    <p:sldLayoutId id="2147483886" r:id="rId19"/>
    <p:sldLayoutId id="2147483888" r:id="rId20"/>
  </p:sldLayoutIdLst>
  <p:timing>
    <p:tnLst>
      <p:par>
        <p:cTn id="1" dur="indefinite" restart="never" nodeType="tmRoot"/>
      </p:par>
    </p:tnLst>
  </p:timing>
  <p:txStyles>
    <p:titleStyle>
      <a:lvl1pPr algn="l" defTabSz="814388" rtl="0" eaLnBrk="1" fontAlgn="base" hangingPunct="1">
        <a:lnSpc>
          <a:spcPct val="90000"/>
        </a:lnSpc>
        <a:spcBef>
          <a:spcPct val="0"/>
        </a:spcBef>
        <a:spcAft>
          <a:spcPct val="0"/>
        </a:spcAft>
        <a:defRPr sz="3200" b="1">
          <a:solidFill>
            <a:srgbClr val="708CA1"/>
          </a:solidFill>
          <a:latin typeface="+mj-lt"/>
          <a:ea typeface="+mj-ea"/>
          <a:cs typeface="+mj-cs"/>
        </a:defRPr>
      </a:lvl1pPr>
      <a:lvl2pPr algn="l" defTabSz="814388" rtl="0" eaLnBrk="1" fontAlgn="base" hangingPunct="1">
        <a:lnSpc>
          <a:spcPct val="90000"/>
        </a:lnSpc>
        <a:spcBef>
          <a:spcPct val="0"/>
        </a:spcBef>
        <a:spcAft>
          <a:spcPct val="0"/>
        </a:spcAft>
        <a:defRPr sz="3200" b="1">
          <a:solidFill>
            <a:srgbClr val="708CA1"/>
          </a:solidFill>
          <a:latin typeface="Arial" charset="0"/>
        </a:defRPr>
      </a:lvl2pPr>
      <a:lvl3pPr algn="l" defTabSz="814388" rtl="0" eaLnBrk="1" fontAlgn="base" hangingPunct="1">
        <a:lnSpc>
          <a:spcPct val="90000"/>
        </a:lnSpc>
        <a:spcBef>
          <a:spcPct val="0"/>
        </a:spcBef>
        <a:spcAft>
          <a:spcPct val="0"/>
        </a:spcAft>
        <a:defRPr sz="3200" b="1">
          <a:solidFill>
            <a:srgbClr val="708CA1"/>
          </a:solidFill>
          <a:latin typeface="Arial" charset="0"/>
        </a:defRPr>
      </a:lvl3pPr>
      <a:lvl4pPr algn="l" defTabSz="814388" rtl="0" eaLnBrk="1" fontAlgn="base" hangingPunct="1">
        <a:lnSpc>
          <a:spcPct val="90000"/>
        </a:lnSpc>
        <a:spcBef>
          <a:spcPct val="0"/>
        </a:spcBef>
        <a:spcAft>
          <a:spcPct val="0"/>
        </a:spcAft>
        <a:defRPr sz="3200" b="1">
          <a:solidFill>
            <a:srgbClr val="708CA1"/>
          </a:solidFill>
          <a:latin typeface="Arial" charset="0"/>
        </a:defRPr>
      </a:lvl4pPr>
      <a:lvl5pPr algn="l" defTabSz="814388" rtl="0" eaLnBrk="1" fontAlgn="base" hangingPunct="1">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1" fontAlgn="base" hangingPunct="1">
        <a:lnSpc>
          <a:spcPct val="100000"/>
        </a:lnSpc>
        <a:spcBef>
          <a:spcPts val="0"/>
        </a:spcBef>
        <a:spcAft>
          <a:spcPts val="600"/>
        </a:spcAft>
        <a:buClr>
          <a:srgbClr val="708CA1"/>
        </a:buClr>
        <a:buFont typeface="Wingdings" pitchFamily="2" charset="2"/>
        <a:buChar char="§"/>
        <a:defRPr sz="2400">
          <a:solidFill>
            <a:schemeClr val="tx1"/>
          </a:solidFill>
          <a:latin typeface="+mn-lt"/>
          <a:ea typeface="+mn-ea"/>
          <a:cs typeface="+mn-cs"/>
        </a:defRPr>
      </a:lvl1pPr>
      <a:lvl2pPr marL="461963" indent="-236538" algn="l" defTabSz="814388" rtl="0" eaLnBrk="1" fontAlgn="base" hangingPunct="1">
        <a:lnSpc>
          <a:spcPct val="100000"/>
        </a:lnSpc>
        <a:spcBef>
          <a:spcPts val="0"/>
        </a:spcBef>
        <a:spcAft>
          <a:spcPts val="600"/>
        </a:spcAft>
        <a:buClr>
          <a:srgbClr val="708CA1"/>
        </a:buClr>
        <a:buFont typeface="Arial" pitchFamily="34" charset="0"/>
        <a:buChar char="•"/>
        <a:defRPr sz="2000">
          <a:solidFill>
            <a:schemeClr val="tx1"/>
          </a:solidFill>
          <a:latin typeface="+mn-lt"/>
        </a:defRPr>
      </a:lvl2pPr>
      <a:lvl3pPr marL="688975" indent="-227013" algn="l" defTabSz="814388" rtl="0" eaLnBrk="1" fontAlgn="base" hangingPunct="1">
        <a:lnSpc>
          <a:spcPct val="100000"/>
        </a:lnSpc>
        <a:spcBef>
          <a:spcPts val="0"/>
        </a:spcBef>
        <a:spcAft>
          <a:spcPts val="600"/>
        </a:spcAft>
        <a:buClr>
          <a:srgbClr val="708CA1"/>
        </a:buClr>
        <a:buFont typeface="Arial" pitchFamily="34" charset="0"/>
        <a:buChar char="•"/>
        <a:defRPr sz="1800">
          <a:solidFill>
            <a:schemeClr val="tx1"/>
          </a:solidFill>
          <a:latin typeface="+mn-lt"/>
        </a:defRPr>
      </a:lvl3pPr>
      <a:lvl4pPr marL="1254125" indent="117475" algn="l" defTabSz="814388" rtl="0" eaLnBrk="1" fontAlgn="base" hangingPunct="1">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1" fontAlgn="base" hangingPunct="1">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1.wmf"/><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ipv6.beijing2008.cn/en"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hyperlink" Target="http://www.cisco.com/go/ipv6" TargetMode="External"/><Relationship Id="rId4" Type="http://schemas.openxmlformats.org/officeDocument/2006/relationships/hyperlink" Target="http://www.iana.org/numbers/"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normAutofit fontScale="90000"/>
          </a:bodyPr>
          <a:lstStyle/>
          <a:p>
            <a:r>
              <a:rPr lang="en-US" sz="2800" b="1" dirty="0">
                <a:solidFill>
                  <a:schemeClr val="bg1"/>
                </a:solidFill>
              </a:rPr>
              <a:t>IPv6 Intro Part 1: Overview and Addressing </a:t>
            </a:r>
            <a:r>
              <a:rPr lang="en-US" sz="2800" b="1" dirty="0" smtClean="0">
                <a:solidFill>
                  <a:schemeClr val="bg1"/>
                </a:solidFill>
              </a:rPr>
              <a:t>Basics</a:t>
            </a:r>
            <a:endParaRPr lang="en-US" sz="2800" dirty="0" smtClean="0">
              <a:solidFill>
                <a:schemeClr val="folHlink"/>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 to IPv5?</a:t>
            </a:r>
            <a:endParaRPr lang="en-US" dirty="0"/>
          </a:p>
        </p:txBody>
      </p:sp>
      <p:sp>
        <p:nvSpPr>
          <p:cNvPr id="3" name="Content Placeholder 2"/>
          <p:cNvSpPr>
            <a:spLocks noGrp="1"/>
          </p:cNvSpPr>
          <p:nvPr>
            <p:ph idx="1"/>
          </p:nvPr>
        </p:nvSpPr>
        <p:spPr/>
        <p:txBody>
          <a:bodyPr>
            <a:normAutofit/>
          </a:bodyPr>
          <a:lstStyle/>
          <a:p>
            <a:r>
              <a:rPr lang="en-US" dirty="0"/>
              <a:t>The </a:t>
            </a:r>
            <a:r>
              <a:rPr lang="en-US" b="1" dirty="0"/>
              <a:t>Internet Stream Protocol</a:t>
            </a:r>
            <a:r>
              <a:rPr lang="en-US" dirty="0"/>
              <a:t> (</a:t>
            </a:r>
            <a:r>
              <a:rPr lang="en-US" b="1" dirty="0" smtClean="0"/>
              <a:t>ST</a:t>
            </a:r>
            <a:r>
              <a:rPr lang="en-US" dirty="0" smtClean="0"/>
              <a:t>) was developed to experiment </a:t>
            </a:r>
            <a:r>
              <a:rPr lang="en-US" dirty="0"/>
              <a:t>with voice, video and </a:t>
            </a:r>
            <a:r>
              <a:rPr lang="en-US" dirty="0" smtClean="0"/>
              <a:t>distributed </a:t>
            </a:r>
            <a:r>
              <a:rPr lang="en-US" dirty="0"/>
              <a:t>simulation.</a:t>
            </a:r>
            <a:endParaRPr lang="en-US" dirty="0" smtClean="0"/>
          </a:p>
          <a:p>
            <a:r>
              <a:rPr lang="en-US" dirty="0" smtClean="0"/>
              <a:t>Newer ST2 packets used IP version </a:t>
            </a:r>
            <a:r>
              <a:rPr lang="en-US" dirty="0"/>
              <a:t>number </a:t>
            </a:r>
            <a:r>
              <a:rPr lang="en-US" dirty="0" smtClean="0"/>
              <a:t>5 in the header.</a:t>
            </a:r>
          </a:p>
          <a:p>
            <a:r>
              <a:rPr lang="en-US" dirty="0" smtClean="0"/>
              <a:t>Although not officially know as IPv5, ST2 is considered to be the closest thing.</a:t>
            </a:r>
          </a:p>
          <a:p>
            <a:r>
              <a:rPr lang="en-US" dirty="0" smtClean="0"/>
              <a:t>The next Internet protocol became IPv6.</a:t>
            </a:r>
          </a:p>
          <a:p>
            <a:pPr marL="0" indent="0">
              <a:buNone/>
            </a:pPr>
            <a:endParaRPr lang="en-US" dirty="0" smtClean="0"/>
          </a:p>
          <a:p>
            <a:endParaRPr lang="en-US" dirty="0"/>
          </a:p>
        </p:txBody>
      </p:sp>
    </p:spTree>
    <p:extLst>
      <p:ext uri="{BB962C8B-B14F-4D97-AF65-F5344CB8AC3E}">
        <p14:creationId xmlns:p14="http://schemas.microsoft.com/office/powerpoint/2010/main" val="120805826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2206171" y="4862949"/>
            <a:ext cx="1407886" cy="717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4572000" y="4862949"/>
            <a:ext cx="1335314" cy="7175"/>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2" name="Title 1"/>
          <p:cNvSpPr>
            <a:spLocks noGrp="1"/>
          </p:cNvSpPr>
          <p:nvPr>
            <p:ph type="title"/>
          </p:nvPr>
        </p:nvSpPr>
        <p:spPr/>
        <p:txBody>
          <a:bodyPr/>
          <a:lstStyle/>
          <a:p>
            <a:r>
              <a:rPr lang="en-US" smtClean="0"/>
              <a:t>Features and Benefits of IPv6</a:t>
            </a:r>
            <a:endParaRPr lang="en-US" dirty="0"/>
          </a:p>
        </p:txBody>
      </p:sp>
      <p:sp>
        <p:nvSpPr>
          <p:cNvPr id="3" name="Content Placeholder 2"/>
          <p:cNvSpPr>
            <a:spLocks noGrp="1"/>
          </p:cNvSpPr>
          <p:nvPr>
            <p:ph idx="1"/>
          </p:nvPr>
        </p:nvSpPr>
        <p:spPr/>
        <p:txBody>
          <a:bodyPr/>
          <a:lstStyle/>
          <a:p>
            <a:r>
              <a:rPr lang="en-US" smtClean="0"/>
              <a:t>Larger address space</a:t>
            </a:r>
          </a:p>
          <a:p>
            <a:r>
              <a:rPr lang="en-US" smtClean="0"/>
              <a:t>Elimination of public-to-private NAT</a:t>
            </a:r>
          </a:p>
          <a:p>
            <a:r>
              <a:rPr lang="en-US" smtClean="0"/>
              <a:t>Elimination of broadcast addresses </a:t>
            </a:r>
          </a:p>
          <a:p>
            <a:r>
              <a:rPr lang="en-US" smtClean="0"/>
              <a:t>Simplified header for improved router efficiency</a:t>
            </a:r>
          </a:p>
          <a:p>
            <a:r>
              <a:rPr lang="en-US" smtClean="0"/>
              <a:t>Support for mobility and security</a:t>
            </a:r>
          </a:p>
          <a:p>
            <a:r>
              <a:rPr lang="en-US" smtClean="0"/>
              <a:t>Many devices and applications already support IPv6</a:t>
            </a:r>
          </a:p>
          <a:p>
            <a:pPr lvl="1"/>
            <a:endParaRPr lang="en-US" smtClean="0"/>
          </a:p>
          <a:p>
            <a:endParaRPr lang="en-US" smtClean="0"/>
          </a:p>
          <a:p>
            <a:endParaRPr lang="en-US" smtClean="0"/>
          </a:p>
          <a:p>
            <a:pPr lvl="1"/>
            <a:endParaRPr lang="en-US" dirty="0"/>
          </a:p>
        </p:txBody>
      </p:sp>
      <p:pic>
        <p:nvPicPr>
          <p:cNvPr id="4" name="Picture 34"/>
          <p:cNvPicPr>
            <a:picLocks noChangeArrowheads="1"/>
          </p:cNvPicPr>
          <p:nvPr/>
        </p:nvPicPr>
        <p:blipFill>
          <a:blip r:embed="rId3"/>
          <a:srcRect/>
          <a:stretch>
            <a:fillRect/>
          </a:stretch>
        </p:blipFill>
        <p:spPr bwMode="auto">
          <a:xfrm>
            <a:off x="5657535" y="4302071"/>
            <a:ext cx="1213767" cy="1136105"/>
          </a:xfrm>
          <a:prstGeom prst="rect">
            <a:avLst/>
          </a:prstGeom>
          <a:noFill/>
          <a:ln w="9525">
            <a:noFill/>
            <a:miter lim="800000"/>
            <a:headEnd/>
            <a:tailEnd/>
          </a:ln>
          <a:effectLst/>
        </p:spPr>
      </p:pic>
      <p:pic>
        <p:nvPicPr>
          <p:cNvPr id="5" name="Picture 37"/>
          <p:cNvPicPr>
            <a:picLocks noChangeArrowheads="1"/>
          </p:cNvPicPr>
          <p:nvPr/>
        </p:nvPicPr>
        <p:blipFill>
          <a:blip r:embed="rId4"/>
          <a:srcRect/>
          <a:stretch>
            <a:fillRect/>
          </a:stretch>
        </p:blipFill>
        <p:spPr bwMode="auto">
          <a:xfrm>
            <a:off x="1440543" y="4489425"/>
            <a:ext cx="1006675" cy="754223"/>
          </a:xfrm>
          <a:prstGeom prst="rect">
            <a:avLst/>
          </a:prstGeom>
          <a:noFill/>
          <a:ln w="9525">
            <a:noFill/>
            <a:miter lim="800000"/>
            <a:headEnd/>
            <a:tailEnd/>
          </a:ln>
        </p:spPr>
      </p:pic>
      <p:pic>
        <p:nvPicPr>
          <p:cNvPr id="6" name="Picture 41"/>
          <p:cNvPicPr>
            <a:picLocks noChangeAspect="1" noChangeArrowheads="1"/>
          </p:cNvPicPr>
          <p:nvPr/>
        </p:nvPicPr>
        <p:blipFill>
          <a:blip r:embed="rId5"/>
          <a:srcRect/>
          <a:stretch>
            <a:fillRect/>
          </a:stretch>
        </p:blipFill>
        <p:spPr bwMode="auto">
          <a:xfrm>
            <a:off x="3397793" y="4584914"/>
            <a:ext cx="1333863" cy="57042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Features and Benefits of IPv6 - Continued</a:t>
            </a:r>
            <a:endParaRPr lang="en-US" dirty="0"/>
          </a:p>
        </p:txBody>
      </p:sp>
      <p:sp>
        <p:nvSpPr>
          <p:cNvPr id="3" name="Content Placeholder 2"/>
          <p:cNvSpPr>
            <a:spLocks noGrp="1"/>
          </p:cNvSpPr>
          <p:nvPr>
            <p:ph idx="1"/>
          </p:nvPr>
        </p:nvSpPr>
        <p:spPr/>
        <p:txBody>
          <a:bodyPr/>
          <a:lstStyle/>
          <a:p>
            <a:r>
              <a:rPr lang="en-US" dirty="0" smtClean="0"/>
              <a:t>Prefix renumbering simplified</a:t>
            </a:r>
          </a:p>
          <a:p>
            <a:r>
              <a:rPr lang="en-US" dirty="0" smtClean="0"/>
              <a:t>Multiple addresses per interface</a:t>
            </a:r>
          </a:p>
          <a:p>
            <a:r>
              <a:rPr lang="en-US" dirty="0" smtClean="0"/>
              <a:t>Address autoconfiguration</a:t>
            </a:r>
          </a:p>
          <a:p>
            <a:pPr lvl="1"/>
            <a:r>
              <a:rPr lang="en-US" dirty="0" smtClean="0"/>
              <a:t>No requirement for DHCP</a:t>
            </a:r>
          </a:p>
          <a:p>
            <a:r>
              <a:rPr lang="en-US" dirty="0" smtClean="0"/>
              <a:t>Link-local and globally routable addresses</a:t>
            </a:r>
          </a:p>
          <a:p>
            <a:r>
              <a:rPr lang="en-US" dirty="0" smtClean="0"/>
              <a:t>Multiple-level hierarchy by design </a:t>
            </a:r>
          </a:p>
          <a:p>
            <a:pPr lvl="1"/>
            <a:r>
              <a:rPr lang="en-US" dirty="0" smtClean="0"/>
              <a:t>More efficient route aggregation</a:t>
            </a:r>
          </a:p>
          <a:p>
            <a:r>
              <a:rPr lang="en-US" dirty="0" smtClean="0"/>
              <a:t>Transition mechanisms from IPV4 to IPV6</a:t>
            </a:r>
          </a:p>
          <a:p>
            <a:pPr lvl="1"/>
            <a:endParaRPr lang="en-US" dirty="0"/>
          </a:p>
        </p:txBody>
      </p:sp>
    </p:spTree>
    <p:extLst>
      <p:ext uri="{BB962C8B-B14F-4D97-AF65-F5344CB8AC3E}">
        <p14:creationId xmlns:p14="http://schemas.microsoft.com/office/powerpoint/2010/main" val="280477539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Who is Using IPv6?</a:t>
            </a:r>
            <a:endParaRPr lang="en-US" dirty="0"/>
          </a:p>
        </p:txBody>
      </p:sp>
      <p:sp>
        <p:nvSpPr>
          <p:cNvPr id="3" name="Content Placeholder 2"/>
          <p:cNvSpPr>
            <a:spLocks noGrp="1"/>
          </p:cNvSpPr>
          <p:nvPr>
            <p:ph idx="1"/>
          </p:nvPr>
        </p:nvSpPr>
        <p:spPr/>
        <p:txBody>
          <a:bodyPr>
            <a:normAutofit/>
          </a:bodyPr>
          <a:lstStyle/>
          <a:p>
            <a:r>
              <a:rPr lang="en-US" dirty="0" smtClean="0"/>
              <a:t>Governments</a:t>
            </a:r>
          </a:p>
          <a:p>
            <a:r>
              <a:rPr lang="en-US" dirty="0" smtClean="0"/>
              <a:t>Corporations</a:t>
            </a:r>
          </a:p>
          <a:p>
            <a:r>
              <a:rPr lang="en-US" dirty="0" smtClean="0"/>
              <a:t>Universities</a:t>
            </a:r>
          </a:p>
          <a:p>
            <a:r>
              <a:rPr lang="en-US" dirty="0" smtClean="0"/>
              <a:t>Internet Service Providers</a:t>
            </a:r>
          </a:p>
          <a:p>
            <a:r>
              <a:rPr lang="en-US" dirty="0" smtClean="0"/>
              <a:t>Google</a:t>
            </a:r>
          </a:p>
          <a:p>
            <a:r>
              <a:rPr lang="en-US" dirty="0" smtClean="0"/>
              <a:t>Facebook</a:t>
            </a:r>
            <a:endParaRPr lang="en-US" dirty="0" smtClean="0"/>
          </a:p>
          <a:p>
            <a:endParaRPr lang="en-US" dirty="0" smtClean="0"/>
          </a:p>
        </p:txBody>
      </p:sp>
    </p:spTree>
    <p:extLst>
      <p:ext uri="{BB962C8B-B14F-4D97-AF65-F5344CB8AC3E}">
        <p14:creationId xmlns:p14="http://schemas.microsoft.com/office/powerpoint/2010/main" val="1074716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IP Address Space Allocated to ARIN</a:t>
            </a:r>
            <a:endParaRPr lang="en-US" dirty="0"/>
          </a:p>
        </p:txBody>
      </p:sp>
      <p:sp>
        <p:nvSpPr>
          <p:cNvPr id="43011" name="Content Placeholder 2"/>
          <p:cNvSpPr>
            <a:spLocks noGrp="1"/>
          </p:cNvSpPr>
          <p:nvPr>
            <p:ph idx="1"/>
          </p:nvPr>
        </p:nvSpPr>
        <p:spPr/>
        <p:txBody>
          <a:bodyPr/>
          <a:lstStyle/>
          <a:p>
            <a:r>
              <a:rPr lang="en-US" smtClean="0"/>
              <a:t>IPv6 Allocation Blocks</a:t>
            </a:r>
          </a:p>
          <a:p>
            <a:pPr lvl="1"/>
            <a:r>
              <a:rPr lang="en-US" smtClean="0"/>
              <a:t>2001:0400::/23</a:t>
            </a:r>
          </a:p>
          <a:p>
            <a:pPr lvl="1"/>
            <a:r>
              <a:rPr lang="en-US" smtClean="0"/>
              <a:t>2001:1800::/23</a:t>
            </a:r>
          </a:p>
          <a:p>
            <a:pPr lvl="1"/>
            <a:r>
              <a:rPr lang="en-US" smtClean="0"/>
              <a:t>2001:4800::/23</a:t>
            </a:r>
          </a:p>
          <a:p>
            <a:pPr lvl="1"/>
            <a:r>
              <a:rPr lang="en-US" smtClean="0"/>
              <a:t>2600:0000::/12</a:t>
            </a:r>
          </a:p>
          <a:p>
            <a:pPr lvl="1"/>
            <a:r>
              <a:rPr lang="en-US" smtClean="0"/>
              <a:t>2610:0000::/23</a:t>
            </a:r>
          </a:p>
          <a:p>
            <a:pPr lvl="1"/>
            <a:r>
              <a:rPr lang="en-US" smtClean="0"/>
              <a:t>2620:0000::/23</a:t>
            </a:r>
          </a:p>
          <a:p>
            <a:pPr lvl="1"/>
            <a:endParaRPr lang="en-US" dirty="0" smtClean="0"/>
          </a:p>
        </p:txBody>
      </p:sp>
    </p:spTree>
    <p:extLst>
      <p:ext uri="{BB962C8B-B14F-4D97-AF65-F5344CB8AC3E}">
        <p14:creationId xmlns:p14="http://schemas.microsoft.com/office/powerpoint/2010/main" val="2762297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Line 2"/>
          <p:cNvSpPr>
            <a:spLocks noChangeShapeType="1"/>
          </p:cNvSpPr>
          <p:nvPr/>
        </p:nvSpPr>
        <p:spPr bwMode="auto">
          <a:xfrm>
            <a:off x="941388" y="2514600"/>
            <a:ext cx="0" cy="3124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027" name="Line 3"/>
          <p:cNvSpPr>
            <a:spLocks noChangeShapeType="1"/>
          </p:cNvSpPr>
          <p:nvPr/>
        </p:nvSpPr>
        <p:spPr bwMode="auto">
          <a:xfrm>
            <a:off x="6477000" y="2514600"/>
            <a:ext cx="0" cy="3124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028" name="Line 4"/>
          <p:cNvSpPr>
            <a:spLocks noChangeShapeType="1"/>
          </p:cNvSpPr>
          <p:nvPr/>
        </p:nvSpPr>
        <p:spPr bwMode="auto">
          <a:xfrm>
            <a:off x="8181975" y="2514600"/>
            <a:ext cx="0" cy="3124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029" name="Line 5"/>
          <p:cNvSpPr>
            <a:spLocks noChangeShapeType="1"/>
          </p:cNvSpPr>
          <p:nvPr/>
        </p:nvSpPr>
        <p:spPr bwMode="auto">
          <a:xfrm>
            <a:off x="2743200" y="2514600"/>
            <a:ext cx="0" cy="3124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030" name="Line 6"/>
          <p:cNvSpPr>
            <a:spLocks noChangeShapeType="1"/>
          </p:cNvSpPr>
          <p:nvPr/>
        </p:nvSpPr>
        <p:spPr bwMode="auto">
          <a:xfrm>
            <a:off x="4572000" y="2286000"/>
            <a:ext cx="0" cy="3352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031" name="Rectangle 7"/>
          <p:cNvSpPr>
            <a:spLocks noChangeArrowheads="1"/>
          </p:cNvSpPr>
          <p:nvPr/>
        </p:nvSpPr>
        <p:spPr bwMode="auto">
          <a:xfrm>
            <a:off x="4468813" y="5181600"/>
            <a:ext cx="712787" cy="838200"/>
          </a:xfrm>
          <a:prstGeom prst="rect">
            <a:avLst/>
          </a:prstGeom>
          <a:solidFill>
            <a:srgbClr val="D2E8ED"/>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pPr>
            <a:r>
              <a:rPr lang="en-US" sz="1800" b="1"/>
              <a:t>Site</a:t>
            </a:r>
          </a:p>
          <a:p>
            <a:pPr eaLnBrk="1" hangingPunct="1">
              <a:lnSpc>
                <a:spcPct val="100000"/>
              </a:lnSpc>
            </a:pPr>
            <a:r>
              <a:rPr lang="en-US" sz="1800" b="1"/>
              <a:t>/48</a:t>
            </a:r>
          </a:p>
        </p:txBody>
      </p:sp>
      <p:sp>
        <p:nvSpPr>
          <p:cNvPr id="1025032" name="Rectangle 8"/>
          <p:cNvSpPr>
            <a:spLocks noChangeArrowheads="1"/>
          </p:cNvSpPr>
          <p:nvPr/>
        </p:nvSpPr>
        <p:spPr bwMode="auto">
          <a:xfrm>
            <a:off x="4316413" y="5334000"/>
            <a:ext cx="712787" cy="838200"/>
          </a:xfrm>
          <a:prstGeom prst="rect">
            <a:avLst/>
          </a:prstGeom>
          <a:solidFill>
            <a:srgbClr val="D2E8ED"/>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pPr>
            <a:r>
              <a:rPr lang="en-US" sz="1800" b="1"/>
              <a:t>Site</a:t>
            </a:r>
          </a:p>
          <a:p>
            <a:pPr eaLnBrk="1" hangingPunct="1">
              <a:lnSpc>
                <a:spcPct val="100000"/>
              </a:lnSpc>
            </a:pPr>
            <a:r>
              <a:rPr lang="en-US" sz="1800" b="1"/>
              <a:t>/48</a:t>
            </a:r>
          </a:p>
        </p:txBody>
      </p:sp>
      <p:sp>
        <p:nvSpPr>
          <p:cNvPr id="1025033" name="Rectangle 9"/>
          <p:cNvSpPr>
            <a:spLocks noChangeArrowheads="1"/>
          </p:cNvSpPr>
          <p:nvPr/>
        </p:nvSpPr>
        <p:spPr bwMode="auto">
          <a:xfrm>
            <a:off x="4468813" y="3733800"/>
            <a:ext cx="712787" cy="838200"/>
          </a:xfrm>
          <a:prstGeom prst="rect">
            <a:avLst/>
          </a:prstGeom>
          <a:solidFill>
            <a:srgbClr val="A0C02A"/>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pPr>
            <a:r>
              <a:rPr lang="en-US" sz="1800" b="1"/>
              <a:t>ISP</a:t>
            </a:r>
          </a:p>
          <a:p>
            <a:pPr eaLnBrk="1" hangingPunct="1">
              <a:lnSpc>
                <a:spcPct val="100000"/>
              </a:lnSpc>
            </a:pPr>
            <a:r>
              <a:rPr lang="en-US" sz="1800" b="1"/>
              <a:t>/32</a:t>
            </a:r>
          </a:p>
        </p:txBody>
      </p:sp>
      <p:sp>
        <p:nvSpPr>
          <p:cNvPr id="1025034" name="Rectangle 10"/>
          <p:cNvSpPr>
            <a:spLocks noChangeArrowheads="1"/>
          </p:cNvSpPr>
          <p:nvPr/>
        </p:nvSpPr>
        <p:spPr bwMode="auto">
          <a:xfrm>
            <a:off x="4316413" y="3886200"/>
            <a:ext cx="712787" cy="838200"/>
          </a:xfrm>
          <a:prstGeom prst="rect">
            <a:avLst/>
          </a:prstGeom>
          <a:solidFill>
            <a:srgbClr val="A0C02A"/>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pPr>
            <a:r>
              <a:rPr lang="en-US" sz="1800" b="1"/>
              <a:t>ISP</a:t>
            </a:r>
          </a:p>
          <a:p>
            <a:pPr eaLnBrk="1" hangingPunct="1">
              <a:lnSpc>
                <a:spcPct val="100000"/>
              </a:lnSpc>
            </a:pPr>
            <a:r>
              <a:rPr lang="en-US" sz="1800" b="1"/>
              <a:t>/32</a:t>
            </a:r>
          </a:p>
        </p:txBody>
      </p:sp>
      <p:sp>
        <p:nvSpPr>
          <p:cNvPr id="1025104" name="Rectangle 80"/>
          <p:cNvSpPr>
            <a:spLocks noGrp="1" noChangeArrowheads="1"/>
          </p:cNvSpPr>
          <p:nvPr>
            <p:ph type="title"/>
          </p:nvPr>
        </p:nvSpPr>
        <p:spPr/>
        <p:txBody>
          <a:bodyPr>
            <a:normAutofit fontScale="90000"/>
          </a:bodyPr>
          <a:lstStyle/>
          <a:p>
            <a:r>
              <a:rPr lang="en-US" dirty="0"/>
              <a:t>IPv6 Prefix Allocation Hierarchy and Policy Example</a:t>
            </a:r>
          </a:p>
        </p:txBody>
      </p:sp>
      <p:sp>
        <p:nvSpPr>
          <p:cNvPr id="1025036" name="Rectangle 12"/>
          <p:cNvSpPr>
            <a:spLocks noChangeArrowheads="1"/>
          </p:cNvSpPr>
          <p:nvPr/>
        </p:nvSpPr>
        <p:spPr bwMode="auto">
          <a:xfrm>
            <a:off x="3581400" y="1447800"/>
            <a:ext cx="1905000" cy="838200"/>
          </a:xfrm>
          <a:prstGeom prst="rect">
            <a:avLst/>
          </a:prstGeom>
          <a:solidFill>
            <a:schemeClr val="folHlink"/>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pPr>
            <a:r>
              <a:rPr lang="en-US" sz="1800" b="1">
                <a:solidFill>
                  <a:schemeClr val="accent2"/>
                </a:solidFill>
              </a:rPr>
              <a:t>IANA</a:t>
            </a:r>
          </a:p>
          <a:p>
            <a:pPr eaLnBrk="1" hangingPunct="1">
              <a:lnSpc>
                <a:spcPct val="100000"/>
              </a:lnSpc>
            </a:pPr>
            <a:r>
              <a:rPr lang="en-US" sz="1800" b="1"/>
              <a:t>2001::/3</a:t>
            </a:r>
          </a:p>
        </p:txBody>
      </p:sp>
      <p:sp>
        <p:nvSpPr>
          <p:cNvPr id="1025037" name="Rectangle 13"/>
          <p:cNvSpPr>
            <a:spLocks noChangeArrowheads="1"/>
          </p:cNvSpPr>
          <p:nvPr/>
        </p:nvSpPr>
        <p:spPr bwMode="auto">
          <a:xfrm>
            <a:off x="2133600" y="2743200"/>
            <a:ext cx="1374775" cy="685800"/>
          </a:xfrm>
          <a:prstGeom prst="rect">
            <a:avLst/>
          </a:prstGeom>
          <a:solidFill>
            <a:srgbClr val="F0C566"/>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1" rIns="73025" bIns="36511" anchor="ctr"/>
          <a:lstStyle/>
          <a:p>
            <a:pPr eaLnBrk="1" hangingPunct="1">
              <a:lnSpc>
                <a:spcPct val="100000"/>
              </a:lnSpc>
            </a:pPr>
            <a:r>
              <a:rPr lang="en-US" sz="1800" b="1">
                <a:solidFill>
                  <a:schemeClr val="accent2"/>
                </a:solidFill>
              </a:rPr>
              <a:t>APNIC</a:t>
            </a:r>
          </a:p>
          <a:p>
            <a:pPr eaLnBrk="1" hangingPunct="1">
              <a:lnSpc>
                <a:spcPct val="100000"/>
              </a:lnSpc>
            </a:pPr>
            <a:r>
              <a:rPr lang="en-US" sz="1800" b="1"/>
              <a:t>::/12 to::/23</a:t>
            </a:r>
          </a:p>
        </p:txBody>
      </p:sp>
      <p:sp>
        <p:nvSpPr>
          <p:cNvPr id="1025038" name="Rectangle 14"/>
          <p:cNvSpPr>
            <a:spLocks noChangeArrowheads="1"/>
          </p:cNvSpPr>
          <p:nvPr/>
        </p:nvSpPr>
        <p:spPr bwMode="auto">
          <a:xfrm>
            <a:off x="304800" y="2743200"/>
            <a:ext cx="1371600" cy="685800"/>
          </a:xfrm>
          <a:prstGeom prst="rect">
            <a:avLst/>
          </a:prstGeom>
          <a:solidFill>
            <a:srgbClr val="F0C566"/>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1" rIns="73025" bIns="36511" anchor="ctr"/>
          <a:lstStyle/>
          <a:p>
            <a:pPr eaLnBrk="1" hangingPunct="1">
              <a:lnSpc>
                <a:spcPct val="100000"/>
              </a:lnSpc>
            </a:pPr>
            <a:r>
              <a:rPr lang="en-US" sz="1800" b="1">
                <a:solidFill>
                  <a:schemeClr val="accent2"/>
                </a:solidFill>
              </a:rPr>
              <a:t>AfriNIC</a:t>
            </a:r>
          </a:p>
          <a:p>
            <a:pPr eaLnBrk="1" hangingPunct="1">
              <a:lnSpc>
                <a:spcPct val="100000"/>
              </a:lnSpc>
            </a:pPr>
            <a:r>
              <a:rPr lang="en-US" sz="1800" b="1"/>
              <a:t>::/12 to::/23</a:t>
            </a:r>
          </a:p>
        </p:txBody>
      </p:sp>
      <p:sp>
        <p:nvSpPr>
          <p:cNvPr id="1025039" name="Rectangle 15"/>
          <p:cNvSpPr>
            <a:spLocks noChangeArrowheads="1"/>
          </p:cNvSpPr>
          <p:nvPr/>
        </p:nvSpPr>
        <p:spPr bwMode="auto">
          <a:xfrm>
            <a:off x="3962400" y="2743200"/>
            <a:ext cx="1374775" cy="685800"/>
          </a:xfrm>
          <a:prstGeom prst="rect">
            <a:avLst/>
          </a:prstGeom>
          <a:solidFill>
            <a:srgbClr val="F0C566"/>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1" rIns="73025" bIns="36511" anchor="ctr"/>
          <a:lstStyle/>
          <a:p>
            <a:pPr eaLnBrk="1" hangingPunct="1">
              <a:lnSpc>
                <a:spcPct val="100000"/>
              </a:lnSpc>
            </a:pPr>
            <a:r>
              <a:rPr lang="en-US" sz="1800" b="1">
                <a:solidFill>
                  <a:schemeClr val="accent2"/>
                </a:solidFill>
              </a:rPr>
              <a:t>ARIN</a:t>
            </a:r>
          </a:p>
          <a:p>
            <a:pPr eaLnBrk="1" hangingPunct="1">
              <a:lnSpc>
                <a:spcPct val="100000"/>
              </a:lnSpc>
            </a:pPr>
            <a:r>
              <a:rPr lang="en-US" sz="1800" b="1"/>
              <a:t>::/12 to::/23</a:t>
            </a:r>
          </a:p>
        </p:txBody>
      </p:sp>
      <p:sp>
        <p:nvSpPr>
          <p:cNvPr id="1025040" name="Rectangle 16"/>
          <p:cNvSpPr>
            <a:spLocks noChangeArrowheads="1"/>
          </p:cNvSpPr>
          <p:nvPr/>
        </p:nvSpPr>
        <p:spPr bwMode="auto">
          <a:xfrm>
            <a:off x="5791200" y="2743200"/>
            <a:ext cx="1374775" cy="685800"/>
          </a:xfrm>
          <a:prstGeom prst="rect">
            <a:avLst/>
          </a:prstGeom>
          <a:solidFill>
            <a:srgbClr val="F0C566"/>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1" rIns="73025" bIns="36511" anchor="ctr"/>
          <a:lstStyle/>
          <a:p>
            <a:pPr eaLnBrk="1" hangingPunct="1">
              <a:lnSpc>
                <a:spcPct val="100000"/>
              </a:lnSpc>
            </a:pPr>
            <a:r>
              <a:rPr lang="en-US" sz="1800" b="1">
                <a:solidFill>
                  <a:schemeClr val="accent2"/>
                </a:solidFill>
              </a:rPr>
              <a:t>LACNIC</a:t>
            </a:r>
          </a:p>
          <a:p>
            <a:pPr eaLnBrk="1" hangingPunct="1">
              <a:lnSpc>
                <a:spcPct val="100000"/>
              </a:lnSpc>
            </a:pPr>
            <a:r>
              <a:rPr lang="en-US" sz="1800" b="1"/>
              <a:t>::/12 to::/23</a:t>
            </a:r>
          </a:p>
        </p:txBody>
      </p:sp>
      <p:sp>
        <p:nvSpPr>
          <p:cNvPr id="1025041" name="Rectangle 17"/>
          <p:cNvSpPr>
            <a:spLocks noChangeArrowheads="1"/>
          </p:cNvSpPr>
          <p:nvPr/>
        </p:nvSpPr>
        <p:spPr bwMode="auto">
          <a:xfrm>
            <a:off x="7540625" y="2743200"/>
            <a:ext cx="1374775" cy="685800"/>
          </a:xfrm>
          <a:prstGeom prst="rect">
            <a:avLst/>
          </a:prstGeom>
          <a:solidFill>
            <a:srgbClr val="F0C566"/>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1" rIns="73025" bIns="36511" anchor="ctr"/>
          <a:lstStyle/>
          <a:p>
            <a:pPr eaLnBrk="1" hangingPunct="1">
              <a:lnSpc>
                <a:spcPct val="100000"/>
              </a:lnSpc>
            </a:pPr>
            <a:r>
              <a:rPr lang="en-US" sz="1800" b="1">
                <a:solidFill>
                  <a:schemeClr val="accent2"/>
                </a:solidFill>
              </a:rPr>
              <a:t>RIPE NCC</a:t>
            </a:r>
          </a:p>
          <a:p>
            <a:pPr eaLnBrk="1" hangingPunct="1">
              <a:lnSpc>
                <a:spcPct val="100000"/>
              </a:lnSpc>
            </a:pPr>
            <a:r>
              <a:rPr lang="en-US" sz="1800" b="1"/>
              <a:t>::/12 to::/23</a:t>
            </a:r>
          </a:p>
        </p:txBody>
      </p:sp>
      <p:sp>
        <p:nvSpPr>
          <p:cNvPr id="1025042" name="Line 18"/>
          <p:cNvSpPr>
            <a:spLocks noChangeShapeType="1"/>
          </p:cNvSpPr>
          <p:nvPr/>
        </p:nvSpPr>
        <p:spPr bwMode="auto">
          <a:xfrm>
            <a:off x="942975" y="2514600"/>
            <a:ext cx="7239000" cy="0"/>
          </a:xfrm>
          <a:prstGeom prst="lin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043" name="Rectangle 19"/>
          <p:cNvSpPr>
            <a:spLocks noChangeArrowheads="1"/>
          </p:cNvSpPr>
          <p:nvPr/>
        </p:nvSpPr>
        <p:spPr bwMode="auto">
          <a:xfrm>
            <a:off x="4164013" y="4038600"/>
            <a:ext cx="712787" cy="838200"/>
          </a:xfrm>
          <a:prstGeom prst="rect">
            <a:avLst/>
          </a:prstGeom>
          <a:solidFill>
            <a:srgbClr val="A0C02A"/>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pPr>
            <a:r>
              <a:rPr lang="en-US" sz="1800" b="1">
                <a:solidFill>
                  <a:schemeClr val="accent2"/>
                </a:solidFill>
              </a:rPr>
              <a:t>ISP</a:t>
            </a:r>
          </a:p>
          <a:p>
            <a:pPr eaLnBrk="1" hangingPunct="1">
              <a:lnSpc>
                <a:spcPct val="100000"/>
              </a:lnSpc>
            </a:pPr>
            <a:r>
              <a:rPr lang="en-US" sz="1800" b="1"/>
              <a:t>/32</a:t>
            </a:r>
          </a:p>
        </p:txBody>
      </p:sp>
      <p:sp>
        <p:nvSpPr>
          <p:cNvPr id="1025044" name="Rectangle 20"/>
          <p:cNvSpPr>
            <a:spLocks noChangeArrowheads="1"/>
          </p:cNvSpPr>
          <p:nvPr/>
        </p:nvSpPr>
        <p:spPr bwMode="auto">
          <a:xfrm>
            <a:off x="4164013" y="5486400"/>
            <a:ext cx="712787" cy="838200"/>
          </a:xfrm>
          <a:prstGeom prst="rect">
            <a:avLst/>
          </a:prstGeom>
          <a:solidFill>
            <a:srgbClr val="D2E8ED"/>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pPr>
            <a:r>
              <a:rPr lang="en-US" sz="1800" b="1">
                <a:solidFill>
                  <a:schemeClr val="accent2"/>
                </a:solidFill>
              </a:rPr>
              <a:t>Site</a:t>
            </a:r>
          </a:p>
          <a:p>
            <a:pPr eaLnBrk="1" hangingPunct="1">
              <a:lnSpc>
                <a:spcPct val="100000"/>
              </a:lnSpc>
            </a:pPr>
            <a:r>
              <a:rPr lang="en-US" sz="1800" b="1"/>
              <a:t>/48</a:t>
            </a:r>
          </a:p>
        </p:txBody>
      </p:sp>
      <p:sp>
        <p:nvSpPr>
          <p:cNvPr id="1025045" name="Rectangle 21"/>
          <p:cNvSpPr>
            <a:spLocks noChangeArrowheads="1"/>
          </p:cNvSpPr>
          <p:nvPr/>
        </p:nvSpPr>
        <p:spPr bwMode="auto">
          <a:xfrm>
            <a:off x="2640013" y="5181600"/>
            <a:ext cx="712787" cy="838200"/>
          </a:xfrm>
          <a:prstGeom prst="rect">
            <a:avLst/>
          </a:prstGeom>
          <a:solidFill>
            <a:srgbClr val="D2E8ED"/>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pPr>
            <a:r>
              <a:rPr lang="en-US" sz="1800" b="1"/>
              <a:t>Site</a:t>
            </a:r>
          </a:p>
          <a:p>
            <a:pPr eaLnBrk="1" hangingPunct="1">
              <a:lnSpc>
                <a:spcPct val="100000"/>
              </a:lnSpc>
            </a:pPr>
            <a:r>
              <a:rPr lang="en-US" sz="1800" b="1"/>
              <a:t>/48</a:t>
            </a:r>
          </a:p>
        </p:txBody>
      </p:sp>
      <p:sp>
        <p:nvSpPr>
          <p:cNvPr id="1025046" name="Rectangle 22"/>
          <p:cNvSpPr>
            <a:spLocks noChangeArrowheads="1"/>
          </p:cNvSpPr>
          <p:nvPr/>
        </p:nvSpPr>
        <p:spPr bwMode="auto">
          <a:xfrm>
            <a:off x="2487613" y="5334000"/>
            <a:ext cx="712787" cy="838200"/>
          </a:xfrm>
          <a:prstGeom prst="rect">
            <a:avLst/>
          </a:prstGeom>
          <a:solidFill>
            <a:srgbClr val="D2E8ED"/>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pPr>
            <a:r>
              <a:rPr lang="en-US" sz="1800" b="1"/>
              <a:t>Site</a:t>
            </a:r>
          </a:p>
          <a:p>
            <a:pPr eaLnBrk="1" hangingPunct="1">
              <a:lnSpc>
                <a:spcPct val="100000"/>
              </a:lnSpc>
            </a:pPr>
            <a:r>
              <a:rPr lang="en-US" sz="1800" b="1"/>
              <a:t>/48</a:t>
            </a:r>
          </a:p>
        </p:txBody>
      </p:sp>
      <p:sp>
        <p:nvSpPr>
          <p:cNvPr id="1025047" name="Rectangle 23"/>
          <p:cNvSpPr>
            <a:spLocks noChangeArrowheads="1"/>
          </p:cNvSpPr>
          <p:nvPr/>
        </p:nvSpPr>
        <p:spPr bwMode="auto">
          <a:xfrm>
            <a:off x="2640013" y="3733800"/>
            <a:ext cx="712787" cy="838200"/>
          </a:xfrm>
          <a:prstGeom prst="rect">
            <a:avLst/>
          </a:prstGeom>
          <a:solidFill>
            <a:srgbClr val="A0C02A"/>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pPr>
            <a:r>
              <a:rPr lang="en-US" sz="1800" b="1"/>
              <a:t>ISP</a:t>
            </a:r>
          </a:p>
          <a:p>
            <a:pPr eaLnBrk="1" hangingPunct="1">
              <a:lnSpc>
                <a:spcPct val="100000"/>
              </a:lnSpc>
            </a:pPr>
            <a:r>
              <a:rPr lang="en-US" sz="1800" b="1"/>
              <a:t>/32</a:t>
            </a:r>
          </a:p>
        </p:txBody>
      </p:sp>
      <p:sp>
        <p:nvSpPr>
          <p:cNvPr id="1025048" name="Rectangle 24"/>
          <p:cNvSpPr>
            <a:spLocks noChangeArrowheads="1"/>
          </p:cNvSpPr>
          <p:nvPr/>
        </p:nvSpPr>
        <p:spPr bwMode="auto">
          <a:xfrm>
            <a:off x="2487613" y="3886200"/>
            <a:ext cx="712787" cy="838200"/>
          </a:xfrm>
          <a:prstGeom prst="rect">
            <a:avLst/>
          </a:prstGeom>
          <a:solidFill>
            <a:srgbClr val="A0C02A"/>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pPr>
            <a:r>
              <a:rPr lang="en-US" sz="1800" b="1"/>
              <a:t>ISP</a:t>
            </a:r>
          </a:p>
          <a:p>
            <a:pPr eaLnBrk="1" hangingPunct="1">
              <a:lnSpc>
                <a:spcPct val="100000"/>
              </a:lnSpc>
            </a:pPr>
            <a:r>
              <a:rPr lang="en-US" sz="1800" b="1"/>
              <a:t>/32</a:t>
            </a:r>
          </a:p>
        </p:txBody>
      </p:sp>
      <p:sp>
        <p:nvSpPr>
          <p:cNvPr id="1025049" name="Rectangle 25"/>
          <p:cNvSpPr>
            <a:spLocks noChangeArrowheads="1"/>
          </p:cNvSpPr>
          <p:nvPr/>
        </p:nvSpPr>
        <p:spPr bwMode="auto">
          <a:xfrm>
            <a:off x="2335213" y="4038600"/>
            <a:ext cx="712787" cy="838200"/>
          </a:xfrm>
          <a:prstGeom prst="rect">
            <a:avLst/>
          </a:prstGeom>
          <a:solidFill>
            <a:srgbClr val="A0C02A"/>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pPr>
            <a:r>
              <a:rPr lang="en-US" sz="1800" b="1">
                <a:solidFill>
                  <a:schemeClr val="accent2"/>
                </a:solidFill>
              </a:rPr>
              <a:t>ISP</a:t>
            </a:r>
          </a:p>
          <a:p>
            <a:pPr eaLnBrk="1" hangingPunct="1">
              <a:lnSpc>
                <a:spcPct val="100000"/>
              </a:lnSpc>
            </a:pPr>
            <a:r>
              <a:rPr lang="en-US" sz="1800" b="1"/>
              <a:t>/32</a:t>
            </a:r>
          </a:p>
        </p:txBody>
      </p:sp>
      <p:sp>
        <p:nvSpPr>
          <p:cNvPr id="1025050" name="Rectangle 26"/>
          <p:cNvSpPr>
            <a:spLocks noChangeArrowheads="1"/>
          </p:cNvSpPr>
          <p:nvPr/>
        </p:nvSpPr>
        <p:spPr bwMode="auto">
          <a:xfrm>
            <a:off x="2335213" y="5486400"/>
            <a:ext cx="712787" cy="838200"/>
          </a:xfrm>
          <a:prstGeom prst="rect">
            <a:avLst/>
          </a:prstGeom>
          <a:solidFill>
            <a:srgbClr val="D2E8ED"/>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pPr>
            <a:r>
              <a:rPr lang="en-US" sz="1800" b="1">
                <a:solidFill>
                  <a:schemeClr val="accent2"/>
                </a:solidFill>
              </a:rPr>
              <a:t>Site</a:t>
            </a:r>
          </a:p>
          <a:p>
            <a:pPr eaLnBrk="1" hangingPunct="1">
              <a:lnSpc>
                <a:spcPct val="100000"/>
              </a:lnSpc>
            </a:pPr>
            <a:r>
              <a:rPr lang="en-US" sz="1800" b="1"/>
              <a:t>/48</a:t>
            </a:r>
          </a:p>
        </p:txBody>
      </p:sp>
      <p:sp>
        <p:nvSpPr>
          <p:cNvPr id="1025051" name="Rectangle 27"/>
          <p:cNvSpPr>
            <a:spLocks noChangeArrowheads="1"/>
          </p:cNvSpPr>
          <p:nvPr/>
        </p:nvSpPr>
        <p:spPr bwMode="auto">
          <a:xfrm>
            <a:off x="838200" y="5181600"/>
            <a:ext cx="712788" cy="838200"/>
          </a:xfrm>
          <a:prstGeom prst="rect">
            <a:avLst/>
          </a:prstGeom>
          <a:solidFill>
            <a:srgbClr val="D2E8ED"/>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pPr>
            <a:r>
              <a:rPr lang="en-US" sz="1800" b="1"/>
              <a:t>Site</a:t>
            </a:r>
          </a:p>
          <a:p>
            <a:pPr eaLnBrk="1" hangingPunct="1">
              <a:lnSpc>
                <a:spcPct val="100000"/>
              </a:lnSpc>
            </a:pPr>
            <a:r>
              <a:rPr lang="en-US" sz="1800" b="1"/>
              <a:t>/48</a:t>
            </a:r>
          </a:p>
        </p:txBody>
      </p:sp>
      <p:sp>
        <p:nvSpPr>
          <p:cNvPr id="1025052" name="Rectangle 28"/>
          <p:cNvSpPr>
            <a:spLocks noChangeArrowheads="1"/>
          </p:cNvSpPr>
          <p:nvPr/>
        </p:nvSpPr>
        <p:spPr bwMode="auto">
          <a:xfrm>
            <a:off x="685800" y="5334000"/>
            <a:ext cx="712788" cy="838200"/>
          </a:xfrm>
          <a:prstGeom prst="rect">
            <a:avLst/>
          </a:prstGeom>
          <a:solidFill>
            <a:srgbClr val="D2E8ED"/>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pPr>
            <a:r>
              <a:rPr lang="en-US" sz="1800" b="1"/>
              <a:t>Site</a:t>
            </a:r>
          </a:p>
          <a:p>
            <a:pPr eaLnBrk="1" hangingPunct="1">
              <a:lnSpc>
                <a:spcPct val="100000"/>
              </a:lnSpc>
            </a:pPr>
            <a:r>
              <a:rPr lang="en-US" sz="1800" b="1"/>
              <a:t>/48</a:t>
            </a:r>
          </a:p>
        </p:txBody>
      </p:sp>
      <p:sp>
        <p:nvSpPr>
          <p:cNvPr id="1025053" name="Rectangle 29"/>
          <p:cNvSpPr>
            <a:spLocks noChangeArrowheads="1"/>
          </p:cNvSpPr>
          <p:nvPr/>
        </p:nvSpPr>
        <p:spPr bwMode="auto">
          <a:xfrm>
            <a:off x="838200" y="3733800"/>
            <a:ext cx="712788" cy="838200"/>
          </a:xfrm>
          <a:prstGeom prst="rect">
            <a:avLst/>
          </a:prstGeom>
          <a:solidFill>
            <a:srgbClr val="A0C02A"/>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pPr>
            <a:r>
              <a:rPr lang="en-US" sz="1800" b="1"/>
              <a:t>ISP</a:t>
            </a:r>
          </a:p>
          <a:p>
            <a:pPr eaLnBrk="1" hangingPunct="1">
              <a:lnSpc>
                <a:spcPct val="100000"/>
              </a:lnSpc>
            </a:pPr>
            <a:r>
              <a:rPr lang="en-US" sz="1800" b="1"/>
              <a:t>/32</a:t>
            </a:r>
          </a:p>
        </p:txBody>
      </p:sp>
      <p:sp>
        <p:nvSpPr>
          <p:cNvPr id="1025054" name="Rectangle 30"/>
          <p:cNvSpPr>
            <a:spLocks noChangeArrowheads="1"/>
          </p:cNvSpPr>
          <p:nvPr/>
        </p:nvSpPr>
        <p:spPr bwMode="auto">
          <a:xfrm>
            <a:off x="685800" y="3886200"/>
            <a:ext cx="712788" cy="838200"/>
          </a:xfrm>
          <a:prstGeom prst="rect">
            <a:avLst/>
          </a:prstGeom>
          <a:solidFill>
            <a:srgbClr val="A0C02A"/>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pPr>
            <a:r>
              <a:rPr lang="en-US" sz="1800" b="1"/>
              <a:t>ISP</a:t>
            </a:r>
          </a:p>
          <a:p>
            <a:pPr eaLnBrk="1" hangingPunct="1">
              <a:lnSpc>
                <a:spcPct val="100000"/>
              </a:lnSpc>
            </a:pPr>
            <a:r>
              <a:rPr lang="en-US" sz="1800" b="1"/>
              <a:t>/32</a:t>
            </a:r>
          </a:p>
        </p:txBody>
      </p:sp>
      <p:sp>
        <p:nvSpPr>
          <p:cNvPr id="1025055" name="Rectangle 31"/>
          <p:cNvSpPr>
            <a:spLocks noChangeArrowheads="1"/>
          </p:cNvSpPr>
          <p:nvPr/>
        </p:nvSpPr>
        <p:spPr bwMode="auto">
          <a:xfrm>
            <a:off x="533400" y="4038600"/>
            <a:ext cx="712788" cy="838200"/>
          </a:xfrm>
          <a:prstGeom prst="rect">
            <a:avLst/>
          </a:prstGeom>
          <a:solidFill>
            <a:srgbClr val="A0C02A"/>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pPr>
            <a:r>
              <a:rPr lang="en-US" sz="1800" b="1">
                <a:solidFill>
                  <a:schemeClr val="accent2"/>
                </a:solidFill>
              </a:rPr>
              <a:t>ISP</a:t>
            </a:r>
          </a:p>
          <a:p>
            <a:pPr eaLnBrk="1" hangingPunct="1">
              <a:lnSpc>
                <a:spcPct val="100000"/>
              </a:lnSpc>
            </a:pPr>
            <a:r>
              <a:rPr lang="en-US" sz="1800" b="1"/>
              <a:t>/32</a:t>
            </a:r>
          </a:p>
        </p:txBody>
      </p:sp>
      <p:sp>
        <p:nvSpPr>
          <p:cNvPr id="1025056" name="Rectangle 32"/>
          <p:cNvSpPr>
            <a:spLocks noChangeArrowheads="1"/>
          </p:cNvSpPr>
          <p:nvPr/>
        </p:nvSpPr>
        <p:spPr bwMode="auto">
          <a:xfrm>
            <a:off x="533400" y="5486400"/>
            <a:ext cx="712788" cy="838200"/>
          </a:xfrm>
          <a:prstGeom prst="rect">
            <a:avLst/>
          </a:prstGeom>
          <a:solidFill>
            <a:srgbClr val="D2E8ED"/>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pPr>
            <a:r>
              <a:rPr lang="en-US" sz="1800" b="1">
                <a:solidFill>
                  <a:schemeClr val="accent2"/>
                </a:solidFill>
              </a:rPr>
              <a:t>Site</a:t>
            </a:r>
          </a:p>
          <a:p>
            <a:pPr eaLnBrk="1" hangingPunct="1">
              <a:lnSpc>
                <a:spcPct val="100000"/>
              </a:lnSpc>
            </a:pPr>
            <a:r>
              <a:rPr lang="en-US" sz="1800" b="1"/>
              <a:t>/48</a:t>
            </a:r>
          </a:p>
        </p:txBody>
      </p:sp>
      <p:sp>
        <p:nvSpPr>
          <p:cNvPr id="1025057" name="Rectangle 33"/>
          <p:cNvSpPr>
            <a:spLocks noChangeArrowheads="1"/>
          </p:cNvSpPr>
          <p:nvPr/>
        </p:nvSpPr>
        <p:spPr bwMode="auto">
          <a:xfrm>
            <a:off x="6373813" y="5181600"/>
            <a:ext cx="712787" cy="838200"/>
          </a:xfrm>
          <a:prstGeom prst="rect">
            <a:avLst/>
          </a:prstGeom>
          <a:solidFill>
            <a:srgbClr val="D2E8ED"/>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pPr>
            <a:r>
              <a:rPr lang="en-US" sz="1800" b="1"/>
              <a:t>Site</a:t>
            </a:r>
          </a:p>
          <a:p>
            <a:pPr eaLnBrk="1" hangingPunct="1">
              <a:lnSpc>
                <a:spcPct val="100000"/>
              </a:lnSpc>
            </a:pPr>
            <a:r>
              <a:rPr lang="en-US" sz="1800" b="1"/>
              <a:t>/48</a:t>
            </a:r>
          </a:p>
        </p:txBody>
      </p:sp>
      <p:sp>
        <p:nvSpPr>
          <p:cNvPr id="1025058" name="Rectangle 34"/>
          <p:cNvSpPr>
            <a:spLocks noChangeArrowheads="1"/>
          </p:cNvSpPr>
          <p:nvPr/>
        </p:nvSpPr>
        <p:spPr bwMode="auto">
          <a:xfrm>
            <a:off x="6221413" y="5334000"/>
            <a:ext cx="712787" cy="838200"/>
          </a:xfrm>
          <a:prstGeom prst="rect">
            <a:avLst/>
          </a:prstGeom>
          <a:solidFill>
            <a:srgbClr val="D2E8ED"/>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pPr>
            <a:r>
              <a:rPr lang="en-US" sz="1800" b="1"/>
              <a:t>Site</a:t>
            </a:r>
          </a:p>
          <a:p>
            <a:pPr eaLnBrk="1" hangingPunct="1">
              <a:lnSpc>
                <a:spcPct val="100000"/>
              </a:lnSpc>
            </a:pPr>
            <a:r>
              <a:rPr lang="en-US" sz="1800" b="1"/>
              <a:t>/48</a:t>
            </a:r>
          </a:p>
        </p:txBody>
      </p:sp>
      <p:sp>
        <p:nvSpPr>
          <p:cNvPr id="1025059" name="Rectangle 35"/>
          <p:cNvSpPr>
            <a:spLocks noChangeArrowheads="1"/>
          </p:cNvSpPr>
          <p:nvPr/>
        </p:nvSpPr>
        <p:spPr bwMode="auto">
          <a:xfrm>
            <a:off x="6373813" y="3733800"/>
            <a:ext cx="712787" cy="838200"/>
          </a:xfrm>
          <a:prstGeom prst="rect">
            <a:avLst/>
          </a:prstGeom>
          <a:solidFill>
            <a:srgbClr val="A0C02A"/>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pPr>
            <a:r>
              <a:rPr lang="en-US" sz="1800" b="1"/>
              <a:t>ISP</a:t>
            </a:r>
          </a:p>
          <a:p>
            <a:pPr eaLnBrk="1" hangingPunct="1">
              <a:lnSpc>
                <a:spcPct val="100000"/>
              </a:lnSpc>
            </a:pPr>
            <a:r>
              <a:rPr lang="en-US" sz="1800" b="1"/>
              <a:t>/32</a:t>
            </a:r>
          </a:p>
        </p:txBody>
      </p:sp>
      <p:sp>
        <p:nvSpPr>
          <p:cNvPr id="1025060" name="Rectangle 36"/>
          <p:cNvSpPr>
            <a:spLocks noChangeArrowheads="1"/>
          </p:cNvSpPr>
          <p:nvPr/>
        </p:nvSpPr>
        <p:spPr bwMode="auto">
          <a:xfrm>
            <a:off x="6221413" y="3886200"/>
            <a:ext cx="712787" cy="838200"/>
          </a:xfrm>
          <a:prstGeom prst="rect">
            <a:avLst/>
          </a:prstGeom>
          <a:solidFill>
            <a:srgbClr val="A0C02A"/>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pPr>
            <a:r>
              <a:rPr lang="en-US" sz="1800" b="1"/>
              <a:t>ISP</a:t>
            </a:r>
          </a:p>
          <a:p>
            <a:pPr eaLnBrk="1" hangingPunct="1">
              <a:lnSpc>
                <a:spcPct val="100000"/>
              </a:lnSpc>
            </a:pPr>
            <a:r>
              <a:rPr lang="en-US" sz="1800" b="1"/>
              <a:t>/32</a:t>
            </a:r>
          </a:p>
        </p:txBody>
      </p:sp>
      <p:sp>
        <p:nvSpPr>
          <p:cNvPr id="1025061" name="Rectangle 37"/>
          <p:cNvSpPr>
            <a:spLocks noChangeArrowheads="1"/>
          </p:cNvSpPr>
          <p:nvPr/>
        </p:nvSpPr>
        <p:spPr bwMode="auto">
          <a:xfrm>
            <a:off x="6069013" y="4038600"/>
            <a:ext cx="712787" cy="838200"/>
          </a:xfrm>
          <a:prstGeom prst="rect">
            <a:avLst/>
          </a:prstGeom>
          <a:solidFill>
            <a:srgbClr val="A0C02A"/>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pPr>
            <a:r>
              <a:rPr lang="en-US" sz="1800" b="1">
                <a:solidFill>
                  <a:schemeClr val="accent2"/>
                </a:solidFill>
              </a:rPr>
              <a:t>ISP</a:t>
            </a:r>
          </a:p>
          <a:p>
            <a:pPr eaLnBrk="1" hangingPunct="1">
              <a:lnSpc>
                <a:spcPct val="100000"/>
              </a:lnSpc>
            </a:pPr>
            <a:r>
              <a:rPr lang="en-US" sz="1800" b="1"/>
              <a:t>/32</a:t>
            </a:r>
          </a:p>
        </p:txBody>
      </p:sp>
      <p:sp>
        <p:nvSpPr>
          <p:cNvPr id="1025062" name="Rectangle 38"/>
          <p:cNvSpPr>
            <a:spLocks noChangeArrowheads="1"/>
          </p:cNvSpPr>
          <p:nvPr/>
        </p:nvSpPr>
        <p:spPr bwMode="auto">
          <a:xfrm>
            <a:off x="6069013" y="5486400"/>
            <a:ext cx="712787" cy="838200"/>
          </a:xfrm>
          <a:prstGeom prst="rect">
            <a:avLst/>
          </a:prstGeom>
          <a:solidFill>
            <a:srgbClr val="D2E8ED"/>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pPr>
            <a:r>
              <a:rPr lang="en-US" sz="1800" b="1">
                <a:solidFill>
                  <a:schemeClr val="accent2"/>
                </a:solidFill>
              </a:rPr>
              <a:t>Site</a:t>
            </a:r>
          </a:p>
          <a:p>
            <a:pPr eaLnBrk="1" hangingPunct="1">
              <a:lnSpc>
                <a:spcPct val="100000"/>
              </a:lnSpc>
            </a:pPr>
            <a:r>
              <a:rPr lang="en-US" sz="1800" b="1"/>
              <a:t>/48</a:t>
            </a:r>
          </a:p>
        </p:txBody>
      </p:sp>
      <p:sp>
        <p:nvSpPr>
          <p:cNvPr id="1025063" name="Rectangle 39"/>
          <p:cNvSpPr>
            <a:spLocks noChangeArrowheads="1"/>
          </p:cNvSpPr>
          <p:nvPr/>
        </p:nvSpPr>
        <p:spPr bwMode="auto">
          <a:xfrm>
            <a:off x="8050213" y="5181600"/>
            <a:ext cx="712787" cy="838200"/>
          </a:xfrm>
          <a:prstGeom prst="rect">
            <a:avLst/>
          </a:prstGeom>
          <a:solidFill>
            <a:srgbClr val="D2E8ED"/>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pPr>
            <a:r>
              <a:rPr lang="en-US" sz="1800" b="1"/>
              <a:t>Site</a:t>
            </a:r>
          </a:p>
          <a:p>
            <a:pPr eaLnBrk="1" hangingPunct="1">
              <a:lnSpc>
                <a:spcPct val="100000"/>
              </a:lnSpc>
            </a:pPr>
            <a:r>
              <a:rPr lang="en-US" sz="1800" b="1"/>
              <a:t>/48</a:t>
            </a:r>
          </a:p>
        </p:txBody>
      </p:sp>
      <p:sp>
        <p:nvSpPr>
          <p:cNvPr id="1025064" name="Rectangle 40"/>
          <p:cNvSpPr>
            <a:spLocks noChangeArrowheads="1"/>
          </p:cNvSpPr>
          <p:nvPr/>
        </p:nvSpPr>
        <p:spPr bwMode="auto">
          <a:xfrm>
            <a:off x="7897813" y="5334000"/>
            <a:ext cx="712787" cy="838200"/>
          </a:xfrm>
          <a:prstGeom prst="rect">
            <a:avLst/>
          </a:prstGeom>
          <a:solidFill>
            <a:srgbClr val="D2E8ED"/>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pPr>
            <a:r>
              <a:rPr lang="en-US" sz="1800" b="1"/>
              <a:t>Site</a:t>
            </a:r>
          </a:p>
          <a:p>
            <a:pPr eaLnBrk="1" hangingPunct="1">
              <a:lnSpc>
                <a:spcPct val="100000"/>
              </a:lnSpc>
            </a:pPr>
            <a:r>
              <a:rPr lang="en-US" sz="1800" b="1"/>
              <a:t>/48</a:t>
            </a:r>
          </a:p>
        </p:txBody>
      </p:sp>
      <p:sp>
        <p:nvSpPr>
          <p:cNvPr id="1025065" name="Rectangle 41"/>
          <p:cNvSpPr>
            <a:spLocks noChangeArrowheads="1"/>
          </p:cNvSpPr>
          <p:nvPr/>
        </p:nvSpPr>
        <p:spPr bwMode="auto">
          <a:xfrm>
            <a:off x="8050213" y="3733800"/>
            <a:ext cx="712787" cy="838200"/>
          </a:xfrm>
          <a:prstGeom prst="rect">
            <a:avLst/>
          </a:prstGeom>
          <a:solidFill>
            <a:srgbClr val="A0C02A"/>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pPr>
            <a:r>
              <a:rPr lang="en-US" sz="1800" b="1"/>
              <a:t>ISP</a:t>
            </a:r>
          </a:p>
          <a:p>
            <a:pPr eaLnBrk="1" hangingPunct="1">
              <a:lnSpc>
                <a:spcPct val="100000"/>
              </a:lnSpc>
            </a:pPr>
            <a:r>
              <a:rPr lang="en-US" sz="1800" b="1"/>
              <a:t>/32</a:t>
            </a:r>
          </a:p>
        </p:txBody>
      </p:sp>
      <p:sp>
        <p:nvSpPr>
          <p:cNvPr id="1025066" name="Rectangle 42"/>
          <p:cNvSpPr>
            <a:spLocks noChangeArrowheads="1"/>
          </p:cNvSpPr>
          <p:nvPr/>
        </p:nvSpPr>
        <p:spPr bwMode="auto">
          <a:xfrm>
            <a:off x="7897813" y="3886200"/>
            <a:ext cx="712787" cy="838200"/>
          </a:xfrm>
          <a:prstGeom prst="rect">
            <a:avLst/>
          </a:prstGeom>
          <a:solidFill>
            <a:srgbClr val="A0C02A"/>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pPr>
            <a:r>
              <a:rPr lang="en-US" sz="1800" b="1"/>
              <a:t>ISP</a:t>
            </a:r>
          </a:p>
          <a:p>
            <a:pPr eaLnBrk="1" hangingPunct="1">
              <a:lnSpc>
                <a:spcPct val="100000"/>
              </a:lnSpc>
            </a:pPr>
            <a:r>
              <a:rPr lang="en-US" sz="1800" b="1"/>
              <a:t>/32</a:t>
            </a:r>
          </a:p>
        </p:txBody>
      </p:sp>
      <p:sp>
        <p:nvSpPr>
          <p:cNvPr id="1025067" name="Rectangle 43"/>
          <p:cNvSpPr>
            <a:spLocks noChangeArrowheads="1"/>
          </p:cNvSpPr>
          <p:nvPr/>
        </p:nvSpPr>
        <p:spPr bwMode="auto">
          <a:xfrm>
            <a:off x="7745413" y="4038600"/>
            <a:ext cx="712787" cy="838200"/>
          </a:xfrm>
          <a:prstGeom prst="rect">
            <a:avLst/>
          </a:prstGeom>
          <a:solidFill>
            <a:srgbClr val="A0C02A"/>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pPr>
            <a:r>
              <a:rPr lang="en-US" sz="1800" b="1">
                <a:solidFill>
                  <a:schemeClr val="accent2"/>
                </a:solidFill>
              </a:rPr>
              <a:t>ISP</a:t>
            </a:r>
          </a:p>
          <a:p>
            <a:pPr eaLnBrk="1" hangingPunct="1">
              <a:lnSpc>
                <a:spcPct val="100000"/>
              </a:lnSpc>
            </a:pPr>
            <a:r>
              <a:rPr lang="en-US" sz="1800" b="1"/>
              <a:t>/32</a:t>
            </a:r>
          </a:p>
        </p:txBody>
      </p:sp>
      <p:sp>
        <p:nvSpPr>
          <p:cNvPr id="1025068" name="Rectangle 44"/>
          <p:cNvSpPr>
            <a:spLocks noChangeArrowheads="1"/>
          </p:cNvSpPr>
          <p:nvPr/>
        </p:nvSpPr>
        <p:spPr bwMode="auto">
          <a:xfrm>
            <a:off x="7745413" y="5486400"/>
            <a:ext cx="712787" cy="838200"/>
          </a:xfrm>
          <a:prstGeom prst="rect">
            <a:avLst/>
          </a:prstGeom>
          <a:solidFill>
            <a:srgbClr val="D2E8ED"/>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00000"/>
              </a:lnSpc>
            </a:pPr>
            <a:r>
              <a:rPr lang="en-US" sz="1800" b="1">
                <a:solidFill>
                  <a:schemeClr val="accent2"/>
                </a:solidFill>
              </a:rPr>
              <a:t>Site</a:t>
            </a:r>
          </a:p>
          <a:p>
            <a:pPr eaLnBrk="1" hangingPunct="1">
              <a:lnSpc>
                <a:spcPct val="100000"/>
              </a:lnSpc>
            </a:pPr>
            <a:r>
              <a:rPr lang="en-US" sz="1800" b="1"/>
              <a:t>/48</a:t>
            </a:r>
          </a:p>
        </p:txBody>
      </p:sp>
      <p:sp>
        <p:nvSpPr>
          <p:cNvPr id="1025069" name="Line 45"/>
          <p:cNvSpPr>
            <a:spLocks noChangeShapeType="1"/>
          </p:cNvSpPr>
          <p:nvPr/>
        </p:nvSpPr>
        <p:spPr bwMode="auto">
          <a:xfrm flipV="1">
            <a:off x="3200400" y="6019800"/>
            <a:ext cx="152400" cy="1524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1025070" name="Line 46"/>
          <p:cNvSpPr>
            <a:spLocks noChangeShapeType="1"/>
          </p:cNvSpPr>
          <p:nvPr/>
        </p:nvSpPr>
        <p:spPr bwMode="auto">
          <a:xfrm flipV="1">
            <a:off x="5029200" y="6019800"/>
            <a:ext cx="152400" cy="1524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1025071" name="Line 47"/>
          <p:cNvSpPr>
            <a:spLocks noChangeShapeType="1"/>
          </p:cNvSpPr>
          <p:nvPr/>
        </p:nvSpPr>
        <p:spPr bwMode="auto">
          <a:xfrm flipV="1">
            <a:off x="6934200" y="6019800"/>
            <a:ext cx="152400" cy="1524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1025072" name="Line 48"/>
          <p:cNvSpPr>
            <a:spLocks noChangeShapeType="1"/>
          </p:cNvSpPr>
          <p:nvPr/>
        </p:nvSpPr>
        <p:spPr bwMode="auto">
          <a:xfrm flipV="1">
            <a:off x="8610600" y="6019800"/>
            <a:ext cx="152400" cy="1524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1025073" name="Line 49"/>
          <p:cNvSpPr>
            <a:spLocks noChangeShapeType="1"/>
          </p:cNvSpPr>
          <p:nvPr/>
        </p:nvSpPr>
        <p:spPr bwMode="auto">
          <a:xfrm flipV="1">
            <a:off x="3200400" y="4572000"/>
            <a:ext cx="152400" cy="152400"/>
          </a:xfrm>
          <a:prstGeom prst="line">
            <a:avLst/>
          </a:prstGeom>
          <a:noFill/>
          <a:ln w="28575">
            <a:solidFill>
              <a:schemeClr val="tx1"/>
            </a:solidFill>
            <a:prstDash val="sysDot"/>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1025074" name="Line 50"/>
          <p:cNvSpPr>
            <a:spLocks noChangeShapeType="1"/>
          </p:cNvSpPr>
          <p:nvPr/>
        </p:nvSpPr>
        <p:spPr bwMode="auto">
          <a:xfrm flipV="1">
            <a:off x="5029200" y="4572000"/>
            <a:ext cx="152400" cy="152400"/>
          </a:xfrm>
          <a:prstGeom prst="line">
            <a:avLst/>
          </a:prstGeom>
          <a:noFill/>
          <a:ln w="28575">
            <a:solidFill>
              <a:schemeClr val="tx1"/>
            </a:solidFill>
            <a:prstDash val="sysDot"/>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1025075" name="Line 51"/>
          <p:cNvSpPr>
            <a:spLocks noChangeShapeType="1"/>
          </p:cNvSpPr>
          <p:nvPr/>
        </p:nvSpPr>
        <p:spPr bwMode="auto">
          <a:xfrm flipV="1">
            <a:off x="6934200" y="4572000"/>
            <a:ext cx="152400" cy="152400"/>
          </a:xfrm>
          <a:prstGeom prst="line">
            <a:avLst/>
          </a:prstGeom>
          <a:noFill/>
          <a:ln w="28575">
            <a:solidFill>
              <a:schemeClr val="tx1"/>
            </a:solidFill>
            <a:prstDash val="sysDot"/>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1025076" name="Line 52"/>
          <p:cNvSpPr>
            <a:spLocks noChangeShapeType="1"/>
          </p:cNvSpPr>
          <p:nvPr/>
        </p:nvSpPr>
        <p:spPr bwMode="auto">
          <a:xfrm flipV="1">
            <a:off x="8610600" y="4572000"/>
            <a:ext cx="152400" cy="152400"/>
          </a:xfrm>
          <a:prstGeom prst="line">
            <a:avLst/>
          </a:prstGeom>
          <a:noFill/>
          <a:ln w="28575">
            <a:solidFill>
              <a:schemeClr val="tx1"/>
            </a:solidFill>
            <a:prstDash val="sysDot"/>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1025077" name="Line 53"/>
          <p:cNvSpPr>
            <a:spLocks noChangeShapeType="1"/>
          </p:cNvSpPr>
          <p:nvPr/>
        </p:nvSpPr>
        <p:spPr bwMode="auto">
          <a:xfrm flipV="1">
            <a:off x="1420813" y="6019800"/>
            <a:ext cx="152400" cy="1524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1025078" name="Line 54"/>
          <p:cNvSpPr>
            <a:spLocks noChangeShapeType="1"/>
          </p:cNvSpPr>
          <p:nvPr/>
        </p:nvSpPr>
        <p:spPr bwMode="auto">
          <a:xfrm flipV="1">
            <a:off x="1420813" y="4572000"/>
            <a:ext cx="152400" cy="152400"/>
          </a:xfrm>
          <a:prstGeom prst="line">
            <a:avLst/>
          </a:prstGeom>
          <a:noFill/>
          <a:ln w="28575">
            <a:solidFill>
              <a:schemeClr val="tx1"/>
            </a:solidFill>
            <a:prstDash val="sysDot"/>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Tree>
    <p:extLst>
      <p:ext uri="{BB962C8B-B14F-4D97-AF65-F5344CB8AC3E}">
        <p14:creationId xmlns:p14="http://schemas.microsoft.com/office/powerpoint/2010/main" val="1767791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250" name="Rectangle 2"/>
          <p:cNvSpPr>
            <a:spLocks noGrp="1" noChangeArrowheads="1"/>
          </p:cNvSpPr>
          <p:nvPr>
            <p:ph type="title"/>
          </p:nvPr>
        </p:nvSpPr>
        <p:spPr/>
        <p:txBody>
          <a:bodyPr/>
          <a:lstStyle/>
          <a:p>
            <a:pPr>
              <a:defRPr/>
            </a:pPr>
            <a:r>
              <a:rPr lang="en-US" smtClean="0"/>
              <a:t>IPv6 Address Allocation Process</a:t>
            </a:r>
            <a:endParaRPr lang="en-US" dirty="0" smtClean="0"/>
          </a:p>
        </p:txBody>
      </p:sp>
      <p:pic>
        <p:nvPicPr>
          <p:cNvPr id="1026" name="Picture 2"/>
          <p:cNvPicPr>
            <a:picLocks noChangeAspect="1" noChangeArrowheads="1"/>
          </p:cNvPicPr>
          <p:nvPr/>
        </p:nvPicPr>
        <p:blipFill>
          <a:blip r:embed="rId3"/>
          <a:srcRect/>
          <a:stretch>
            <a:fillRect/>
          </a:stretch>
        </p:blipFill>
        <p:spPr bwMode="auto">
          <a:xfrm>
            <a:off x="294265" y="1006474"/>
            <a:ext cx="8491838" cy="4540083"/>
          </a:xfrm>
          <a:prstGeom prst="rect">
            <a:avLst/>
          </a:prstGeom>
          <a:noFill/>
          <a:ln w="9525">
            <a:noFill/>
            <a:miter lim="800000"/>
            <a:headEnd/>
            <a:tailEnd/>
          </a:ln>
        </p:spPr>
      </p:pic>
    </p:spTree>
    <p:extLst>
      <p:ext uri="{BB962C8B-B14F-4D97-AF65-F5344CB8AC3E}">
        <p14:creationId xmlns:p14="http://schemas.microsoft.com/office/powerpoint/2010/main" val="269598915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Is IPv4 Obsolete?</a:t>
            </a:r>
            <a:endParaRPr lang="en-US" dirty="0"/>
          </a:p>
        </p:txBody>
      </p:sp>
      <p:sp>
        <p:nvSpPr>
          <p:cNvPr id="3" name="Content Placeholder 2"/>
          <p:cNvSpPr>
            <a:spLocks noGrp="1"/>
          </p:cNvSpPr>
          <p:nvPr>
            <p:ph idx="1"/>
          </p:nvPr>
        </p:nvSpPr>
        <p:spPr/>
        <p:txBody>
          <a:bodyPr/>
          <a:lstStyle/>
          <a:p>
            <a:r>
              <a:rPr lang="en-US" smtClean="0"/>
              <a:t>IPv4 is in no danger of disappearing overnight.</a:t>
            </a:r>
          </a:p>
          <a:p>
            <a:r>
              <a:rPr lang="en-US" smtClean="0"/>
              <a:t>It will coexist with IPv6 and then gradually be replaced. </a:t>
            </a:r>
          </a:p>
          <a:p>
            <a:r>
              <a:rPr lang="en-US" smtClean="0"/>
              <a:t>IPv6 provides several transition options including:</a:t>
            </a:r>
          </a:p>
          <a:p>
            <a:pPr lvl="1"/>
            <a:r>
              <a:rPr lang="en-US" smtClean="0"/>
              <a:t>Dual stack</a:t>
            </a:r>
          </a:p>
          <a:p>
            <a:pPr lvl="1"/>
            <a:r>
              <a:rPr lang="en-US" smtClean="0"/>
              <a:t>Tunneling mechanisms</a:t>
            </a:r>
          </a:p>
          <a:p>
            <a:pPr lvl="1"/>
            <a:r>
              <a:rPr lang="en-US" smtClean="0"/>
              <a:t>NAT-PT (Deprecated) </a:t>
            </a:r>
            <a:endParaRPr lang="en-US" dirty="0" smtClean="0"/>
          </a:p>
        </p:txBody>
      </p:sp>
    </p:spTree>
    <p:extLst>
      <p:ext uri="{BB962C8B-B14F-4D97-AF65-F5344CB8AC3E}">
        <p14:creationId xmlns:p14="http://schemas.microsoft.com/office/powerpoint/2010/main" val="317495160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smtClean="0"/>
              <a:t>Where is IPv6 Covered In CCNA?</a:t>
            </a:r>
            <a:endParaRPr lang="en-US" dirty="0" smtClean="0"/>
          </a:p>
        </p:txBody>
      </p:sp>
      <p:sp>
        <p:nvSpPr>
          <p:cNvPr id="86019" name="Content Placeholder 2"/>
          <p:cNvSpPr>
            <a:spLocks noGrp="1"/>
          </p:cNvSpPr>
          <p:nvPr>
            <p:ph idx="1"/>
          </p:nvPr>
        </p:nvSpPr>
        <p:spPr/>
        <p:txBody>
          <a:bodyPr>
            <a:normAutofit fontScale="77500" lnSpcReduction="20000"/>
          </a:bodyPr>
          <a:lstStyle/>
          <a:p>
            <a:pPr>
              <a:buNone/>
            </a:pPr>
            <a:r>
              <a:rPr lang="en-US" sz="3100" b="1" dirty="0" smtClean="0"/>
              <a:t>Discovery Series</a:t>
            </a:r>
          </a:p>
          <a:p>
            <a:r>
              <a:rPr lang="en-US" dirty="0" smtClean="0">
                <a:solidFill>
                  <a:schemeClr val="accent3">
                    <a:lumMod val="65000"/>
                  </a:schemeClr>
                </a:solidFill>
              </a:rPr>
              <a:t>Networking for Home and Small Businesses</a:t>
            </a:r>
          </a:p>
          <a:p>
            <a:pPr lvl="1"/>
            <a:r>
              <a:rPr lang="en-US" dirty="0" smtClean="0">
                <a:solidFill>
                  <a:schemeClr val="accent3">
                    <a:lumMod val="65000"/>
                  </a:schemeClr>
                </a:solidFill>
              </a:rPr>
              <a:t>No coverage</a:t>
            </a:r>
          </a:p>
          <a:p>
            <a:r>
              <a:rPr lang="en-US" dirty="0" smtClean="0"/>
              <a:t>Working at a Small-to-Medium Business or ISP</a:t>
            </a:r>
          </a:p>
          <a:p>
            <a:pPr lvl="1"/>
            <a:r>
              <a:rPr lang="en-US" dirty="0" smtClean="0"/>
              <a:t>4.1.6</a:t>
            </a:r>
          </a:p>
          <a:p>
            <a:r>
              <a:rPr lang="en-US" dirty="0" smtClean="0"/>
              <a:t>Introducing Routing and Switching in the Enterprise</a:t>
            </a:r>
          </a:p>
          <a:p>
            <a:pPr lvl="1"/>
            <a:r>
              <a:rPr lang="en-US" dirty="0" smtClean="0"/>
              <a:t>5.2.1</a:t>
            </a:r>
          </a:p>
          <a:p>
            <a:r>
              <a:rPr lang="en-US" dirty="0" smtClean="0"/>
              <a:t>Designing and Supporting Computer Networks</a:t>
            </a:r>
          </a:p>
          <a:p>
            <a:pPr lvl="1"/>
            <a:r>
              <a:rPr lang="en-US" dirty="0" smtClean="0"/>
              <a:t>6.3</a:t>
            </a:r>
          </a:p>
          <a:p>
            <a:pPr>
              <a:buNone/>
            </a:pPr>
            <a:r>
              <a:rPr lang="en-US" sz="3100" b="1" dirty="0" smtClean="0"/>
              <a:t>Exploration Series</a:t>
            </a:r>
          </a:p>
          <a:p>
            <a:r>
              <a:rPr lang="en-US" dirty="0" smtClean="0"/>
              <a:t>Network Fundamentals</a:t>
            </a:r>
          </a:p>
          <a:p>
            <a:pPr lvl="1"/>
            <a:r>
              <a:rPr lang="en-US" dirty="0" smtClean="0"/>
              <a:t>6.3.6</a:t>
            </a:r>
          </a:p>
          <a:p>
            <a:r>
              <a:rPr lang="en-US" dirty="0" smtClean="0"/>
              <a:t>Routing Protocols and Concepts</a:t>
            </a:r>
          </a:p>
          <a:p>
            <a:pPr lvl="1"/>
            <a:r>
              <a:rPr lang="en-US" dirty="0" smtClean="0"/>
              <a:t>1.1.3, 3.1.1, 5.1.1, 10.2.3, 11.1.1, 11.7.1</a:t>
            </a:r>
          </a:p>
          <a:p>
            <a:r>
              <a:rPr lang="en-US" dirty="0" smtClean="0">
                <a:solidFill>
                  <a:schemeClr val="accent3">
                    <a:lumMod val="65000"/>
                  </a:schemeClr>
                </a:solidFill>
              </a:rPr>
              <a:t>LAN Switching and Wireless</a:t>
            </a:r>
          </a:p>
          <a:p>
            <a:pPr lvl="1"/>
            <a:r>
              <a:rPr lang="en-US" dirty="0" smtClean="0">
                <a:solidFill>
                  <a:schemeClr val="accent3">
                    <a:lumMod val="65000"/>
                  </a:schemeClr>
                </a:solidFill>
              </a:rPr>
              <a:t>no coverage</a:t>
            </a:r>
          </a:p>
          <a:p>
            <a:r>
              <a:rPr lang="en-US" dirty="0" smtClean="0"/>
              <a:t>Accessing the WAN</a:t>
            </a:r>
          </a:p>
          <a:p>
            <a:pPr lvl="1"/>
            <a:r>
              <a:rPr lang="en-US" dirty="0" smtClean="0"/>
              <a:t>7.0.1, 7.3, 7.5.1 </a:t>
            </a:r>
          </a:p>
        </p:txBody>
      </p:sp>
    </p:spTree>
    <p:extLst>
      <p:ext uri="{BB962C8B-B14F-4D97-AF65-F5344CB8AC3E}">
        <p14:creationId xmlns:p14="http://schemas.microsoft.com/office/powerpoint/2010/main" val="17757397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6" descr="ss3"/>
          <p:cNvPicPr>
            <a:picLocks noChangeAspect="1" noChangeArrowheads="1"/>
          </p:cNvPicPr>
          <p:nvPr/>
        </p:nvPicPr>
        <p:blipFill>
          <a:blip r:embed="rId3" cstate="print"/>
          <a:srcRect/>
          <a:stretch>
            <a:fillRect/>
          </a:stretch>
        </p:blipFill>
        <p:spPr bwMode="auto">
          <a:xfrm>
            <a:off x="0" y="1600200"/>
            <a:ext cx="9144000" cy="3170238"/>
          </a:xfrm>
          <a:prstGeom prst="rect">
            <a:avLst/>
          </a:prstGeom>
          <a:noFill/>
          <a:ln w="9525">
            <a:noFill/>
            <a:miter lim="800000"/>
            <a:headEnd/>
            <a:tailEnd/>
          </a:ln>
        </p:spPr>
      </p:pic>
      <p:sp>
        <p:nvSpPr>
          <p:cNvPr id="11267"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dirty="0"/>
          </a:p>
        </p:txBody>
      </p:sp>
      <p:sp>
        <p:nvSpPr>
          <p:cNvPr id="6" name="Rectangle 32"/>
          <p:cNvSpPr txBox="1">
            <a:spLocks noChangeArrowheads="1"/>
          </p:cNvSpPr>
          <p:nvPr/>
        </p:nvSpPr>
        <p:spPr>
          <a:xfrm>
            <a:off x="293688" y="1841863"/>
            <a:ext cx="3706812" cy="2743200"/>
          </a:xfrm>
          <a:prstGeom prst="rect">
            <a:avLst/>
          </a:prstGeom>
          <a:noFill/>
        </p:spPr>
        <p:txBody>
          <a:bodyPr anchor="ctr"/>
          <a:lstStyle/>
          <a:p>
            <a:pPr lvl="0" algn="l" defTabSz="814388" eaLnBrk="1" hangingPunct="1">
              <a:defRPr/>
            </a:pPr>
            <a:r>
              <a:rPr lang="en-US" sz="2800" b="1" kern="0" dirty="0" smtClean="0">
                <a:solidFill>
                  <a:schemeClr val="bg1"/>
                </a:solidFill>
              </a:rPr>
              <a:t>IPv6 Header Structure</a:t>
            </a:r>
            <a:endParaRPr lang="en-US" sz="3000" kern="0" dirty="0" smtClean="0">
              <a:solidFill>
                <a:schemeClr val="bg1"/>
              </a:solidFill>
            </a:endParaRPr>
          </a:p>
        </p:txBody>
      </p:sp>
    </p:spTree>
    <p:extLst>
      <p:ext uri="{BB962C8B-B14F-4D97-AF65-F5344CB8AC3E}">
        <p14:creationId xmlns:p14="http://schemas.microsoft.com/office/powerpoint/2010/main" val="303018344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p:spPr>
        <p:txBody>
          <a:bodyPr/>
          <a:lstStyle/>
          <a:p>
            <a:pPr eaLnBrk="1" hangingPunct="1"/>
            <a:r>
              <a:rPr lang="en-US" dirty="0" smtClean="0"/>
              <a:t>Objectives</a:t>
            </a:r>
            <a:endParaRPr lang="en-US" dirty="0" smtClean="0">
              <a:solidFill>
                <a:srgbClr val="FF0000"/>
              </a:solidFill>
            </a:endParaRPr>
          </a:p>
        </p:txBody>
      </p:sp>
      <p:sp>
        <p:nvSpPr>
          <p:cNvPr id="7" name="Content Placeholder 6"/>
          <p:cNvSpPr>
            <a:spLocks noGrp="1"/>
          </p:cNvSpPr>
          <p:nvPr>
            <p:ph idx="1"/>
          </p:nvPr>
        </p:nvSpPr>
        <p:spPr/>
        <p:txBody>
          <a:bodyPr/>
          <a:lstStyle/>
          <a:p>
            <a:r>
              <a:rPr lang="en-US" dirty="0" smtClean="0"/>
              <a:t>Describe IPv4 issues and workarounds.</a:t>
            </a:r>
          </a:p>
          <a:p>
            <a:r>
              <a:rPr lang="en-US" dirty="0"/>
              <a:t>Describe IPv6 </a:t>
            </a:r>
            <a:r>
              <a:rPr lang="en-US" dirty="0" smtClean="0"/>
              <a:t>features and benefits.</a:t>
            </a:r>
          </a:p>
          <a:p>
            <a:r>
              <a:rPr lang="en-US" dirty="0"/>
              <a:t>Describe the </a:t>
            </a:r>
            <a:r>
              <a:rPr lang="en-US" dirty="0" smtClean="0"/>
              <a:t>IPv6 header structure.</a:t>
            </a:r>
            <a:endParaRPr lang="en-US" dirty="0"/>
          </a:p>
          <a:p>
            <a:r>
              <a:rPr lang="en-US" dirty="0" smtClean="0"/>
              <a:t>Describe the basics of IPv6 addressing.</a:t>
            </a:r>
          </a:p>
          <a:p>
            <a:endParaRPr lang="en-US"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IPv6 Header Improvements</a:t>
            </a:r>
            <a:endParaRPr lang="en-US" dirty="0"/>
          </a:p>
        </p:txBody>
      </p:sp>
      <p:sp>
        <p:nvSpPr>
          <p:cNvPr id="3" name="Content Placeholder 2"/>
          <p:cNvSpPr>
            <a:spLocks noGrp="1"/>
          </p:cNvSpPr>
          <p:nvPr>
            <p:ph idx="1"/>
          </p:nvPr>
        </p:nvSpPr>
        <p:spPr/>
        <p:txBody>
          <a:bodyPr>
            <a:normAutofit/>
          </a:bodyPr>
          <a:lstStyle/>
          <a:p>
            <a:r>
              <a:rPr lang="en-US" kern="1200" dirty="0" smtClean="0">
                <a:latin typeface="Arial" charset="0"/>
              </a:rPr>
              <a:t>Improved </a:t>
            </a:r>
            <a:r>
              <a:rPr lang="en-US" kern="1200" dirty="0">
                <a:latin typeface="Arial" charset="0"/>
              </a:rPr>
              <a:t>routing </a:t>
            </a:r>
            <a:r>
              <a:rPr lang="en-US" kern="1200" dirty="0" smtClean="0">
                <a:latin typeface="Arial" charset="0"/>
              </a:rPr>
              <a:t>efficiency</a:t>
            </a:r>
          </a:p>
          <a:p>
            <a:r>
              <a:rPr lang="en-US" kern="1200" dirty="0" smtClean="0">
                <a:latin typeface="Arial" charset="0"/>
              </a:rPr>
              <a:t>No </a:t>
            </a:r>
            <a:r>
              <a:rPr lang="en-US" kern="1200" dirty="0">
                <a:latin typeface="Arial" charset="0"/>
              </a:rPr>
              <a:t>requirement for processing </a:t>
            </a:r>
            <a:r>
              <a:rPr lang="en-US" kern="1200" dirty="0" smtClean="0">
                <a:latin typeface="Arial" charset="0"/>
              </a:rPr>
              <a:t>checksums</a:t>
            </a:r>
          </a:p>
          <a:p>
            <a:r>
              <a:rPr lang="en-US" kern="1200" dirty="0" smtClean="0">
                <a:latin typeface="Arial" charset="0"/>
              </a:rPr>
              <a:t>Simpler </a:t>
            </a:r>
            <a:r>
              <a:rPr lang="en-US" kern="1200" dirty="0">
                <a:latin typeface="Arial" charset="0"/>
              </a:rPr>
              <a:t>and more efficient extension header </a:t>
            </a:r>
            <a:r>
              <a:rPr lang="en-US" kern="1200" dirty="0" smtClean="0">
                <a:latin typeface="Arial" charset="0"/>
              </a:rPr>
              <a:t>mechanisms</a:t>
            </a:r>
          </a:p>
          <a:p>
            <a:r>
              <a:rPr lang="en-US" kern="1200" dirty="0" smtClean="0">
                <a:latin typeface="Arial" charset="0"/>
              </a:rPr>
              <a:t>Flow </a:t>
            </a:r>
            <a:r>
              <a:rPr lang="en-US" kern="1200" dirty="0">
                <a:latin typeface="Arial" charset="0"/>
              </a:rPr>
              <a:t>labels for per-flow </a:t>
            </a:r>
            <a:r>
              <a:rPr lang="en-US" kern="1200" dirty="0" smtClean="0">
                <a:latin typeface="Arial" charset="0"/>
              </a:rPr>
              <a:t>processing</a:t>
            </a:r>
          </a:p>
          <a:p>
            <a:pPr marL="0" indent="0">
              <a:buNone/>
            </a:pPr>
            <a:endParaRPr lang="en-US" dirty="0">
              <a:solidFill>
                <a:srgbClr val="00B0F0"/>
              </a:solidFill>
            </a:endParaRPr>
          </a:p>
          <a:p>
            <a:pPr marL="0" indent="0">
              <a:buNone/>
            </a:pPr>
            <a:endParaRPr lang="en-US" dirty="0" smtClean="0"/>
          </a:p>
          <a:p>
            <a:pPr lvl="1"/>
            <a:endParaRPr lang="en-US" dirty="0"/>
          </a:p>
        </p:txBody>
      </p:sp>
    </p:spTree>
    <p:extLst>
      <p:ext uri="{BB962C8B-B14F-4D97-AF65-F5344CB8AC3E}">
        <p14:creationId xmlns:p14="http://schemas.microsoft.com/office/powerpoint/2010/main" val="38373810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3218" name="Rectangle 2"/>
          <p:cNvSpPr>
            <a:spLocks noGrp="1" noChangeArrowheads="1"/>
          </p:cNvSpPr>
          <p:nvPr>
            <p:ph type="title"/>
          </p:nvPr>
        </p:nvSpPr>
        <p:spPr/>
        <p:txBody>
          <a:bodyPr/>
          <a:lstStyle/>
          <a:p>
            <a:pPr>
              <a:defRPr/>
            </a:pPr>
            <a:r>
              <a:rPr lang="en-US" dirty="0" smtClean="0"/>
              <a:t>IPv4 Header vs. IPv6 Header</a:t>
            </a:r>
          </a:p>
        </p:txBody>
      </p:sp>
      <p:grpSp>
        <p:nvGrpSpPr>
          <p:cNvPr id="2" name="Group 38"/>
          <p:cNvGrpSpPr/>
          <p:nvPr/>
        </p:nvGrpSpPr>
        <p:grpSpPr>
          <a:xfrm>
            <a:off x="291123" y="1484437"/>
            <a:ext cx="8518513" cy="3479800"/>
            <a:chOff x="368300" y="3136900"/>
            <a:chExt cx="8518513" cy="3479800"/>
          </a:xfrm>
        </p:grpSpPr>
        <p:pic>
          <p:nvPicPr>
            <p:cNvPr id="3074" name="Picture 2"/>
            <p:cNvPicPr>
              <a:picLocks noChangeAspect="1" noChangeArrowheads="1"/>
            </p:cNvPicPr>
            <p:nvPr/>
          </p:nvPicPr>
          <p:blipFill>
            <a:blip r:embed="rId3"/>
            <a:srcRect/>
            <a:stretch>
              <a:fillRect/>
            </a:stretch>
          </p:blipFill>
          <p:spPr bwMode="auto">
            <a:xfrm>
              <a:off x="368300" y="3174999"/>
              <a:ext cx="4214852" cy="2786963"/>
            </a:xfrm>
            <a:prstGeom prst="rect">
              <a:avLst/>
            </a:prstGeom>
            <a:noFill/>
            <a:ln w="9525">
              <a:noFill/>
              <a:miter lim="800000"/>
              <a:headEnd/>
              <a:tailEnd/>
            </a:ln>
          </p:spPr>
        </p:pic>
        <p:pic>
          <p:nvPicPr>
            <p:cNvPr id="3076" name="Picture 4"/>
            <p:cNvPicPr>
              <a:picLocks noChangeAspect="1" noChangeArrowheads="1"/>
            </p:cNvPicPr>
            <p:nvPr/>
          </p:nvPicPr>
          <p:blipFill>
            <a:blip r:embed="rId4"/>
            <a:srcRect/>
            <a:stretch>
              <a:fillRect/>
            </a:stretch>
          </p:blipFill>
          <p:spPr bwMode="auto">
            <a:xfrm>
              <a:off x="4652623" y="3136900"/>
              <a:ext cx="4234190" cy="2857500"/>
            </a:xfrm>
            <a:prstGeom prst="rect">
              <a:avLst/>
            </a:prstGeom>
            <a:noFill/>
            <a:ln w="9525">
              <a:noFill/>
              <a:miter lim="800000"/>
              <a:headEnd/>
              <a:tailEnd/>
            </a:ln>
          </p:spPr>
        </p:pic>
        <p:grpSp>
          <p:nvGrpSpPr>
            <p:cNvPr id="3" name="Group 35"/>
            <p:cNvGrpSpPr/>
            <p:nvPr/>
          </p:nvGrpSpPr>
          <p:grpSpPr>
            <a:xfrm>
              <a:off x="431800" y="3454400"/>
              <a:ext cx="8356600" cy="2476500"/>
              <a:chOff x="444500" y="2260600"/>
              <a:chExt cx="8356600" cy="2476500"/>
            </a:xfrm>
          </p:grpSpPr>
          <p:sp>
            <p:nvSpPr>
              <p:cNvPr id="31" name="Rectangle 30"/>
              <p:cNvSpPr/>
              <p:nvPr/>
            </p:nvSpPr>
            <p:spPr bwMode="auto">
              <a:xfrm>
                <a:off x="444500" y="2260600"/>
                <a:ext cx="914400" cy="571500"/>
              </a:xfrm>
              <a:prstGeom prst="rect">
                <a:avLst/>
              </a:prstGeom>
              <a:noFill/>
              <a:ln w="76200" cap="flat" cmpd="sng" algn="ctr">
                <a:solidFill>
                  <a:srgbClr val="FFC000"/>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2" name="Rectangle 31"/>
              <p:cNvSpPr/>
              <p:nvPr/>
            </p:nvSpPr>
            <p:spPr bwMode="auto">
              <a:xfrm>
                <a:off x="457200" y="3848100"/>
                <a:ext cx="4076700" cy="571500"/>
              </a:xfrm>
              <a:prstGeom prst="rect">
                <a:avLst/>
              </a:prstGeom>
              <a:noFill/>
              <a:ln w="76200" cap="flat" cmpd="sng" algn="ctr">
                <a:solidFill>
                  <a:srgbClr val="FFC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3" name="Rectangle 32"/>
              <p:cNvSpPr/>
              <p:nvPr/>
            </p:nvSpPr>
            <p:spPr bwMode="auto">
              <a:xfrm>
                <a:off x="4724400" y="3429000"/>
                <a:ext cx="4076700" cy="1308100"/>
              </a:xfrm>
              <a:prstGeom prst="rect">
                <a:avLst/>
              </a:prstGeom>
              <a:noFill/>
              <a:ln w="76200" cap="flat" cmpd="sng" algn="ctr">
                <a:solidFill>
                  <a:srgbClr val="FFC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4" name="Rectangle 33"/>
              <p:cNvSpPr/>
              <p:nvPr/>
            </p:nvSpPr>
            <p:spPr bwMode="auto">
              <a:xfrm>
                <a:off x="4686300" y="2298700"/>
                <a:ext cx="914400" cy="571500"/>
              </a:xfrm>
              <a:prstGeom prst="rect">
                <a:avLst/>
              </a:prstGeom>
              <a:noFill/>
              <a:ln w="76200" cap="flat" cmpd="sng" algn="ctr">
                <a:solidFill>
                  <a:srgbClr val="FFC000"/>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grpSp>
          <p:nvGrpSpPr>
            <p:cNvPr id="4" name="Group 37"/>
            <p:cNvGrpSpPr/>
            <p:nvPr/>
          </p:nvGrpSpPr>
          <p:grpSpPr>
            <a:xfrm>
              <a:off x="1866900" y="3479800"/>
              <a:ext cx="5181600" cy="571500"/>
              <a:chOff x="1879600" y="2286000"/>
              <a:chExt cx="5181600" cy="571500"/>
            </a:xfrm>
          </p:grpSpPr>
          <p:sp>
            <p:nvSpPr>
              <p:cNvPr id="35" name="Rectangle 34"/>
              <p:cNvSpPr/>
              <p:nvPr/>
            </p:nvSpPr>
            <p:spPr bwMode="auto">
              <a:xfrm>
                <a:off x="1879600" y="2286000"/>
                <a:ext cx="952500" cy="533400"/>
              </a:xfrm>
              <a:prstGeom prst="rect">
                <a:avLst/>
              </a:prstGeom>
              <a:noFill/>
              <a:ln w="76200" cap="flat" cmpd="sng" algn="ctr">
                <a:solidFill>
                  <a:srgbClr val="FFC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7" name="Rectangle 36"/>
              <p:cNvSpPr/>
              <p:nvPr/>
            </p:nvSpPr>
            <p:spPr bwMode="auto">
              <a:xfrm>
                <a:off x="5638800" y="2286000"/>
                <a:ext cx="1422400" cy="571500"/>
              </a:xfrm>
              <a:prstGeom prst="rect">
                <a:avLst/>
              </a:prstGeom>
              <a:noFill/>
              <a:ln w="76200" cap="flat" cmpd="sng" algn="ctr">
                <a:solidFill>
                  <a:srgbClr val="FFC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grpSp>
          <p:nvGrpSpPr>
            <p:cNvPr id="5" name="Group 41"/>
            <p:cNvGrpSpPr/>
            <p:nvPr/>
          </p:nvGrpSpPr>
          <p:grpSpPr>
            <a:xfrm>
              <a:off x="2819400" y="3467100"/>
              <a:ext cx="4203700" cy="1143000"/>
              <a:chOff x="2832100" y="2273300"/>
              <a:chExt cx="4203700" cy="1143000"/>
            </a:xfrm>
          </p:grpSpPr>
          <p:sp>
            <p:nvSpPr>
              <p:cNvPr id="40" name="Rectangle 39"/>
              <p:cNvSpPr/>
              <p:nvPr/>
            </p:nvSpPr>
            <p:spPr bwMode="auto">
              <a:xfrm>
                <a:off x="2832100" y="2273300"/>
                <a:ext cx="1689100" cy="533400"/>
              </a:xfrm>
              <a:prstGeom prst="rect">
                <a:avLst/>
              </a:prstGeom>
              <a:noFill/>
              <a:ln w="76200" cap="flat" cmpd="sng" algn="ctr">
                <a:solidFill>
                  <a:srgbClr val="FFC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1" name="Rectangle 40"/>
              <p:cNvSpPr/>
              <p:nvPr/>
            </p:nvSpPr>
            <p:spPr bwMode="auto">
              <a:xfrm>
                <a:off x="4699000" y="2844800"/>
                <a:ext cx="2336800" cy="571500"/>
              </a:xfrm>
              <a:prstGeom prst="rect">
                <a:avLst/>
              </a:prstGeom>
              <a:noFill/>
              <a:ln w="76200" cap="flat" cmpd="sng" algn="ctr">
                <a:solidFill>
                  <a:srgbClr val="FFC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grpSp>
          <p:nvGrpSpPr>
            <p:cNvPr id="6" name="Group 45"/>
            <p:cNvGrpSpPr/>
            <p:nvPr/>
          </p:nvGrpSpPr>
          <p:grpSpPr>
            <a:xfrm>
              <a:off x="482600" y="4025900"/>
              <a:ext cx="8331200" cy="1028700"/>
              <a:chOff x="495300" y="2832100"/>
              <a:chExt cx="8331200" cy="1028700"/>
            </a:xfrm>
          </p:grpSpPr>
          <p:sp>
            <p:nvSpPr>
              <p:cNvPr id="44" name="Rectangle 43"/>
              <p:cNvSpPr/>
              <p:nvPr/>
            </p:nvSpPr>
            <p:spPr bwMode="auto">
              <a:xfrm>
                <a:off x="495300" y="3327400"/>
                <a:ext cx="1371600" cy="533400"/>
              </a:xfrm>
              <a:prstGeom prst="rect">
                <a:avLst/>
              </a:prstGeom>
              <a:noFill/>
              <a:ln w="76200" cap="flat" cmpd="sng" algn="ctr">
                <a:solidFill>
                  <a:srgbClr val="FFC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5" name="Rectangle 44"/>
              <p:cNvSpPr/>
              <p:nvPr/>
            </p:nvSpPr>
            <p:spPr bwMode="auto">
              <a:xfrm>
                <a:off x="7874000" y="2832100"/>
                <a:ext cx="952500" cy="571500"/>
              </a:xfrm>
              <a:prstGeom prst="rect">
                <a:avLst/>
              </a:prstGeom>
              <a:noFill/>
              <a:ln w="76200" cap="flat" cmpd="sng" algn="ctr">
                <a:solidFill>
                  <a:srgbClr val="FFC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grpSp>
          <p:nvGrpSpPr>
            <p:cNvPr id="7" name="Group 49"/>
            <p:cNvGrpSpPr/>
            <p:nvPr/>
          </p:nvGrpSpPr>
          <p:grpSpPr>
            <a:xfrm>
              <a:off x="1816100" y="4051300"/>
              <a:ext cx="6045200" cy="1003300"/>
              <a:chOff x="1828800" y="2857500"/>
              <a:chExt cx="6045200" cy="1003300"/>
            </a:xfrm>
          </p:grpSpPr>
          <p:sp>
            <p:nvSpPr>
              <p:cNvPr id="48" name="Rectangle 47"/>
              <p:cNvSpPr/>
              <p:nvPr/>
            </p:nvSpPr>
            <p:spPr bwMode="auto">
              <a:xfrm>
                <a:off x="1828800" y="3327400"/>
                <a:ext cx="965200" cy="533400"/>
              </a:xfrm>
              <a:prstGeom prst="rect">
                <a:avLst/>
              </a:prstGeom>
              <a:noFill/>
              <a:ln w="76200" cap="flat" cmpd="sng" algn="ctr">
                <a:solidFill>
                  <a:srgbClr val="FFC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9" name="Rectangle 48"/>
              <p:cNvSpPr/>
              <p:nvPr/>
            </p:nvSpPr>
            <p:spPr bwMode="auto">
              <a:xfrm>
                <a:off x="7076722" y="2857500"/>
                <a:ext cx="797278" cy="571500"/>
              </a:xfrm>
              <a:prstGeom prst="rect">
                <a:avLst/>
              </a:prstGeom>
              <a:noFill/>
              <a:ln w="76200" cap="flat" cmpd="sng" algn="ctr">
                <a:solidFill>
                  <a:srgbClr val="FFC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grpSp>
          <p:nvGrpSpPr>
            <p:cNvPr id="8" name="Group 56"/>
            <p:cNvGrpSpPr/>
            <p:nvPr/>
          </p:nvGrpSpPr>
          <p:grpSpPr>
            <a:xfrm>
              <a:off x="431800" y="3454400"/>
              <a:ext cx="4102100" cy="2438400"/>
              <a:chOff x="444500" y="2260600"/>
              <a:chExt cx="4102100" cy="2438400"/>
            </a:xfrm>
          </p:grpSpPr>
          <p:sp>
            <p:nvSpPr>
              <p:cNvPr id="52" name="Rectangle 51"/>
              <p:cNvSpPr/>
              <p:nvPr/>
            </p:nvSpPr>
            <p:spPr bwMode="auto">
              <a:xfrm>
                <a:off x="1333500" y="2260600"/>
                <a:ext cx="558800" cy="584200"/>
              </a:xfrm>
              <a:prstGeom prst="rect">
                <a:avLst/>
              </a:prstGeom>
              <a:noFill/>
              <a:ln w="76200" cap="flat" cmpd="sng" algn="ctr">
                <a:solidFill>
                  <a:srgbClr val="FFC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3" name="Rectangle 52"/>
              <p:cNvSpPr/>
              <p:nvPr/>
            </p:nvSpPr>
            <p:spPr bwMode="auto">
              <a:xfrm>
                <a:off x="444500" y="2832100"/>
                <a:ext cx="4102100" cy="520700"/>
              </a:xfrm>
              <a:prstGeom prst="rect">
                <a:avLst/>
              </a:prstGeom>
              <a:noFill/>
              <a:ln w="76200" cap="flat" cmpd="sng" algn="ctr">
                <a:solidFill>
                  <a:srgbClr val="FFC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4" name="Rectangle 53"/>
              <p:cNvSpPr/>
              <p:nvPr/>
            </p:nvSpPr>
            <p:spPr bwMode="auto">
              <a:xfrm>
                <a:off x="2806700" y="3340100"/>
                <a:ext cx="1739900" cy="520700"/>
              </a:xfrm>
              <a:prstGeom prst="rect">
                <a:avLst/>
              </a:prstGeom>
              <a:noFill/>
              <a:ln w="76200" cap="flat" cmpd="sng" algn="ctr">
                <a:solidFill>
                  <a:srgbClr val="FFC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5" name="Rectangle 54"/>
              <p:cNvSpPr/>
              <p:nvPr/>
            </p:nvSpPr>
            <p:spPr bwMode="auto">
              <a:xfrm>
                <a:off x="457200" y="4394200"/>
                <a:ext cx="4076700" cy="304800"/>
              </a:xfrm>
              <a:prstGeom prst="rect">
                <a:avLst/>
              </a:prstGeom>
              <a:noFill/>
              <a:ln w="76200" cap="flat" cmpd="sng" algn="ctr">
                <a:solidFill>
                  <a:srgbClr val="FFC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6" name="Rectangle 55"/>
              <p:cNvSpPr/>
              <p:nvPr/>
            </p:nvSpPr>
            <p:spPr bwMode="auto">
              <a:xfrm>
                <a:off x="2806700" y="2844800"/>
                <a:ext cx="774700" cy="508000"/>
              </a:xfrm>
              <a:prstGeom prst="rect">
                <a:avLst/>
              </a:prstGeom>
              <a:noFill/>
              <a:ln w="76200" cap="flat" cmpd="sng" algn="ctr">
                <a:solidFill>
                  <a:srgbClr val="FFC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pic>
          <p:nvPicPr>
            <p:cNvPr id="3078" name="Picture 6"/>
            <p:cNvPicPr>
              <a:picLocks noChangeAspect="1" noChangeArrowheads="1"/>
            </p:cNvPicPr>
            <p:nvPr/>
          </p:nvPicPr>
          <p:blipFill>
            <a:blip r:embed="rId5"/>
            <a:srcRect/>
            <a:stretch>
              <a:fillRect/>
            </a:stretch>
          </p:blipFill>
          <p:spPr bwMode="auto">
            <a:xfrm>
              <a:off x="1219200" y="6055504"/>
              <a:ext cx="2380171" cy="535796"/>
            </a:xfrm>
            <a:prstGeom prst="rect">
              <a:avLst/>
            </a:prstGeom>
            <a:noFill/>
            <a:ln w="9525">
              <a:noFill/>
              <a:miter lim="800000"/>
              <a:headEnd/>
              <a:tailEnd/>
            </a:ln>
          </p:spPr>
        </p:pic>
        <p:pic>
          <p:nvPicPr>
            <p:cNvPr id="3079" name="Picture 7"/>
            <p:cNvPicPr>
              <a:picLocks noChangeAspect="1" noChangeArrowheads="1"/>
            </p:cNvPicPr>
            <p:nvPr/>
          </p:nvPicPr>
          <p:blipFill>
            <a:blip r:embed="rId6"/>
            <a:srcRect/>
            <a:stretch>
              <a:fillRect/>
            </a:stretch>
          </p:blipFill>
          <p:spPr bwMode="auto">
            <a:xfrm>
              <a:off x="5295900" y="6070600"/>
              <a:ext cx="2390475" cy="546100"/>
            </a:xfrm>
            <a:prstGeom prst="rect">
              <a:avLst/>
            </a:prstGeom>
            <a:noFill/>
            <a:ln w="9525">
              <a:noFill/>
              <a:miter lim="800000"/>
              <a:headEnd/>
              <a:tailEnd/>
            </a:ln>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3218" name="Rectangle 2"/>
          <p:cNvSpPr>
            <a:spLocks noGrp="1" noChangeArrowheads="1"/>
          </p:cNvSpPr>
          <p:nvPr>
            <p:ph type="title"/>
          </p:nvPr>
        </p:nvSpPr>
        <p:spPr/>
        <p:txBody>
          <a:bodyPr>
            <a:normAutofit/>
          </a:bodyPr>
          <a:lstStyle/>
          <a:p>
            <a:pPr>
              <a:defRPr/>
            </a:pPr>
            <a:r>
              <a:rPr lang="en-US" dirty="0" smtClean="0"/>
              <a:t>Protocol and Next Header Fields</a:t>
            </a:r>
          </a:p>
        </p:txBody>
      </p:sp>
      <p:grpSp>
        <p:nvGrpSpPr>
          <p:cNvPr id="2" name="Group 10"/>
          <p:cNvGrpSpPr/>
          <p:nvPr/>
        </p:nvGrpSpPr>
        <p:grpSpPr>
          <a:xfrm>
            <a:off x="323895" y="1566568"/>
            <a:ext cx="8518513" cy="3479800"/>
            <a:chOff x="368300" y="3136900"/>
            <a:chExt cx="8518513" cy="3479800"/>
          </a:xfrm>
        </p:grpSpPr>
        <p:pic>
          <p:nvPicPr>
            <p:cNvPr id="3074" name="Picture 2"/>
            <p:cNvPicPr>
              <a:picLocks noChangeAspect="1" noChangeArrowheads="1"/>
            </p:cNvPicPr>
            <p:nvPr/>
          </p:nvPicPr>
          <p:blipFill>
            <a:blip r:embed="rId3"/>
            <a:srcRect/>
            <a:stretch>
              <a:fillRect/>
            </a:stretch>
          </p:blipFill>
          <p:spPr bwMode="auto">
            <a:xfrm>
              <a:off x="368300" y="3174999"/>
              <a:ext cx="4214852" cy="2786963"/>
            </a:xfrm>
            <a:prstGeom prst="rect">
              <a:avLst/>
            </a:prstGeom>
            <a:noFill/>
            <a:ln w="9525">
              <a:noFill/>
              <a:miter lim="800000"/>
              <a:headEnd/>
              <a:tailEnd/>
            </a:ln>
          </p:spPr>
        </p:pic>
        <p:pic>
          <p:nvPicPr>
            <p:cNvPr id="3076" name="Picture 4"/>
            <p:cNvPicPr>
              <a:picLocks noChangeAspect="1" noChangeArrowheads="1"/>
            </p:cNvPicPr>
            <p:nvPr/>
          </p:nvPicPr>
          <p:blipFill>
            <a:blip r:embed="rId4"/>
            <a:srcRect/>
            <a:stretch>
              <a:fillRect/>
            </a:stretch>
          </p:blipFill>
          <p:spPr bwMode="auto">
            <a:xfrm>
              <a:off x="4652623" y="3136900"/>
              <a:ext cx="4234190" cy="2857500"/>
            </a:xfrm>
            <a:prstGeom prst="rect">
              <a:avLst/>
            </a:prstGeom>
            <a:noFill/>
            <a:ln w="9525">
              <a:noFill/>
              <a:miter lim="800000"/>
              <a:headEnd/>
              <a:tailEnd/>
            </a:ln>
          </p:spPr>
        </p:pic>
        <p:grpSp>
          <p:nvGrpSpPr>
            <p:cNvPr id="3" name="Group 49"/>
            <p:cNvGrpSpPr/>
            <p:nvPr/>
          </p:nvGrpSpPr>
          <p:grpSpPr>
            <a:xfrm>
              <a:off x="1816100" y="4051300"/>
              <a:ext cx="6045200" cy="1003300"/>
              <a:chOff x="1828800" y="2857500"/>
              <a:chExt cx="6045200" cy="1003300"/>
            </a:xfrm>
          </p:grpSpPr>
          <p:sp>
            <p:nvSpPr>
              <p:cNvPr id="48" name="Rectangle 47"/>
              <p:cNvSpPr/>
              <p:nvPr/>
            </p:nvSpPr>
            <p:spPr bwMode="auto">
              <a:xfrm>
                <a:off x="1828800" y="3327400"/>
                <a:ext cx="965200" cy="533400"/>
              </a:xfrm>
              <a:prstGeom prst="rect">
                <a:avLst/>
              </a:prstGeom>
              <a:noFill/>
              <a:ln w="76200" cap="flat" cmpd="sng" algn="ctr">
                <a:solidFill>
                  <a:srgbClr val="FFC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9" name="Rectangle 48"/>
              <p:cNvSpPr/>
              <p:nvPr/>
            </p:nvSpPr>
            <p:spPr bwMode="auto">
              <a:xfrm>
                <a:off x="7076722" y="2857500"/>
                <a:ext cx="797278" cy="571500"/>
              </a:xfrm>
              <a:prstGeom prst="rect">
                <a:avLst/>
              </a:prstGeom>
              <a:noFill/>
              <a:ln w="76200" cap="flat" cmpd="sng" algn="ctr">
                <a:solidFill>
                  <a:srgbClr val="FFC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pic>
          <p:nvPicPr>
            <p:cNvPr id="3078" name="Picture 6"/>
            <p:cNvPicPr>
              <a:picLocks noChangeAspect="1" noChangeArrowheads="1"/>
            </p:cNvPicPr>
            <p:nvPr/>
          </p:nvPicPr>
          <p:blipFill>
            <a:blip r:embed="rId5"/>
            <a:srcRect/>
            <a:stretch>
              <a:fillRect/>
            </a:stretch>
          </p:blipFill>
          <p:spPr bwMode="auto">
            <a:xfrm>
              <a:off x="1219200" y="6055504"/>
              <a:ext cx="2380171" cy="535796"/>
            </a:xfrm>
            <a:prstGeom prst="rect">
              <a:avLst/>
            </a:prstGeom>
            <a:noFill/>
            <a:ln w="9525">
              <a:noFill/>
              <a:miter lim="800000"/>
              <a:headEnd/>
              <a:tailEnd/>
            </a:ln>
          </p:spPr>
        </p:pic>
        <p:pic>
          <p:nvPicPr>
            <p:cNvPr id="3079" name="Picture 7"/>
            <p:cNvPicPr>
              <a:picLocks noChangeAspect="1" noChangeArrowheads="1"/>
            </p:cNvPicPr>
            <p:nvPr/>
          </p:nvPicPr>
          <p:blipFill>
            <a:blip r:embed="rId6"/>
            <a:srcRect/>
            <a:stretch>
              <a:fillRect/>
            </a:stretch>
          </p:blipFill>
          <p:spPr bwMode="auto">
            <a:xfrm>
              <a:off x="5295900" y="6070600"/>
              <a:ext cx="2390475" cy="546100"/>
            </a:xfrm>
            <a:prstGeom prst="rect">
              <a:avLst/>
            </a:prstGeom>
            <a:noFill/>
            <a:ln w="9525">
              <a:noFill/>
              <a:miter lim="800000"/>
              <a:headEnd/>
              <a:tailEnd/>
            </a:ln>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Extension Headers</a:t>
            </a:r>
            <a:endParaRPr lang="en-US" dirty="0"/>
          </a:p>
        </p:txBody>
      </p:sp>
      <p:sp>
        <p:nvSpPr>
          <p:cNvPr id="3" name="Content Placeholder 2"/>
          <p:cNvSpPr>
            <a:spLocks noGrp="1"/>
          </p:cNvSpPr>
          <p:nvPr>
            <p:ph idx="1"/>
          </p:nvPr>
        </p:nvSpPr>
        <p:spPr>
          <a:xfrm>
            <a:off x="279401" y="1028701"/>
            <a:ext cx="7906656" cy="1017814"/>
          </a:xfrm>
        </p:spPr>
        <p:txBody>
          <a:bodyPr>
            <a:normAutofit/>
          </a:bodyPr>
          <a:lstStyle/>
          <a:p>
            <a:r>
              <a:rPr lang="en-US" smtClean="0"/>
              <a:t>The Next Header field identifies what follows the Destination Address field:</a:t>
            </a:r>
          </a:p>
          <a:p>
            <a:endParaRPr lang="en-US" dirty="0"/>
          </a:p>
        </p:txBody>
      </p:sp>
      <p:grpSp>
        <p:nvGrpSpPr>
          <p:cNvPr id="4" name="Group 11"/>
          <p:cNvGrpSpPr/>
          <p:nvPr/>
        </p:nvGrpSpPr>
        <p:grpSpPr>
          <a:xfrm>
            <a:off x="2319803" y="2473795"/>
            <a:ext cx="4234190" cy="3641123"/>
            <a:chOff x="4665323" y="2082800"/>
            <a:chExt cx="4234190" cy="3641123"/>
          </a:xfrm>
        </p:grpSpPr>
        <p:grpSp>
          <p:nvGrpSpPr>
            <p:cNvPr id="5" name="Group 18"/>
            <p:cNvGrpSpPr/>
            <p:nvPr/>
          </p:nvGrpSpPr>
          <p:grpSpPr>
            <a:xfrm>
              <a:off x="4665323" y="2082800"/>
              <a:ext cx="4234190" cy="3641123"/>
              <a:chOff x="4652623" y="3136900"/>
              <a:chExt cx="4234190" cy="3641123"/>
            </a:xfrm>
          </p:grpSpPr>
          <p:grpSp>
            <p:nvGrpSpPr>
              <p:cNvPr id="6" name="Group 8"/>
              <p:cNvGrpSpPr/>
              <p:nvPr/>
            </p:nvGrpSpPr>
            <p:grpSpPr>
              <a:xfrm>
                <a:off x="4652623" y="3136900"/>
                <a:ext cx="4234190" cy="2857500"/>
                <a:chOff x="4652623" y="3136900"/>
                <a:chExt cx="4234190" cy="2857500"/>
              </a:xfrm>
            </p:grpSpPr>
            <p:pic>
              <p:nvPicPr>
                <p:cNvPr id="23" name="Picture 22"/>
                <p:cNvPicPr>
                  <a:picLocks noChangeAspect="1" noChangeArrowheads="1"/>
                </p:cNvPicPr>
                <p:nvPr/>
              </p:nvPicPr>
              <p:blipFill>
                <a:blip r:embed="rId3"/>
                <a:srcRect/>
                <a:stretch>
                  <a:fillRect/>
                </a:stretch>
              </p:blipFill>
              <p:spPr bwMode="auto">
                <a:xfrm>
                  <a:off x="4652623" y="3136900"/>
                  <a:ext cx="4234190" cy="2857500"/>
                </a:xfrm>
                <a:prstGeom prst="rect">
                  <a:avLst/>
                </a:prstGeom>
                <a:noFill/>
                <a:ln w="9525">
                  <a:noFill/>
                  <a:miter lim="800000"/>
                  <a:headEnd/>
                  <a:tailEnd/>
                </a:ln>
              </p:spPr>
            </p:pic>
            <p:sp>
              <p:nvSpPr>
                <p:cNvPr id="24" name="Rectangle 23"/>
                <p:cNvSpPr/>
                <p:nvPr/>
              </p:nvSpPr>
              <p:spPr bwMode="auto">
                <a:xfrm>
                  <a:off x="7051322" y="4051300"/>
                  <a:ext cx="797278" cy="571500"/>
                </a:xfrm>
                <a:prstGeom prst="rect">
                  <a:avLst/>
                </a:prstGeom>
                <a:noFill/>
                <a:ln w="76200" cap="flat" cmpd="sng" algn="ctr">
                  <a:solidFill>
                    <a:srgbClr val="FFC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sp>
            <p:nvSpPr>
              <p:cNvPr id="21" name="Rectangle 20"/>
              <p:cNvSpPr/>
              <p:nvPr/>
            </p:nvSpPr>
            <p:spPr bwMode="auto">
              <a:xfrm>
                <a:off x="4711700" y="5930900"/>
                <a:ext cx="4102100" cy="415323"/>
              </a:xfrm>
              <a:prstGeom prst="rect">
                <a:avLst/>
              </a:prstGeom>
              <a:solidFill>
                <a:schemeClr val="accent6">
                  <a:lumMod val="20000"/>
                  <a:lumOff val="80000"/>
                </a:schemeClr>
              </a:solidFill>
              <a:ln w="28575" cap="flat" cmpd="sng" algn="ctr">
                <a:solidFill>
                  <a:schemeClr val="tx1"/>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(Optional) Extension Header(s)</a:t>
                </a:r>
              </a:p>
            </p:txBody>
          </p:sp>
          <p:sp>
            <p:nvSpPr>
              <p:cNvPr id="22" name="Rectangle 21"/>
              <p:cNvSpPr/>
              <p:nvPr/>
            </p:nvSpPr>
            <p:spPr bwMode="auto">
              <a:xfrm>
                <a:off x="4711700" y="6362700"/>
                <a:ext cx="4102100" cy="415323"/>
              </a:xfrm>
              <a:prstGeom prst="rect">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Data …</a:t>
                </a:r>
              </a:p>
            </p:txBody>
          </p:sp>
        </p:grpSp>
        <p:sp>
          <p:nvSpPr>
            <p:cNvPr id="7" name="Rectangle 6"/>
            <p:cNvSpPr/>
            <p:nvPr/>
          </p:nvSpPr>
          <p:spPr bwMode="auto">
            <a:xfrm>
              <a:off x="4711700" y="4851400"/>
              <a:ext cx="4114800" cy="469900"/>
            </a:xfrm>
            <a:prstGeom prst="rect">
              <a:avLst/>
            </a:prstGeom>
            <a:noFill/>
            <a:ln w="76200" cap="flat" cmpd="sng" algn="ctr">
              <a:solidFill>
                <a:srgbClr val="FFC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Extension Headers</a:t>
            </a:r>
            <a:endParaRPr lang="en-US" dirty="0">
              <a:solidFill>
                <a:srgbClr val="FF0000"/>
              </a:solidFill>
            </a:endParaRPr>
          </a:p>
        </p:txBody>
      </p:sp>
      <p:sp>
        <p:nvSpPr>
          <p:cNvPr id="6" name="Content Placeholder 5"/>
          <p:cNvSpPr>
            <a:spLocks noGrp="1"/>
          </p:cNvSpPr>
          <p:nvPr>
            <p:ph idx="1"/>
          </p:nvPr>
        </p:nvSpPr>
        <p:spPr>
          <a:xfrm>
            <a:off x="279400" y="1198254"/>
            <a:ext cx="8699499" cy="2040246"/>
          </a:xfrm>
        </p:spPr>
        <p:txBody>
          <a:bodyPr>
            <a:normAutofit/>
          </a:bodyPr>
          <a:lstStyle/>
          <a:p>
            <a:pPr>
              <a:defRPr/>
            </a:pPr>
            <a:r>
              <a:rPr lang="en-US" dirty="0"/>
              <a:t>The destination node examines the first extension header (if any). </a:t>
            </a:r>
          </a:p>
          <a:p>
            <a:pPr lvl="0">
              <a:defRPr/>
            </a:pPr>
            <a:endParaRPr lang="en-US" dirty="0" smtClean="0"/>
          </a:p>
        </p:txBody>
      </p:sp>
      <p:pic>
        <p:nvPicPr>
          <p:cNvPr id="2051" name="Picture 3"/>
          <p:cNvPicPr>
            <a:picLocks noGrp="1" noChangeAspect="1" noChangeArrowheads="1"/>
          </p:cNvPicPr>
          <p:nvPr>
            <p:ph idx="10"/>
          </p:nvPr>
        </p:nvPicPr>
        <p:blipFill>
          <a:blip r:embed="rId3"/>
          <a:stretch>
            <a:fillRect/>
          </a:stretch>
        </p:blipFill>
        <p:spPr bwMode="auto">
          <a:xfrm>
            <a:off x="2046516" y="2284306"/>
            <a:ext cx="4957988" cy="369881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Extension Header Options</a:t>
            </a:r>
            <a:endParaRPr lang="en-US"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2276474"/>
            <a:ext cx="6037748"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12965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 Header Chain Order</a:t>
            </a:r>
            <a:endParaRPr lang="en-US" dirty="0">
              <a:solidFill>
                <a:srgbClr val="FF0000"/>
              </a:solidFill>
            </a:endParaRPr>
          </a:p>
        </p:txBody>
      </p:sp>
      <p:graphicFrame>
        <p:nvGraphicFramePr>
          <p:cNvPr id="6" name="Table 5"/>
          <p:cNvGraphicFramePr>
            <a:graphicFrameLocks noGrp="1"/>
          </p:cNvGraphicFramePr>
          <p:nvPr/>
        </p:nvGraphicFramePr>
        <p:xfrm>
          <a:off x="504093" y="1068756"/>
          <a:ext cx="8013700" cy="3677920"/>
        </p:xfrm>
        <a:graphic>
          <a:graphicData uri="http://schemas.openxmlformats.org/drawingml/2006/table">
            <a:tbl>
              <a:tblPr firstRow="1" bandRow="1">
                <a:tableStyleId>{5C22544A-7EE6-4342-B048-85BDC9FD1C3A}</a:tableStyleId>
              </a:tblPr>
              <a:tblGrid>
                <a:gridCol w="1524000"/>
                <a:gridCol w="4279900"/>
                <a:gridCol w="2209800"/>
              </a:tblGrid>
              <a:tr h="370840">
                <a:tc>
                  <a:txBody>
                    <a:bodyPr/>
                    <a:lstStyle/>
                    <a:p>
                      <a:pPr algn="ctr"/>
                      <a:r>
                        <a:rPr lang="en-US" dirty="0" smtClean="0"/>
                        <a:t>Process Order</a:t>
                      </a:r>
                      <a:endParaRPr lang="en-US" dirty="0"/>
                    </a:p>
                  </a:txBody>
                  <a:tcPr anchor="ctr"/>
                </a:tc>
                <a:tc>
                  <a:txBody>
                    <a:bodyPr/>
                    <a:lstStyle/>
                    <a:p>
                      <a:pPr algn="l"/>
                      <a:r>
                        <a:rPr lang="en-US" dirty="0" smtClean="0"/>
                        <a:t>Extension Header</a:t>
                      </a:r>
                      <a:endParaRPr lang="en-US" dirty="0"/>
                    </a:p>
                  </a:txBody>
                  <a:tcPr anchor="ctr"/>
                </a:tc>
                <a:tc>
                  <a:txBody>
                    <a:bodyPr/>
                    <a:lstStyle/>
                    <a:p>
                      <a:pPr algn="ctr"/>
                      <a:r>
                        <a:rPr lang="en-US" dirty="0" smtClean="0"/>
                        <a:t>Next-header value </a:t>
                      </a:r>
                    </a:p>
                    <a:p>
                      <a:pPr algn="ctr"/>
                      <a:r>
                        <a:rPr lang="en-US" dirty="0" smtClean="0"/>
                        <a:t>(protocol #)</a:t>
                      </a:r>
                      <a:endParaRPr lang="en-US" dirty="0"/>
                    </a:p>
                  </a:txBody>
                  <a:tcPr anchor="ctr"/>
                </a:tc>
              </a:tr>
              <a:tr h="370840">
                <a:tc>
                  <a:txBody>
                    <a:bodyPr/>
                    <a:lstStyle/>
                    <a:p>
                      <a:pPr algn="ctr"/>
                      <a:r>
                        <a:rPr lang="en-US" dirty="0" smtClean="0"/>
                        <a:t>1</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Hop-by-hop options header</a:t>
                      </a:r>
                      <a:endParaRPr lang="en-US" dirty="0"/>
                    </a:p>
                  </a:txBody>
                  <a:tcPr anchor="ctr"/>
                </a:tc>
                <a:tc>
                  <a:txBody>
                    <a:bodyPr/>
                    <a:lstStyle/>
                    <a:p>
                      <a:pPr algn="ctr"/>
                      <a:r>
                        <a:rPr lang="en-US" dirty="0" smtClean="0"/>
                        <a:t>0</a:t>
                      </a:r>
                      <a:endParaRPr lang="en-US" dirty="0"/>
                    </a:p>
                  </a:txBody>
                  <a:tcPr anchor="ctr"/>
                </a:tc>
              </a:tr>
              <a:tr h="370840">
                <a:tc>
                  <a:txBody>
                    <a:bodyPr/>
                    <a:lstStyle/>
                    <a:p>
                      <a:pPr algn="ctr"/>
                      <a:r>
                        <a:rPr lang="en-US" dirty="0" smtClean="0"/>
                        <a:t>2</a:t>
                      </a:r>
                      <a:endParaRPr lang="en-US" dirty="0"/>
                    </a:p>
                  </a:txBody>
                  <a:tcPr anchor="ctr"/>
                </a:tc>
                <a:tc>
                  <a:txBody>
                    <a:bodyPr/>
                    <a:lstStyle/>
                    <a:p>
                      <a:pPr algn="l"/>
                      <a:r>
                        <a:rPr lang="en-US" dirty="0" smtClean="0"/>
                        <a:t>Destination options header</a:t>
                      </a:r>
                      <a:endParaRPr lang="en-US" dirty="0"/>
                    </a:p>
                  </a:txBody>
                  <a:tcPr anchor="ctr"/>
                </a:tc>
                <a:tc>
                  <a:txBody>
                    <a:bodyPr/>
                    <a:lstStyle/>
                    <a:p>
                      <a:pPr algn="ctr"/>
                      <a:r>
                        <a:rPr lang="en-US" dirty="0" smtClean="0"/>
                        <a:t>60</a:t>
                      </a:r>
                      <a:endParaRPr lang="en-US" dirty="0"/>
                    </a:p>
                  </a:txBody>
                  <a:tcPr anchor="ctr"/>
                </a:tc>
              </a:tr>
              <a:tr h="370840">
                <a:tc>
                  <a:txBody>
                    <a:bodyPr/>
                    <a:lstStyle/>
                    <a:p>
                      <a:pPr algn="ctr"/>
                      <a:r>
                        <a:rPr lang="en-US" dirty="0" smtClean="0"/>
                        <a:t>3</a:t>
                      </a:r>
                      <a:endParaRPr lang="en-US" dirty="0"/>
                    </a:p>
                  </a:txBody>
                  <a:tcPr anchor="ctr"/>
                </a:tc>
                <a:tc>
                  <a:txBody>
                    <a:bodyPr/>
                    <a:lstStyle/>
                    <a:p>
                      <a:pPr algn="l"/>
                      <a:r>
                        <a:rPr lang="en-US" dirty="0" smtClean="0"/>
                        <a:t>Routing header</a:t>
                      </a:r>
                      <a:endParaRPr lang="en-US" dirty="0"/>
                    </a:p>
                  </a:txBody>
                  <a:tcPr anchor="ctr"/>
                </a:tc>
                <a:tc>
                  <a:txBody>
                    <a:bodyPr/>
                    <a:lstStyle/>
                    <a:p>
                      <a:pPr algn="ctr"/>
                      <a:r>
                        <a:rPr lang="en-US" dirty="0" smtClean="0"/>
                        <a:t>43</a:t>
                      </a:r>
                      <a:endParaRPr lang="en-US" dirty="0"/>
                    </a:p>
                  </a:txBody>
                  <a:tcPr anchor="ctr"/>
                </a:tc>
              </a:tr>
              <a:tr h="370840">
                <a:tc>
                  <a:txBody>
                    <a:bodyPr/>
                    <a:lstStyle/>
                    <a:p>
                      <a:pPr algn="ctr"/>
                      <a:r>
                        <a:rPr lang="en-US" dirty="0" smtClean="0"/>
                        <a:t>4</a:t>
                      </a:r>
                      <a:endParaRPr lang="en-US" dirty="0"/>
                    </a:p>
                  </a:txBody>
                  <a:tcPr anchor="ctr"/>
                </a:tc>
                <a:tc>
                  <a:txBody>
                    <a:bodyPr/>
                    <a:lstStyle/>
                    <a:p>
                      <a:pPr algn="l"/>
                      <a:r>
                        <a:rPr lang="en-US" dirty="0" smtClean="0"/>
                        <a:t>Fragment header</a:t>
                      </a:r>
                    </a:p>
                  </a:txBody>
                  <a:tcPr anchor="ctr"/>
                </a:tc>
                <a:tc>
                  <a:txBody>
                    <a:bodyPr/>
                    <a:lstStyle/>
                    <a:p>
                      <a:pPr algn="ctr">
                        <a:tabLst>
                          <a:tab pos="457200" algn="l"/>
                        </a:tabLst>
                      </a:pPr>
                      <a:r>
                        <a:rPr lang="en-US" dirty="0" smtClean="0"/>
                        <a:t>44</a:t>
                      </a:r>
                      <a:endParaRPr lang="en-US" dirty="0"/>
                    </a:p>
                  </a:txBody>
                  <a:tcPr anchor="ctr"/>
                </a:tc>
              </a:tr>
              <a:tr h="370840">
                <a:tc>
                  <a:txBody>
                    <a:bodyPr/>
                    <a:lstStyle/>
                    <a:p>
                      <a:pPr algn="ctr"/>
                      <a:r>
                        <a:rPr lang="en-US" dirty="0" smtClean="0"/>
                        <a:t>5</a:t>
                      </a:r>
                      <a:endParaRPr lang="en-US" dirty="0"/>
                    </a:p>
                  </a:txBody>
                  <a:tcPr anchor="ctr"/>
                </a:tc>
                <a:tc>
                  <a:txBody>
                    <a:bodyPr/>
                    <a:lstStyle/>
                    <a:p>
                      <a:pPr lvl="0" algn="l"/>
                      <a:r>
                        <a:rPr lang="en-US" dirty="0" smtClean="0"/>
                        <a:t>Authentication header (AH) and ESP header</a:t>
                      </a:r>
                    </a:p>
                  </a:txBody>
                  <a:tcPr anchor="ctr"/>
                </a:tc>
                <a:tc>
                  <a:txBody>
                    <a:bodyPr/>
                    <a:lstStyle/>
                    <a:p>
                      <a:pPr algn="ctr"/>
                      <a:r>
                        <a:rPr lang="en-US" dirty="0" smtClean="0"/>
                        <a:t>ESP = 50</a:t>
                      </a:r>
                    </a:p>
                    <a:p>
                      <a:pPr algn="ctr"/>
                      <a:r>
                        <a:rPr lang="en-US" dirty="0" smtClean="0"/>
                        <a:t>AH = 51</a:t>
                      </a:r>
                      <a:endParaRPr lang="en-US" dirty="0"/>
                    </a:p>
                  </a:txBody>
                  <a:tcPr anchor="ctr"/>
                </a:tc>
              </a:tr>
              <a:tr h="370840">
                <a:tc>
                  <a:txBody>
                    <a:bodyPr/>
                    <a:lstStyle/>
                    <a:p>
                      <a:pPr algn="ctr"/>
                      <a:r>
                        <a:rPr lang="en-US" dirty="0" smtClean="0"/>
                        <a:t>6</a:t>
                      </a:r>
                      <a:endParaRPr lang="en-US" dirty="0"/>
                    </a:p>
                  </a:txBody>
                  <a:tcPr anchor="ctr"/>
                </a:tc>
                <a:tc>
                  <a:txBody>
                    <a:bodyPr/>
                    <a:lstStyle/>
                    <a:p>
                      <a:pPr algn="l"/>
                      <a:r>
                        <a:rPr lang="en-US" dirty="0" smtClean="0"/>
                        <a:t>Upper-layer header: </a:t>
                      </a:r>
                    </a:p>
                    <a:p>
                      <a:pPr lvl="1" algn="l"/>
                      <a:r>
                        <a:rPr lang="en-US" dirty="0" smtClean="0"/>
                        <a:t>TCP</a:t>
                      </a:r>
                    </a:p>
                    <a:p>
                      <a:pPr lvl="1" algn="l"/>
                      <a:r>
                        <a:rPr lang="en-US" dirty="0" smtClean="0"/>
                        <a:t>UDP</a:t>
                      </a:r>
                    </a:p>
                  </a:txBody>
                  <a:tcPr anchor="ctr"/>
                </a:tc>
                <a:tc>
                  <a:txBody>
                    <a:bodyPr/>
                    <a:lstStyle/>
                    <a:p>
                      <a:pPr lvl="1" algn="l"/>
                      <a:r>
                        <a:rPr lang="en-US" dirty="0" smtClean="0"/>
                        <a:t>TCP = 6</a:t>
                      </a:r>
                    </a:p>
                    <a:p>
                      <a:pPr lvl="1" algn="l"/>
                      <a:r>
                        <a:rPr lang="en-US" dirty="0" smtClean="0"/>
                        <a:t>UDP = 17</a:t>
                      </a:r>
                    </a:p>
                  </a:txBody>
                  <a:tcPr anchor="ctr"/>
                </a:tc>
              </a:tr>
            </a:tbl>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9" descr="ss2"/>
          <p:cNvPicPr>
            <a:picLocks noChangeAspect="1" noChangeArrowheads="1"/>
          </p:cNvPicPr>
          <p:nvPr/>
        </p:nvPicPr>
        <p:blipFill>
          <a:blip r:embed="rId3" cstate="print"/>
          <a:srcRect/>
          <a:stretch>
            <a:fillRect/>
          </a:stretch>
        </p:blipFill>
        <p:spPr bwMode="auto">
          <a:xfrm>
            <a:off x="0" y="1600200"/>
            <a:ext cx="9144000" cy="3178175"/>
          </a:xfrm>
          <a:prstGeom prst="rect">
            <a:avLst/>
          </a:prstGeom>
          <a:noFill/>
          <a:ln w="9525">
            <a:noFill/>
            <a:miter lim="800000"/>
            <a:headEnd/>
            <a:tailEnd/>
          </a:ln>
        </p:spPr>
      </p:pic>
      <p:sp>
        <p:nvSpPr>
          <p:cNvPr id="9219"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2800" b="1" kern="0" dirty="0">
                <a:solidFill>
                  <a:schemeClr val="bg1"/>
                </a:solidFill>
              </a:rPr>
              <a:t>IPv6 Addressing Overview</a:t>
            </a:r>
            <a:endParaRPr lang="en-US" sz="3000" kern="0" dirty="0">
              <a:solidFill>
                <a:schemeClr val="bg1"/>
              </a:solidFill>
            </a:endParaRPr>
          </a:p>
        </p:txBody>
      </p:sp>
    </p:spTree>
    <p:extLst>
      <p:ext uri="{BB962C8B-B14F-4D97-AF65-F5344CB8AC3E}">
        <p14:creationId xmlns:p14="http://schemas.microsoft.com/office/powerpoint/2010/main" val="294531064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 Addressing Overview</a:t>
            </a:r>
            <a:endParaRPr lang="en-US" dirty="0"/>
          </a:p>
        </p:txBody>
      </p:sp>
      <p:sp>
        <p:nvSpPr>
          <p:cNvPr id="3" name="Content Placeholder 2"/>
          <p:cNvSpPr>
            <a:spLocks noGrp="1"/>
          </p:cNvSpPr>
          <p:nvPr>
            <p:ph idx="1"/>
          </p:nvPr>
        </p:nvSpPr>
        <p:spPr/>
        <p:txBody>
          <a:bodyPr/>
          <a:lstStyle/>
          <a:p>
            <a:r>
              <a:rPr lang="en-US" dirty="0" smtClean="0"/>
              <a:t>IPv6 increases the number of address bits by a factor of 4, from 32 to 128, providing a very large number of addressable nodes.</a:t>
            </a:r>
            <a:endParaRPr lang="en-US" dirty="0"/>
          </a:p>
        </p:txBody>
      </p:sp>
      <p:graphicFrame>
        <p:nvGraphicFramePr>
          <p:cNvPr id="4" name="Table 3"/>
          <p:cNvGraphicFramePr>
            <a:graphicFrameLocks noGrp="1"/>
          </p:cNvGraphicFramePr>
          <p:nvPr/>
        </p:nvGraphicFramePr>
        <p:xfrm>
          <a:off x="647700" y="2514600"/>
          <a:ext cx="8039100" cy="1861069"/>
        </p:xfrm>
        <a:graphic>
          <a:graphicData uri="http://schemas.openxmlformats.org/drawingml/2006/table">
            <a:tbl>
              <a:tblPr firstRow="1" bandRow="1">
                <a:tableStyleId>{2D5ABB26-0587-4C30-8999-92F81FD0307C}</a:tableStyleId>
              </a:tblPr>
              <a:tblGrid>
                <a:gridCol w="2009775"/>
                <a:gridCol w="2009775"/>
                <a:gridCol w="2009775"/>
                <a:gridCol w="2009775"/>
              </a:tblGrid>
              <a:tr h="3683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IPv4 = 32 bits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1735">
                <a:tc>
                  <a:txBody>
                    <a:bodyPr/>
                    <a:lstStyle/>
                    <a:p>
                      <a:pPr algn="ctr"/>
                      <a:r>
                        <a:rPr lang="en-US" sz="600" dirty="0" smtClean="0">
                          <a:latin typeface="Courier New" pitchFamily="49" charset="0"/>
                          <a:cs typeface="Courier New" pitchFamily="49" charset="0"/>
                        </a:rPr>
                        <a:t>11111111.11111111.11111111.11111111</a:t>
                      </a:r>
                      <a:endParaRPr lang="en-US" sz="1400" dirty="0">
                        <a:latin typeface="Courier New" pitchFamily="49" charset="0"/>
                        <a:cs typeface="Courier New" pitchFamily="49"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dirty="0"/>
                    </a:p>
                  </a:txBody>
                  <a:tcPr anchor="ct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12877">
                <a:tc gridSpan="4">
                  <a:txBody>
                    <a:bodyPr/>
                    <a:lstStyle/>
                    <a:p>
                      <a:pPr algn="ctr"/>
                      <a:r>
                        <a:rPr lang="en-US" sz="1400" b="1" kern="1200" dirty="0" smtClean="0">
                          <a:solidFill>
                            <a:schemeClr val="tx1"/>
                          </a:solidFill>
                          <a:latin typeface="+mn-lt"/>
                          <a:ea typeface="+mn-ea"/>
                          <a:cs typeface="+mn-cs"/>
                        </a:rPr>
                        <a:t>IPv6 = 128 bits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81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kern="1200" dirty="0" smtClean="0">
                          <a:solidFill>
                            <a:schemeClr val="tx1"/>
                          </a:solidFill>
                          <a:latin typeface="Courier New" pitchFamily="49" charset="0"/>
                          <a:ea typeface="+mn-ea"/>
                          <a:cs typeface="Courier New" pitchFamily="49" charset="0"/>
                        </a:rPr>
                        <a:t>11111111.11111111.11111111.11111111</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kern="1200" dirty="0" smtClean="0">
                          <a:solidFill>
                            <a:schemeClr val="tx1"/>
                          </a:solidFill>
                          <a:latin typeface="Courier New" pitchFamily="49" charset="0"/>
                          <a:ea typeface="+mn-ea"/>
                          <a:cs typeface="Courier New" pitchFamily="49" charset="0"/>
                        </a:rPr>
                        <a:t>11111111.11111111.11111111.11111111</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kern="1200" dirty="0" smtClean="0">
                          <a:solidFill>
                            <a:schemeClr val="tx1"/>
                          </a:solidFill>
                          <a:latin typeface="Courier New" pitchFamily="49" charset="0"/>
                          <a:ea typeface="+mn-ea"/>
                          <a:cs typeface="Courier New" pitchFamily="49" charset="0"/>
                        </a:rPr>
                        <a:t>11111111.11111111.11111111.11111111</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kern="1200" dirty="0" smtClean="0">
                          <a:solidFill>
                            <a:schemeClr val="tx1"/>
                          </a:solidFill>
                          <a:latin typeface="Courier New" pitchFamily="49" charset="0"/>
                          <a:ea typeface="+mn-ea"/>
                          <a:cs typeface="Courier New" pitchFamily="49" charset="0"/>
                        </a:rPr>
                        <a:t>11111111.11111111.11111111.11111111</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r>
            </a:tbl>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4242" name="Rectangle 2"/>
          <p:cNvSpPr>
            <a:spLocks noGrp="1" noChangeArrowheads="1"/>
          </p:cNvSpPr>
          <p:nvPr>
            <p:ph type="title"/>
          </p:nvPr>
        </p:nvSpPr>
        <p:spPr/>
        <p:txBody>
          <a:bodyPr/>
          <a:lstStyle/>
          <a:p>
            <a:pPr>
              <a:defRPr/>
            </a:pPr>
            <a:r>
              <a:rPr lang="en-US" dirty="0" smtClean="0"/>
              <a:t>IPv6 Address Specifics</a:t>
            </a:r>
          </a:p>
        </p:txBody>
      </p:sp>
      <p:sp>
        <p:nvSpPr>
          <p:cNvPr id="1674243" name="Rectangle 3"/>
          <p:cNvSpPr>
            <a:spLocks noGrp="1" noChangeArrowheads="1"/>
          </p:cNvSpPr>
          <p:nvPr>
            <p:ph idx="1"/>
          </p:nvPr>
        </p:nvSpPr>
        <p:spPr/>
        <p:txBody>
          <a:bodyPr>
            <a:normAutofit/>
          </a:bodyPr>
          <a:lstStyle/>
          <a:p>
            <a:r>
              <a:rPr lang="en-US" dirty="0" smtClean="0"/>
              <a:t>The 128-bit IPv6 address is written using 32 hexadecimal numbers.</a:t>
            </a:r>
          </a:p>
          <a:p>
            <a:pPr lvl="0"/>
            <a:r>
              <a:rPr lang="en-US" dirty="0"/>
              <a:t>The format is</a:t>
            </a:r>
            <a:r>
              <a:rPr lang="en-US" b="1" dirty="0">
                <a:latin typeface="Courier New" pitchFamily="49" charset="0"/>
                <a:cs typeface="Courier New" pitchFamily="49" charset="0"/>
              </a:rPr>
              <a:t> x:x:x:x:x:x:x:x</a:t>
            </a:r>
            <a:r>
              <a:rPr lang="en-US" dirty="0"/>
              <a:t>, where</a:t>
            </a:r>
            <a:r>
              <a:rPr lang="en-US" b="1" dirty="0">
                <a:latin typeface="Courier New" pitchFamily="49" charset="0"/>
                <a:cs typeface="Courier New" pitchFamily="49" charset="0"/>
              </a:rPr>
              <a:t> x </a:t>
            </a:r>
            <a:r>
              <a:rPr lang="en-US" dirty="0"/>
              <a:t>is a 16-bit hexadecimal </a:t>
            </a:r>
            <a:r>
              <a:rPr lang="en-US" dirty="0" smtClean="0"/>
              <a:t>field, </a:t>
            </a:r>
            <a:r>
              <a:rPr lang="en-US" dirty="0"/>
              <a:t>therefore each</a:t>
            </a:r>
            <a:r>
              <a:rPr lang="en-US" b="1" dirty="0">
                <a:latin typeface="Courier New" pitchFamily="49" charset="0"/>
                <a:cs typeface="Courier New" pitchFamily="49" charset="0"/>
              </a:rPr>
              <a:t> x </a:t>
            </a:r>
            <a:r>
              <a:rPr lang="en-US" dirty="0" smtClean="0"/>
              <a:t>represents </a:t>
            </a:r>
            <a:r>
              <a:rPr lang="en-US" dirty="0"/>
              <a:t>four hexadecimal digits</a:t>
            </a:r>
            <a:r>
              <a:rPr lang="en-US" dirty="0" smtClean="0"/>
              <a:t>.</a:t>
            </a:r>
          </a:p>
          <a:p>
            <a:r>
              <a:rPr lang="en-US" dirty="0" smtClean="0"/>
              <a:t>Example address:</a:t>
            </a:r>
          </a:p>
          <a:p>
            <a:pPr lvl="2"/>
            <a:r>
              <a:rPr lang="en-US" b="1" dirty="0" smtClean="0">
                <a:latin typeface="Courier New" pitchFamily="49" charset="0"/>
                <a:cs typeface="Courier New" pitchFamily="49" charset="0"/>
              </a:rPr>
              <a:t>2035:0001:2BC5:0000 : 0000:087C:0000:000A</a:t>
            </a:r>
          </a:p>
          <a:p>
            <a:pPr lvl="1">
              <a:defRPr/>
            </a:pPr>
            <a:endParaRPr lang="en-US"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0" descr="ss4"/>
          <p:cNvPicPr>
            <a:picLocks noChangeAspect="1" noChangeArrowheads="1"/>
          </p:cNvPicPr>
          <p:nvPr/>
        </p:nvPicPr>
        <p:blipFill>
          <a:blip r:embed="rId3" cstate="print"/>
          <a:srcRect/>
          <a:stretch>
            <a:fillRect/>
          </a:stretch>
        </p:blipFill>
        <p:spPr bwMode="auto">
          <a:xfrm>
            <a:off x="0" y="1600200"/>
            <a:ext cx="9144000" cy="3200400"/>
          </a:xfrm>
          <a:prstGeom prst="rect">
            <a:avLst/>
          </a:prstGeom>
          <a:noFill/>
          <a:ln w="9525">
            <a:noFill/>
            <a:miter lim="800000"/>
            <a:headEnd/>
            <a:tailEnd/>
          </a:ln>
        </p:spPr>
      </p:pic>
      <p:sp>
        <p:nvSpPr>
          <p:cNvPr id="13315" name="Rectangle 10"/>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6" name="Rectangle 32"/>
          <p:cNvSpPr>
            <a:spLocks noGrp="1" noChangeArrowheads="1"/>
          </p:cNvSpPr>
          <p:nvPr>
            <p:ph type="title"/>
          </p:nvPr>
        </p:nvSpPr>
        <p:spPr>
          <a:xfrm>
            <a:off x="293688" y="1841863"/>
            <a:ext cx="3233284" cy="2743200"/>
          </a:xfrm>
          <a:prstGeom prst="rect">
            <a:avLst/>
          </a:prstGeom>
          <a:noFill/>
        </p:spPr>
        <p:txBody>
          <a:bodyPr anchor="ctr"/>
          <a:lstStyle/>
          <a:p>
            <a:r>
              <a:rPr lang="en-US" sz="2800" dirty="0">
                <a:solidFill>
                  <a:schemeClr val="bg1"/>
                </a:solidFill>
              </a:rPr>
              <a:t>IPv4 </a:t>
            </a:r>
            <a:r>
              <a:rPr lang="en-US" sz="2800" dirty="0" smtClean="0">
                <a:solidFill>
                  <a:schemeClr val="bg1"/>
                </a:solidFill>
              </a:rPr>
              <a:t>Issues </a:t>
            </a:r>
            <a:r>
              <a:rPr lang="en-US" sz="2800" dirty="0">
                <a:solidFill>
                  <a:schemeClr val="bg1"/>
                </a:solidFill>
              </a:rPr>
              <a:t>and </a:t>
            </a:r>
            <a:r>
              <a:rPr lang="en-US" sz="2800" dirty="0" smtClean="0">
                <a:solidFill>
                  <a:schemeClr val="bg1"/>
                </a:solidFill>
              </a:rPr>
              <a:t>IPv6 Benefits</a:t>
            </a:r>
            <a:endParaRPr lang="en-US" sz="3000" b="0" dirty="0" smtClean="0">
              <a:solidFill>
                <a:schemeClr val="bg1"/>
              </a:solidFill>
            </a:endParaRPr>
          </a:p>
        </p:txBody>
      </p:sp>
    </p:spTree>
    <p:extLst>
      <p:ext uri="{BB962C8B-B14F-4D97-AF65-F5344CB8AC3E}">
        <p14:creationId xmlns:p14="http://schemas.microsoft.com/office/powerpoint/2010/main" val="82779468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7314" name="Rectangle 2"/>
          <p:cNvSpPr>
            <a:spLocks noGrp="1" noChangeArrowheads="1"/>
          </p:cNvSpPr>
          <p:nvPr>
            <p:ph type="title"/>
          </p:nvPr>
        </p:nvSpPr>
        <p:spPr/>
        <p:txBody>
          <a:bodyPr/>
          <a:lstStyle/>
          <a:p>
            <a:pPr>
              <a:defRPr/>
            </a:pPr>
            <a:r>
              <a:rPr lang="en-US" dirty="0" smtClean="0"/>
              <a:t>Abbreviating IPv6 Addresses</a:t>
            </a:r>
          </a:p>
        </p:txBody>
      </p:sp>
      <p:sp>
        <p:nvSpPr>
          <p:cNvPr id="1677315" name="Rectangle 3"/>
          <p:cNvSpPr>
            <a:spLocks noGrp="1" noChangeArrowheads="1"/>
          </p:cNvSpPr>
          <p:nvPr>
            <p:ph idx="1"/>
          </p:nvPr>
        </p:nvSpPr>
        <p:spPr/>
        <p:txBody>
          <a:bodyPr>
            <a:normAutofit/>
          </a:bodyPr>
          <a:lstStyle/>
          <a:p>
            <a:pPr>
              <a:defRPr/>
            </a:pPr>
            <a:r>
              <a:rPr lang="en-US" dirty="0" smtClean="0"/>
              <a:t>Leading 0s within each set of four hexadecimal digits can be omitted.</a:t>
            </a:r>
          </a:p>
          <a:p>
            <a:pPr lvl="1">
              <a:defRPr/>
            </a:pPr>
            <a:r>
              <a:rPr lang="en-US" b="1" dirty="0" smtClean="0">
                <a:solidFill>
                  <a:srgbClr val="FF0000"/>
                </a:solidFill>
                <a:effectLst>
                  <a:outerShdw blurRad="38100" dist="38100" dir="2700000" algn="tl">
                    <a:srgbClr val="C0C0C0"/>
                  </a:outerShdw>
                </a:effectLst>
                <a:latin typeface="Courier New" pitchFamily="49" charset="0"/>
              </a:rPr>
              <a:t>0</a:t>
            </a:r>
            <a:r>
              <a:rPr lang="en-US" b="1" dirty="0" smtClean="0">
                <a:latin typeface="Courier New" pitchFamily="49" charset="0"/>
              </a:rPr>
              <a:t>9C0 = </a:t>
            </a:r>
            <a:r>
              <a:rPr lang="en-US" b="1" dirty="0" smtClean="0">
                <a:solidFill>
                  <a:srgbClr val="002060"/>
                </a:solidFill>
                <a:latin typeface="Courier New" pitchFamily="49" charset="0"/>
              </a:rPr>
              <a:t>9C0</a:t>
            </a:r>
          </a:p>
          <a:p>
            <a:pPr lvl="1">
              <a:defRPr/>
            </a:pPr>
            <a:r>
              <a:rPr lang="en-US" b="1" dirty="0" smtClean="0">
                <a:solidFill>
                  <a:srgbClr val="FF0000"/>
                </a:solidFill>
                <a:effectLst>
                  <a:outerShdw blurRad="38100" dist="38100" dir="2700000" algn="tl">
                    <a:srgbClr val="C0C0C0"/>
                  </a:outerShdw>
                </a:effectLst>
                <a:latin typeface="Courier New" pitchFamily="49" charset="0"/>
              </a:rPr>
              <a:t>0000</a:t>
            </a:r>
            <a:r>
              <a:rPr lang="en-US" b="1" dirty="0" smtClean="0">
                <a:latin typeface="Courier New" pitchFamily="49" charset="0"/>
              </a:rPr>
              <a:t> = </a:t>
            </a:r>
            <a:r>
              <a:rPr lang="en-US" b="1" dirty="0" smtClean="0">
                <a:solidFill>
                  <a:srgbClr val="002060"/>
                </a:solidFill>
                <a:latin typeface="Courier New" pitchFamily="49" charset="0"/>
              </a:rPr>
              <a:t>0 </a:t>
            </a:r>
          </a:p>
          <a:p>
            <a:pPr>
              <a:defRPr/>
            </a:pPr>
            <a:r>
              <a:rPr lang="en-US" dirty="0" smtClean="0"/>
              <a:t>A pair of colons (“</a:t>
            </a:r>
            <a:r>
              <a:rPr lang="en-US" b="1" dirty="0" smtClean="0">
                <a:solidFill>
                  <a:srgbClr val="032EA9"/>
                </a:solidFill>
                <a:effectLst>
                  <a:outerShdw blurRad="38100" dist="38100" dir="2700000" algn="tl">
                    <a:srgbClr val="C0C0C0"/>
                  </a:outerShdw>
                </a:effectLst>
                <a:latin typeface="Courier New" pitchFamily="49" charset="0"/>
              </a:rPr>
              <a:t>::</a:t>
            </a:r>
            <a:r>
              <a:rPr lang="en-US" dirty="0" smtClean="0"/>
              <a:t>”) can be used, </a:t>
            </a:r>
            <a:r>
              <a:rPr lang="en-US" i="1" dirty="0" smtClean="0"/>
              <a:t>once</a:t>
            </a:r>
            <a:r>
              <a:rPr lang="en-US" dirty="0" smtClean="0"/>
              <a:t> within an address, to represent any number (“a bunch”) of successive zeros.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6290" name="Rectangle 2"/>
          <p:cNvSpPr>
            <a:spLocks noGrp="1" noChangeArrowheads="1"/>
          </p:cNvSpPr>
          <p:nvPr>
            <p:ph type="title"/>
          </p:nvPr>
        </p:nvSpPr>
        <p:spPr/>
        <p:txBody>
          <a:bodyPr/>
          <a:lstStyle/>
          <a:p>
            <a:pPr>
              <a:defRPr/>
            </a:pPr>
            <a:r>
              <a:rPr lang="en-US" dirty="0" smtClean="0"/>
              <a:t>IPv6 Address Abbreviation Example</a:t>
            </a:r>
          </a:p>
        </p:txBody>
      </p:sp>
      <p:sp>
        <p:nvSpPr>
          <p:cNvPr id="1676291" name="Rectangle 3"/>
          <p:cNvSpPr>
            <a:spLocks noGrp="1" noChangeArrowheads="1"/>
          </p:cNvSpPr>
          <p:nvPr>
            <p:ph idx="1"/>
          </p:nvPr>
        </p:nvSpPr>
        <p:spPr>
          <a:xfrm>
            <a:off x="444500" y="1447800"/>
            <a:ext cx="8610600" cy="520700"/>
          </a:xfrm>
        </p:spPr>
        <p:txBody>
          <a:bodyPr>
            <a:normAutofit/>
          </a:bodyPr>
          <a:lstStyle/>
          <a:p>
            <a:pPr>
              <a:buFont typeface="Arial" charset="0"/>
              <a:buNone/>
              <a:defRPr/>
            </a:pPr>
            <a:r>
              <a:rPr lang="en-US" sz="2800" kern="1200" dirty="0" smtClean="0">
                <a:latin typeface="Courier New" pitchFamily="49" charset="0"/>
              </a:rPr>
              <a:t>2031:0000:130F:0000:0000:09C0:876A:130B</a:t>
            </a:r>
          </a:p>
        </p:txBody>
      </p:sp>
      <p:sp>
        <p:nvSpPr>
          <p:cNvPr id="1676292" name="Rectangle 4"/>
          <p:cNvSpPr>
            <a:spLocks noChangeArrowheads="1"/>
          </p:cNvSpPr>
          <p:nvPr/>
        </p:nvSpPr>
        <p:spPr bwMode="auto">
          <a:xfrm>
            <a:off x="382904" y="1459214"/>
            <a:ext cx="8610600" cy="520700"/>
          </a:xfrm>
          <a:prstGeom prst="rect">
            <a:avLst/>
          </a:prstGeom>
          <a:noFill/>
          <a:ln w="9525">
            <a:noFill/>
            <a:miter lim="800000"/>
            <a:headEnd/>
            <a:tailEnd/>
          </a:ln>
          <a:effectLst/>
        </p:spPr>
        <p:txBody>
          <a:bodyPr lIns="82124" tIns="41061" rIns="82124" bIns="41061"/>
          <a:lstStyle/>
          <a:p>
            <a:pPr marL="236538" indent="-236538" defTabSz="814388">
              <a:lnSpc>
                <a:spcPct val="95000"/>
              </a:lnSpc>
              <a:buClr>
                <a:schemeClr val="accent1"/>
              </a:buClr>
              <a:buSzPct val="100000"/>
              <a:buFont typeface="Arial" charset="0"/>
              <a:buNone/>
              <a:defRPr/>
            </a:pPr>
            <a:r>
              <a:rPr lang="en-US" sz="2800" dirty="0">
                <a:latin typeface="Courier New" pitchFamily="49" charset="0"/>
              </a:rPr>
              <a:t>2031:</a:t>
            </a:r>
            <a:r>
              <a:rPr lang="en-US" sz="2800" b="1" u="heavy" dirty="0">
                <a:solidFill>
                  <a:srgbClr val="FF0000"/>
                </a:solidFill>
                <a:latin typeface="Courier New" pitchFamily="49" charset="0"/>
              </a:rPr>
              <a:t>0000</a:t>
            </a:r>
            <a:r>
              <a:rPr lang="en-US" sz="2800" dirty="0">
                <a:latin typeface="Courier New" pitchFamily="49" charset="0"/>
              </a:rPr>
              <a:t>:130F:</a:t>
            </a:r>
            <a:r>
              <a:rPr lang="en-US" sz="2800" b="1" u="heavy" dirty="0">
                <a:solidFill>
                  <a:srgbClr val="FF0000"/>
                </a:solidFill>
                <a:latin typeface="Courier New" pitchFamily="49" charset="0"/>
              </a:rPr>
              <a:t>0000:0000:0</a:t>
            </a:r>
            <a:r>
              <a:rPr lang="en-US" sz="2800" dirty="0">
                <a:latin typeface="Courier New" pitchFamily="49" charset="0"/>
              </a:rPr>
              <a:t>9C0:876A:130B</a:t>
            </a:r>
          </a:p>
        </p:txBody>
      </p:sp>
      <p:sp>
        <p:nvSpPr>
          <p:cNvPr id="1676293" name="Rectangle 5"/>
          <p:cNvSpPr>
            <a:spLocks noChangeArrowheads="1"/>
          </p:cNvSpPr>
          <p:nvPr/>
        </p:nvSpPr>
        <p:spPr bwMode="auto">
          <a:xfrm>
            <a:off x="381000" y="2755900"/>
            <a:ext cx="8763000" cy="520700"/>
          </a:xfrm>
          <a:prstGeom prst="rect">
            <a:avLst/>
          </a:prstGeom>
          <a:noFill/>
          <a:ln w="9525">
            <a:noFill/>
            <a:miter lim="800000"/>
            <a:headEnd/>
            <a:tailEnd/>
          </a:ln>
          <a:effectLst/>
        </p:spPr>
        <p:txBody>
          <a:bodyPr lIns="82124" tIns="41061" rIns="82124" bIns="41061"/>
          <a:lstStyle/>
          <a:p>
            <a:pPr marL="236538" indent="-236538" defTabSz="814388">
              <a:lnSpc>
                <a:spcPct val="95000"/>
              </a:lnSpc>
              <a:buClr>
                <a:schemeClr val="accent1"/>
              </a:buClr>
              <a:buSzPct val="100000"/>
              <a:buFont typeface="Arial" charset="0"/>
              <a:buNone/>
              <a:defRPr/>
            </a:pPr>
            <a:r>
              <a:rPr lang="en-US" sz="2800" dirty="0">
                <a:latin typeface="Courier New" pitchFamily="49" charset="0"/>
              </a:rPr>
              <a:t>2031:</a:t>
            </a:r>
            <a:r>
              <a:rPr lang="en-US" sz="2800" b="1" u="heavy" dirty="0">
                <a:solidFill>
                  <a:srgbClr val="FF0000"/>
                </a:solidFill>
                <a:latin typeface="Courier New" pitchFamily="49" charset="0"/>
              </a:rPr>
              <a:t>   0</a:t>
            </a:r>
            <a:r>
              <a:rPr lang="en-US" sz="2800" dirty="0">
                <a:latin typeface="Courier New" pitchFamily="49" charset="0"/>
              </a:rPr>
              <a:t>:130F:</a:t>
            </a:r>
            <a:r>
              <a:rPr lang="en-US" sz="2800" b="1" u="heavy" dirty="0">
                <a:solidFill>
                  <a:srgbClr val="FF0000"/>
                </a:solidFill>
                <a:latin typeface="Courier New" pitchFamily="49" charset="0"/>
              </a:rPr>
              <a:t>   0:   0:</a:t>
            </a:r>
            <a:r>
              <a:rPr lang="en-US" sz="2800" u="heavy" dirty="0">
                <a:solidFill>
                  <a:srgbClr val="FF0000"/>
                </a:solidFill>
                <a:latin typeface="Courier New" pitchFamily="49" charset="0"/>
              </a:rPr>
              <a:t> </a:t>
            </a:r>
            <a:r>
              <a:rPr lang="en-US" sz="2800" dirty="0">
                <a:latin typeface="Courier New" pitchFamily="49" charset="0"/>
              </a:rPr>
              <a:t>9C0:876A:130B</a:t>
            </a:r>
          </a:p>
        </p:txBody>
      </p:sp>
      <p:sp>
        <p:nvSpPr>
          <p:cNvPr id="1676298" name="Line 10"/>
          <p:cNvSpPr>
            <a:spLocks noChangeShapeType="1"/>
          </p:cNvSpPr>
          <p:nvPr/>
        </p:nvSpPr>
        <p:spPr bwMode="auto">
          <a:xfrm>
            <a:off x="2044700" y="1892300"/>
            <a:ext cx="0" cy="850900"/>
          </a:xfrm>
          <a:prstGeom prst="line">
            <a:avLst/>
          </a:prstGeom>
          <a:noFill/>
          <a:ln w="38100">
            <a:solidFill>
              <a:schemeClr val="accent2"/>
            </a:solidFill>
            <a:round/>
            <a:headEnd type="none" w="sm" len="sm"/>
            <a:tailEnd type="stealth" w="lg" len="lg"/>
          </a:ln>
        </p:spPr>
        <p:txBody>
          <a:bodyPr lIns="82124" tIns="41061" rIns="82124" bIns="41061">
            <a:spAutoFit/>
          </a:bodyPr>
          <a:lstStyle/>
          <a:p>
            <a:endParaRPr lang="en-US" dirty="0"/>
          </a:p>
        </p:txBody>
      </p:sp>
      <p:sp>
        <p:nvSpPr>
          <p:cNvPr id="1676299" name="Line 11"/>
          <p:cNvSpPr>
            <a:spLocks noChangeShapeType="1"/>
          </p:cNvSpPr>
          <p:nvPr/>
        </p:nvSpPr>
        <p:spPr bwMode="auto">
          <a:xfrm>
            <a:off x="4152900" y="1905000"/>
            <a:ext cx="0" cy="850900"/>
          </a:xfrm>
          <a:prstGeom prst="line">
            <a:avLst/>
          </a:prstGeom>
          <a:noFill/>
          <a:ln w="38100">
            <a:solidFill>
              <a:schemeClr val="accent2"/>
            </a:solidFill>
            <a:round/>
            <a:headEnd type="none" w="sm" len="sm"/>
            <a:tailEnd type="stealth" w="lg" len="lg"/>
          </a:ln>
        </p:spPr>
        <p:txBody>
          <a:bodyPr lIns="82124" tIns="41061" rIns="82124" bIns="41061">
            <a:spAutoFit/>
          </a:bodyPr>
          <a:lstStyle/>
          <a:p>
            <a:endParaRPr lang="en-US" dirty="0"/>
          </a:p>
        </p:txBody>
      </p:sp>
      <p:sp>
        <p:nvSpPr>
          <p:cNvPr id="1676300" name="Line 12"/>
          <p:cNvSpPr>
            <a:spLocks noChangeShapeType="1"/>
          </p:cNvSpPr>
          <p:nvPr/>
        </p:nvSpPr>
        <p:spPr bwMode="auto">
          <a:xfrm>
            <a:off x="5245100" y="1905000"/>
            <a:ext cx="0" cy="850900"/>
          </a:xfrm>
          <a:prstGeom prst="line">
            <a:avLst/>
          </a:prstGeom>
          <a:noFill/>
          <a:ln w="38100">
            <a:solidFill>
              <a:schemeClr val="accent2"/>
            </a:solidFill>
            <a:round/>
            <a:headEnd type="none" w="sm" len="sm"/>
            <a:tailEnd type="stealth" w="lg" len="lg"/>
          </a:ln>
        </p:spPr>
        <p:txBody>
          <a:bodyPr lIns="82124" tIns="41061" rIns="82124" bIns="41061">
            <a:spAutoFit/>
          </a:bodyPr>
          <a:lstStyle/>
          <a:p>
            <a:endParaRPr lang="en-US" dirty="0"/>
          </a:p>
        </p:txBody>
      </p:sp>
      <p:sp>
        <p:nvSpPr>
          <p:cNvPr id="1676301" name="Line 13"/>
          <p:cNvSpPr>
            <a:spLocks noChangeShapeType="1"/>
          </p:cNvSpPr>
          <p:nvPr/>
        </p:nvSpPr>
        <p:spPr bwMode="auto">
          <a:xfrm>
            <a:off x="5994400" y="1905000"/>
            <a:ext cx="0" cy="850900"/>
          </a:xfrm>
          <a:prstGeom prst="line">
            <a:avLst/>
          </a:prstGeom>
          <a:noFill/>
          <a:ln w="38100">
            <a:solidFill>
              <a:schemeClr val="accent2"/>
            </a:solidFill>
            <a:round/>
            <a:headEnd type="none" w="sm" len="sm"/>
            <a:tailEnd type="stealth" w="lg" len="lg"/>
          </a:ln>
        </p:spPr>
        <p:txBody>
          <a:bodyPr lIns="82124" tIns="41061" rIns="82124" bIns="41061">
            <a:spAutoFit/>
          </a:bodyPr>
          <a:lstStyle/>
          <a:p>
            <a:endParaRPr lang="en-US" dirty="0"/>
          </a:p>
        </p:txBody>
      </p:sp>
      <p:sp>
        <p:nvSpPr>
          <p:cNvPr id="1676302" name="Rectangle 14"/>
          <p:cNvSpPr>
            <a:spLocks noChangeArrowheads="1"/>
          </p:cNvSpPr>
          <p:nvPr/>
        </p:nvSpPr>
        <p:spPr bwMode="auto">
          <a:xfrm>
            <a:off x="1155700" y="4051300"/>
            <a:ext cx="6553200" cy="520700"/>
          </a:xfrm>
          <a:prstGeom prst="rect">
            <a:avLst/>
          </a:prstGeom>
          <a:noFill/>
          <a:ln w="9525">
            <a:noFill/>
            <a:miter lim="800000"/>
            <a:headEnd/>
            <a:tailEnd/>
          </a:ln>
          <a:effectLst/>
        </p:spPr>
        <p:txBody>
          <a:bodyPr lIns="82124" tIns="41061" rIns="82124" bIns="41061"/>
          <a:lstStyle/>
          <a:p>
            <a:pPr marL="236538" indent="-236538" defTabSz="814388">
              <a:lnSpc>
                <a:spcPct val="95000"/>
              </a:lnSpc>
              <a:buClr>
                <a:schemeClr val="accent1"/>
              </a:buClr>
              <a:buSzPct val="100000"/>
              <a:buFont typeface="Arial" charset="0"/>
              <a:buNone/>
              <a:defRPr/>
            </a:pPr>
            <a:r>
              <a:rPr lang="en-US" sz="2800" dirty="0">
                <a:latin typeface="Courier New" pitchFamily="49" charset="0"/>
              </a:rPr>
              <a:t>2031:0:130F:0:0:9C0:876A:130B</a:t>
            </a:r>
          </a:p>
        </p:txBody>
      </p:sp>
      <p:sp>
        <p:nvSpPr>
          <p:cNvPr id="1676303" name="Rectangle 15"/>
          <p:cNvSpPr>
            <a:spLocks noChangeArrowheads="1"/>
          </p:cNvSpPr>
          <p:nvPr/>
        </p:nvSpPr>
        <p:spPr bwMode="auto">
          <a:xfrm>
            <a:off x="1155700" y="4051300"/>
            <a:ext cx="6553200" cy="520700"/>
          </a:xfrm>
          <a:prstGeom prst="rect">
            <a:avLst/>
          </a:prstGeom>
          <a:noFill/>
          <a:ln w="9525">
            <a:noFill/>
            <a:miter lim="800000"/>
            <a:headEnd/>
            <a:tailEnd/>
          </a:ln>
          <a:effectLst/>
        </p:spPr>
        <p:txBody>
          <a:bodyPr lIns="82124" tIns="41061" rIns="82124" bIns="41061"/>
          <a:lstStyle/>
          <a:p>
            <a:pPr marL="236538" indent="-236538" defTabSz="814388">
              <a:lnSpc>
                <a:spcPct val="95000"/>
              </a:lnSpc>
              <a:buClr>
                <a:schemeClr val="accent1"/>
              </a:buClr>
              <a:buSzPct val="100000"/>
              <a:buFont typeface="Arial" charset="0"/>
              <a:buNone/>
              <a:defRPr/>
            </a:pPr>
            <a:r>
              <a:rPr lang="en-US" sz="2800" dirty="0">
                <a:latin typeface="Courier New" pitchFamily="49" charset="0"/>
              </a:rPr>
              <a:t>2031:0:130F:</a:t>
            </a:r>
            <a:r>
              <a:rPr lang="en-US" sz="2800" b="1" u="heavy" dirty="0">
                <a:solidFill>
                  <a:srgbClr val="FF0000"/>
                </a:solidFill>
                <a:latin typeface="Courier New" pitchFamily="49" charset="0"/>
              </a:rPr>
              <a:t>0:0</a:t>
            </a:r>
            <a:r>
              <a:rPr lang="en-US" sz="2800" dirty="0">
                <a:latin typeface="Courier New" pitchFamily="49" charset="0"/>
              </a:rPr>
              <a:t>:9C0:876A:130B</a:t>
            </a:r>
          </a:p>
        </p:txBody>
      </p:sp>
      <p:sp>
        <p:nvSpPr>
          <p:cNvPr id="1676304" name="Line 16"/>
          <p:cNvSpPr>
            <a:spLocks noChangeShapeType="1"/>
          </p:cNvSpPr>
          <p:nvPr/>
        </p:nvSpPr>
        <p:spPr bwMode="auto">
          <a:xfrm>
            <a:off x="4254500" y="4521200"/>
            <a:ext cx="0" cy="850900"/>
          </a:xfrm>
          <a:prstGeom prst="line">
            <a:avLst/>
          </a:prstGeom>
          <a:noFill/>
          <a:ln w="38100">
            <a:solidFill>
              <a:schemeClr val="accent2"/>
            </a:solidFill>
            <a:round/>
            <a:headEnd type="none" w="sm" len="sm"/>
            <a:tailEnd type="stealth" w="lg" len="lg"/>
          </a:ln>
        </p:spPr>
        <p:txBody>
          <a:bodyPr lIns="82124" tIns="41061" rIns="82124" bIns="41061">
            <a:spAutoFit/>
          </a:bodyPr>
          <a:lstStyle/>
          <a:p>
            <a:endParaRPr lang="en-US" dirty="0"/>
          </a:p>
        </p:txBody>
      </p:sp>
      <p:sp>
        <p:nvSpPr>
          <p:cNvPr id="1676305" name="Rectangle 17"/>
          <p:cNvSpPr>
            <a:spLocks noChangeArrowheads="1"/>
          </p:cNvSpPr>
          <p:nvPr/>
        </p:nvSpPr>
        <p:spPr bwMode="auto">
          <a:xfrm>
            <a:off x="1168400" y="5346700"/>
            <a:ext cx="6553200" cy="520700"/>
          </a:xfrm>
          <a:prstGeom prst="rect">
            <a:avLst/>
          </a:prstGeom>
          <a:noFill/>
          <a:ln w="9525">
            <a:noFill/>
            <a:miter lim="800000"/>
            <a:headEnd/>
            <a:tailEnd/>
          </a:ln>
          <a:effectLst/>
        </p:spPr>
        <p:txBody>
          <a:bodyPr lIns="82124" tIns="41061" rIns="82124" bIns="41061"/>
          <a:lstStyle/>
          <a:p>
            <a:pPr marL="236538" indent="-236538" defTabSz="814388">
              <a:lnSpc>
                <a:spcPct val="95000"/>
              </a:lnSpc>
              <a:buClr>
                <a:schemeClr val="accent1"/>
              </a:buClr>
              <a:buSzPct val="100000"/>
              <a:buFont typeface="Arial" charset="0"/>
              <a:buNone/>
              <a:defRPr/>
            </a:pPr>
            <a:r>
              <a:rPr lang="en-US" sz="2800" dirty="0">
                <a:latin typeface="Courier New" pitchFamily="49" charset="0"/>
              </a:rPr>
              <a:t>2031:0:130F</a:t>
            </a:r>
            <a:r>
              <a:rPr lang="en-US" sz="2800" b="1" u="heavy" dirty="0">
                <a:solidFill>
                  <a:srgbClr val="FF0000"/>
                </a:solidFill>
                <a:latin typeface="Courier New" pitchFamily="49" charset="0"/>
              </a:rPr>
              <a:t>::</a:t>
            </a:r>
            <a:r>
              <a:rPr lang="en-US" sz="2800" dirty="0">
                <a:latin typeface="Courier New" pitchFamily="49" charset="0"/>
              </a:rPr>
              <a:t>9C0:876A:130B</a:t>
            </a:r>
          </a:p>
        </p:txBody>
      </p:sp>
      <p:sp>
        <p:nvSpPr>
          <p:cNvPr id="16" name="Line 10"/>
          <p:cNvSpPr>
            <a:spLocks noChangeShapeType="1"/>
          </p:cNvSpPr>
          <p:nvPr/>
        </p:nvSpPr>
        <p:spPr bwMode="auto">
          <a:xfrm>
            <a:off x="2070100" y="3238500"/>
            <a:ext cx="381000" cy="800100"/>
          </a:xfrm>
          <a:prstGeom prst="line">
            <a:avLst/>
          </a:prstGeom>
          <a:noFill/>
          <a:ln w="38100">
            <a:solidFill>
              <a:schemeClr val="accent2"/>
            </a:solidFill>
            <a:round/>
            <a:headEnd type="none" w="sm" len="sm"/>
            <a:tailEnd type="stealth" w="lg" len="lg"/>
          </a:ln>
        </p:spPr>
        <p:txBody>
          <a:bodyPr wrap="square" lIns="82124" tIns="41061" rIns="82124" bIns="41061">
            <a:spAutoFit/>
          </a:bodyPr>
          <a:lstStyle/>
          <a:p>
            <a:endParaRPr lang="en-US" dirty="0"/>
          </a:p>
        </p:txBody>
      </p:sp>
      <p:sp>
        <p:nvSpPr>
          <p:cNvPr id="17" name="Line 11"/>
          <p:cNvSpPr>
            <a:spLocks noChangeShapeType="1"/>
          </p:cNvSpPr>
          <p:nvPr/>
        </p:nvSpPr>
        <p:spPr bwMode="auto">
          <a:xfrm flipH="1">
            <a:off x="4267200" y="3200400"/>
            <a:ext cx="787400" cy="901700"/>
          </a:xfrm>
          <a:prstGeom prst="line">
            <a:avLst/>
          </a:prstGeom>
          <a:noFill/>
          <a:ln w="38100">
            <a:solidFill>
              <a:schemeClr val="accent2"/>
            </a:solidFill>
            <a:round/>
            <a:headEnd type="none" w="sm" len="sm"/>
            <a:tailEnd type="stealth" w="lg" len="lg"/>
          </a:ln>
        </p:spPr>
        <p:txBody>
          <a:bodyPr wrap="square" lIns="82124" tIns="41061" rIns="82124" bIns="41061">
            <a:spAutoFit/>
          </a:bodyPr>
          <a:lstStyle/>
          <a:p>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11"/>
          <p:cNvSpPr/>
          <p:nvPr/>
        </p:nvSpPr>
        <p:spPr bwMode="auto">
          <a:xfrm>
            <a:off x="279400" y="2935705"/>
            <a:ext cx="8335211" cy="1130970"/>
          </a:xfrm>
          <a:prstGeom prst="rect">
            <a:avLst/>
          </a:prstGeom>
          <a:solidFill>
            <a:srgbClr val="0183B7">
              <a:alpha val="50196"/>
            </a:srgbClr>
          </a:solidFill>
          <a:ln w="9525" cap="flat" cmpd="sng" algn="ctr">
            <a:solidFill>
              <a:schemeClr val="tx1"/>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279400" y="4487611"/>
            <a:ext cx="8335211" cy="1664536"/>
          </a:xfrm>
          <a:prstGeom prst="rect">
            <a:avLst/>
          </a:prstGeom>
          <a:solidFill>
            <a:srgbClr val="0183B7">
              <a:alpha val="50196"/>
            </a:srgbClr>
          </a:solidFill>
          <a:ln w="9525" cap="flat" cmpd="sng" algn="ctr">
            <a:solidFill>
              <a:schemeClr val="tx1"/>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279400" y="1006475"/>
            <a:ext cx="8335211" cy="1664536"/>
          </a:xfrm>
          <a:prstGeom prst="rect">
            <a:avLst/>
          </a:prstGeom>
          <a:solidFill>
            <a:srgbClr val="0183B7">
              <a:alpha val="50196"/>
            </a:srgbClr>
          </a:solidFill>
          <a:ln w="9525" cap="flat" cmpd="sng" algn="ctr">
            <a:solidFill>
              <a:schemeClr val="tx1"/>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678352" name="Rectangle 16"/>
          <p:cNvSpPr>
            <a:spLocks noGrp="1" noChangeArrowheads="1"/>
          </p:cNvSpPr>
          <p:nvPr>
            <p:ph type="title"/>
          </p:nvPr>
        </p:nvSpPr>
        <p:spPr/>
        <p:txBody>
          <a:bodyPr/>
          <a:lstStyle/>
          <a:p>
            <a:pPr>
              <a:defRPr/>
            </a:pPr>
            <a:r>
              <a:rPr lang="en-US" dirty="0" smtClean="0"/>
              <a:t>More IPv6 Address </a:t>
            </a:r>
            <a:r>
              <a:rPr lang="en-US" dirty="0"/>
              <a:t>Abbreviation Examples</a:t>
            </a:r>
            <a:endParaRPr lang="en-US" dirty="0" smtClean="0"/>
          </a:p>
        </p:txBody>
      </p:sp>
      <p:sp>
        <p:nvSpPr>
          <p:cNvPr id="1678353" name="Rectangle 17"/>
          <p:cNvSpPr>
            <a:spLocks noGrp="1" noChangeArrowheads="1"/>
          </p:cNvSpPr>
          <p:nvPr>
            <p:ph idx="1"/>
          </p:nvPr>
        </p:nvSpPr>
        <p:spPr>
          <a:xfrm>
            <a:off x="425104" y="1574460"/>
            <a:ext cx="4419600" cy="520700"/>
          </a:xfrm>
        </p:spPr>
        <p:txBody>
          <a:bodyPr/>
          <a:lstStyle/>
          <a:p>
            <a:pPr>
              <a:buFont typeface="Arial" charset="0"/>
              <a:buNone/>
              <a:defRPr/>
            </a:pPr>
            <a:r>
              <a:rPr lang="en-US" dirty="0" smtClean="0">
                <a:latin typeface="Courier New" pitchFamily="49" charset="0"/>
              </a:rPr>
              <a:t>= FF01:</a:t>
            </a:r>
            <a:r>
              <a:rPr lang="en-US" b="1" dirty="0" smtClean="0">
                <a:solidFill>
                  <a:srgbClr val="FF0000"/>
                </a:solidFill>
                <a:latin typeface="Courier New" pitchFamily="49" charset="0"/>
              </a:rPr>
              <a:t>0:0:0:0:0:0</a:t>
            </a:r>
            <a:r>
              <a:rPr lang="en-US" dirty="0" smtClean="0">
                <a:latin typeface="Courier New" pitchFamily="49" charset="0"/>
              </a:rPr>
              <a:t>:1</a:t>
            </a:r>
          </a:p>
        </p:txBody>
      </p:sp>
      <p:sp>
        <p:nvSpPr>
          <p:cNvPr id="1678351" name="Rectangle 15"/>
          <p:cNvSpPr>
            <a:spLocks noChangeArrowheads="1"/>
          </p:cNvSpPr>
          <p:nvPr/>
        </p:nvSpPr>
        <p:spPr bwMode="auto">
          <a:xfrm>
            <a:off x="425104" y="2086143"/>
            <a:ext cx="3124200" cy="520700"/>
          </a:xfrm>
          <a:prstGeom prst="rect">
            <a:avLst/>
          </a:prstGeom>
          <a:noFill/>
          <a:ln w="9525">
            <a:noFill/>
            <a:miter lim="800000"/>
            <a:headEnd/>
            <a:tailEnd/>
          </a:ln>
          <a:effectLst/>
        </p:spPr>
        <p:txBody>
          <a:bodyPr lIns="82124" tIns="41061" rIns="82124" bIns="41061"/>
          <a:lstStyle/>
          <a:p>
            <a:pPr marL="236538" indent="-236538" algn="l" defTabSz="814388">
              <a:lnSpc>
                <a:spcPct val="95000"/>
              </a:lnSpc>
              <a:buClr>
                <a:schemeClr val="accent1"/>
              </a:buClr>
              <a:buSzPct val="100000"/>
              <a:buFont typeface="Arial" charset="0"/>
              <a:buNone/>
              <a:defRPr/>
            </a:pPr>
            <a:r>
              <a:rPr lang="en-US" dirty="0">
                <a:latin typeface="Courier New" pitchFamily="49" charset="0"/>
              </a:rPr>
              <a:t>= </a:t>
            </a:r>
            <a:r>
              <a:rPr lang="en-US" dirty="0" smtClean="0">
                <a:latin typeface="Courier New" pitchFamily="49" charset="0"/>
              </a:rPr>
              <a:t>FF01</a:t>
            </a:r>
            <a:r>
              <a:rPr lang="en-US" b="1" dirty="0" smtClean="0">
                <a:solidFill>
                  <a:srgbClr val="FF0000"/>
                </a:solidFill>
                <a:latin typeface="Courier New" pitchFamily="49" charset="0"/>
              </a:rPr>
              <a:t>::</a:t>
            </a:r>
            <a:r>
              <a:rPr lang="en-US" dirty="0">
                <a:latin typeface="Courier New" pitchFamily="49" charset="0"/>
              </a:rPr>
              <a:t>1</a:t>
            </a:r>
          </a:p>
        </p:txBody>
      </p:sp>
      <p:sp>
        <p:nvSpPr>
          <p:cNvPr id="1678354" name="Rectangle 18"/>
          <p:cNvSpPr>
            <a:spLocks noChangeArrowheads="1"/>
          </p:cNvSpPr>
          <p:nvPr/>
        </p:nvSpPr>
        <p:spPr bwMode="auto">
          <a:xfrm>
            <a:off x="764688" y="3098800"/>
            <a:ext cx="8763000" cy="520700"/>
          </a:xfrm>
          <a:prstGeom prst="rect">
            <a:avLst/>
          </a:prstGeom>
          <a:noFill/>
          <a:ln w="9525">
            <a:noFill/>
            <a:miter lim="800000"/>
            <a:headEnd/>
            <a:tailEnd/>
          </a:ln>
          <a:effectLst/>
        </p:spPr>
        <p:txBody>
          <a:bodyPr lIns="82124" tIns="41061" rIns="82124" bIns="41061"/>
          <a:lstStyle/>
          <a:p>
            <a:pPr marL="236538" indent="-236538" algn="l" defTabSz="814388">
              <a:lnSpc>
                <a:spcPct val="95000"/>
              </a:lnSpc>
              <a:buClr>
                <a:schemeClr val="accent1"/>
              </a:buClr>
              <a:buSzPct val="100000"/>
              <a:buFont typeface="Arial" charset="0"/>
              <a:buNone/>
              <a:defRPr/>
            </a:pPr>
            <a:r>
              <a:rPr lang="en-US" dirty="0" smtClean="0">
                <a:latin typeface="Courier New" pitchFamily="49" charset="0"/>
              </a:rPr>
              <a:t>E3D7:</a:t>
            </a:r>
            <a:r>
              <a:rPr lang="en-US" b="1" dirty="0" smtClean="0">
                <a:solidFill>
                  <a:srgbClr val="FF0000"/>
                </a:solidFill>
                <a:latin typeface="Courier New" pitchFamily="49" charset="0"/>
              </a:rPr>
              <a:t>0000:0000:0000</a:t>
            </a:r>
            <a:r>
              <a:rPr lang="en-US" dirty="0" smtClean="0">
                <a:latin typeface="Courier New" pitchFamily="49" charset="0"/>
              </a:rPr>
              <a:t>:51F4:</a:t>
            </a:r>
            <a:r>
              <a:rPr lang="en-US" b="1" dirty="0" smtClean="0">
                <a:solidFill>
                  <a:srgbClr val="FF0000"/>
                </a:solidFill>
                <a:latin typeface="Courier New" pitchFamily="49" charset="0"/>
              </a:rPr>
              <a:t>00</a:t>
            </a:r>
            <a:r>
              <a:rPr lang="en-US" dirty="0" smtClean="0">
                <a:latin typeface="Courier New" pitchFamily="49" charset="0"/>
              </a:rPr>
              <a:t>C8:C0A8:6420 </a:t>
            </a:r>
            <a:endParaRPr lang="en-US" dirty="0">
              <a:latin typeface="Courier New" pitchFamily="49" charset="0"/>
            </a:endParaRPr>
          </a:p>
        </p:txBody>
      </p:sp>
      <p:sp>
        <p:nvSpPr>
          <p:cNvPr id="1678355" name="Rectangle 19"/>
          <p:cNvSpPr>
            <a:spLocks noChangeArrowheads="1"/>
          </p:cNvSpPr>
          <p:nvPr/>
        </p:nvSpPr>
        <p:spPr bwMode="auto">
          <a:xfrm>
            <a:off x="425104" y="3556000"/>
            <a:ext cx="7467600" cy="520700"/>
          </a:xfrm>
          <a:prstGeom prst="rect">
            <a:avLst/>
          </a:prstGeom>
          <a:noFill/>
          <a:ln w="9525">
            <a:noFill/>
            <a:miter lim="800000"/>
            <a:headEnd/>
            <a:tailEnd/>
          </a:ln>
          <a:effectLst/>
        </p:spPr>
        <p:txBody>
          <a:bodyPr lIns="82124" tIns="41061" rIns="82124" bIns="41061"/>
          <a:lstStyle/>
          <a:p>
            <a:pPr marL="236538" indent="-236538" algn="l" defTabSz="814388">
              <a:lnSpc>
                <a:spcPct val="95000"/>
              </a:lnSpc>
              <a:buClr>
                <a:schemeClr val="accent1"/>
              </a:buClr>
              <a:buSzPct val="100000"/>
              <a:buFont typeface="Arial" charset="0"/>
              <a:buNone/>
              <a:defRPr/>
            </a:pPr>
            <a:r>
              <a:rPr lang="en-US" dirty="0">
                <a:latin typeface="Courier New" pitchFamily="49" charset="0"/>
              </a:rPr>
              <a:t>= E3D7</a:t>
            </a:r>
            <a:r>
              <a:rPr lang="en-US" b="1" dirty="0">
                <a:solidFill>
                  <a:srgbClr val="FF0000"/>
                </a:solidFill>
                <a:latin typeface="Courier New" pitchFamily="49" charset="0"/>
              </a:rPr>
              <a:t>::</a:t>
            </a:r>
            <a:r>
              <a:rPr lang="en-US" dirty="0" smtClean="0">
                <a:latin typeface="Courier New" pitchFamily="49" charset="0"/>
              </a:rPr>
              <a:t>51F4</a:t>
            </a:r>
            <a:r>
              <a:rPr lang="en-US" dirty="0" smtClean="0">
                <a:solidFill>
                  <a:schemeClr val="accent2"/>
                </a:solidFill>
                <a:latin typeface="Courier New" pitchFamily="49" charset="0"/>
              </a:rPr>
              <a:t>:</a:t>
            </a:r>
            <a:r>
              <a:rPr lang="en-US" dirty="0" smtClean="0">
                <a:latin typeface="Courier New" pitchFamily="49" charset="0"/>
              </a:rPr>
              <a:t>C8:C0A8:6420 </a:t>
            </a:r>
            <a:endParaRPr lang="en-US" dirty="0">
              <a:latin typeface="Courier New" pitchFamily="49" charset="0"/>
            </a:endParaRPr>
          </a:p>
        </p:txBody>
      </p:sp>
      <p:sp>
        <p:nvSpPr>
          <p:cNvPr id="1678356" name="Rectangle 20"/>
          <p:cNvSpPr>
            <a:spLocks noChangeArrowheads="1"/>
          </p:cNvSpPr>
          <p:nvPr/>
        </p:nvSpPr>
        <p:spPr bwMode="auto">
          <a:xfrm>
            <a:off x="764688" y="4508500"/>
            <a:ext cx="8763000" cy="520700"/>
          </a:xfrm>
          <a:prstGeom prst="rect">
            <a:avLst/>
          </a:prstGeom>
          <a:noFill/>
          <a:ln w="9525">
            <a:noFill/>
            <a:miter lim="800000"/>
            <a:headEnd/>
            <a:tailEnd/>
          </a:ln>
          <a:effectLst/>
        </p:spPr>
        <p:txBody>
          <a:bodyPr lIns="82124" tIns="41061" rIns="82124" bIns="41061"/>
          <a:lstStyle/>
          <a:p>
            <a:pPr marL="236538" indent="-236538" algn="l" defTabSz="814388">
              <a:lnSpc>
                <a:spcPct val="95000"/>
              </a:lnSpc>
              <a:buClr>
                <a:schemeClr val="accent1"/>
              </a:buClr>
              <a:buSzPct val="100000"/>
              <a:buFont typeface="Arial" charset="0"/>
              <a:buNone/>
              <a:defRPr/>
            </a:pPr>
            <a:r>
              <a:rPr lang="en-US" dirty="0">
                <a:latin typeface="Courier New" pitchFamily="49" charset="0"/>
              </a:rPr>
              <a:t>3FFE:</a:t>
            </a:r>
            <a:r>
              <a:rPr lang="en-US" b="1" dirty="0">
                <a:solidFill>
                  <a:srgbClr val="FF0000"/>
                </a:solidFill>
                <a:latin typeface="Courier New" pitchFamily="49" charset="0"/>
              </a:rPr>
              <a:t>0</a:t>
            </a:r>
            <a:r>
              <a:rPr lang="en-US" dirty="0">
                <a:latin typeface="Courier New" pitchFamily="49" charset="0"/>
              </a:rPr>
              <a:t>501:</a:t>
            </a:r>
            <a:r>
              <a:rPr lang="en-US" b="1" dirty="0">
                <a:solidFill>
                  <a:srgbClr val="FF0000"/>
                </a:solidFill>
                <a:latin typeface="Courier New" pitchFamily="49" charset="0"/>
              </a:rPr>
              <a:t>000</a:t>
            </a:r>
            <a:r>
              <a:rPr lang="en-US" dirty="0">
                <a:latin typeface="Courier New" pitchFamily="49" charset="0"/>
              </a:rPr>
              <a:t>8:</a:t>
            </a:r>
            <a:r>
              <a:rPr lang="en-US" b="1" dirty="0">
                <a:solidFill>
                  <a:srgbClr val="FF0000"/>
                </a:solidFill>
                <a:latin typeface="Courier New" pitchFamily="49" charset="0"/>
              </a:rPr>
              <a:t>0000</a:t>
            </a:r>
            <a:r>
              <a:rPr lang="en-US" dirty="0">
                <a:latin typeface="Courier New" pitchFamily="49" charset="0"/>
              </a:rPr>
              <a:t>:</a:t>
            </a:r>
            <a:r>
              <a:rPr lang="en-US" b="1" dirty="0">
                <a:solidFill>
                  <a:srgbClr val="FF0000"/>
                </a:solidFill>
                <a:latin typeface="Courier New" pitchFamily="49" charset="0"/>
              </a:rPr>
              <a:t>0</a:t>
            </a:r>
            <a:r>
              <a:rPr lang="en-US" dirty="0">
                <a:latin typeface="Courier New" pitchFamily="49" charset="0"/>
              </a:rPr>
              <a:t>260:97FF:FE40:EFAB</a:t>
            </a:r>
          </a:p>
        </p:txBody>
      </p:sp>
      <p:sp>
        <p:nvSpPr>
          <p:cNvPr id="1678357" name="Rectangle 21"/>
          <p:cNvSpPr>
            <a:spLocks noChangeArrowheads="1"/>
          </p:cNvSpPr>
          <p:nvPr/>
        </p:nvSpPr>
        <p:spPr bwMode="auto">
          <a:xfrm>
            <a:off x="425104" y="5022512"/>
            <a:ext cx="7467600" cy="520700"/>
          </a:xfrm>
          <a:prstGeom prst="rect">
            <a:avLst/>
          </a:prstGeom>
          <a:noFill/>
          <a:ln w="9525">
            <a:noFill/>
            <a:miter lim="800000"/>
            <a:headEnd/>
            <a:tailEnd/>
          </a:ln>
          <a:effectLst/>
        </p:spPr>
        <p:txBody>
          <a:bodyPr lIns="82124" tIns="41061" rIns="82124" bIns="41061"/>
          <a:lstStyle/>
          <a:p>
            <a:pPr marL="236538" indent="-236538" algn="l" defTabSz="814388">
              <a:lnSpc>
                <a:spcPct val="95000"/>
              </a:lnSpc>
              <a:buClr>
                <a:schemeClr val="accent1"/>
              </a:buClr>
              <a:buSzPct val="100000"/>
              <a:buFont typeface="Arial" charset="0"/>
              <a:buNone/>
              <a:defRPr/>
            </a:pPr>
            <a:r>
              <a:rPr lang="en-US" dirty="0">
                <a:latin typeface="Courier New" pitchFamily="49" charset="0"/>
              </a:rPr>
              <a:t>= 3FFE</a:t>
            </a:r>
            <a:r>
              <a:rPr lang="en-US" b="1" dirty="0">
                <a:solidFill>
                  <a:srgbClr val="FF0000"/>
                </a:solidFill>
                <a:latin typeface="Courier New" pitchFamily="49" charset="0"/>
              </a:rPr>
              <a:t>:5</a:t>
            </a:r>
            <a:r>
              <a:rPr lang="en-US" dirty="0">
                <a:latin typeface="Courier New" pitchFamily="49" charset="0"/>
              </a:rPr>
              <a:t>01</a:t>
            </a:r>
            <a:r>
              <a:rPr lang="en-US" b="1" dirty="0">
                <a:solidFill>
                  <a:srgbClr val="FF0000"/>
                </a:solidFill>
                <a:latin typeface="Courier New" pitchFamily="49" charset="0"/>
              </a:rPr>
              <a:t>:8:0:</a:t>
            </a:r>
            <a:r>
              <a:rPr lang="en-US" dirty="0">
                <a:latin typeface="Courier New" pitchFamily="49" charset="0"/>
              </a:rPr>
              <a:t>260:97FF:FE40:EFAB</a:t>
            </a:r>
          </a:p>
        </p:txBody>
      </p:sp>
      <p:sp>
        <p:nvSpPr>
          <p:cNvPr id="1678358" name="Rectangle 22"/>
          <p:cNvSpPr>
            <a:spLocks noChangeArrowheads="1"/>
          </p:cNvSpPr>
          <p:nvPr/>
        </p:nvSpPr>
        <p:spPr bwMode="auto">
          <a:xfrm>
            <a:off x="425104" y="5632112"/>
            <a:ext cx="7467600" cy="520700"/>
          </a:xfrm>
          <a:prstGeom prst="rect">
            <a:avLst/>
          </a:prstGeom>
          <a:noFill/>
          <a:ln w="9525">
            <a:noFill/>
            <a:miter lim="800000"/>
            <a:headEnd/>
            <a:tailEnd/>
          </a:ln>
          <a:effectLst/>
        </p:spPr>
        <p:txBody>
          <a:bodyPr lIns="82124" tIns="41061" rIns="82124" bIns="41061"/>
          <a:lstStyle/>
          <a:p>
            <a:pPr marL="236538" indent="-236538" algn="l" defTabSz="814388">
              <a:lnSpc>
                <a:spcPct val="95000"/>
              </a:lnSpc>
              <a:buClr>
                <a:schemeClr val="accent1"/>
              </a:buClr>
              <a:buSzPct val="100000"/>
              <a:buFont typeface="Arial" charset="0"/>
              <a:buNone/>
              <a:defRPr/>
            </a:pPr>
            <a:r>
              <a:rPr lang="en-US" dirty="0">
                <a:latin typeface="Courier New" pitchFamily="49" charset="0"/>
              </a:rPr>
              <a:t>= 3FFE:501:8</a:t>
            </a:r>
            <a:r>
              <a:rPr lang="en-US" b="1" dirty="0">
                <a:solidFill>
                  <a:srgbClr val="FF0000"/>
                </a:solidFill>
                <a:latin typeface="Courier New" pitchFamily="49" charset="0"/>
              </a:rPr>
              <a:t>::</a:t>
            </a:r>
            <a:r>
              <a:rPr lang="en-US" dirty="0">
                <a:latin typeface="Courier New" pitchFamily="49" charset="0"/>
              </a:rPr>
              <a:t>260:97FF:FE40:EFAB</a:t>
            </a:r>
          </a:p>
        </p:txBody>
      </p:sp>
      <p:sp>
        <p:nvSpPr>
          <p:cNvPr id="1678360" name="Rectangle 24"/>
          <p:cNvSpPr>
            <a:spLocks noChangeArrowheads="1"/>
          </p:cNvSpPr>
          <p:nvPr/>
        </p:nvSpPr>
        <p:spPr bwMode="auto">
          <a:xfrm>
            <a:off x="764688" y="1062776"/>
            <a:ext cx="8077200" cy="520700"/>
          </a:xfrm>
          <a:prstGeom prst="rect">
            <a:avLst/>
          </a:prstGeom>
          <a:noFill/>
          <a:ln w="9525">
            <a:noFill/>
            <a:miter lim="800000"/>
            <a:headEnd/>
            <a:tailEnd/>
          </a:ln>
          <a:effectLst/>
        </p:spPr>
        <p:txBody>
          <a:bodyPr lIns="82124" tIns="41061" rIns="82124" bIns="41061"/>
          <a:lstStyle/>
          <a:p>
            <a:pPr marL="236538" indent="-236538" algn="l" defTabSz="814388">
              <a:lnSpc>
                <a:spcPct val="95000"/>
              </a:lnSpc>
              <a:buClr>
                <a:schemeClr val="accent1"/>
              </a:buClr>
              <a:buSzPct val="100000"/>
              <a:buFont typeface="Arial" charset="0"/>
              <a:buNone/>
              <a:defRPr/>
            </a:pPr>
            <a:r>
              <a:rPr lang="en-US" dirty="0" smtClean="0">
                <a:latin typeface="Courier New" pitchFamily="49" charset="0"/>
              </a:rPr>
              <a:t>FF01:</a:t>
            </a:r>
            <a:r>
              <a:rPr lang="en-US" b="1" dirty="0" smtClean="0">
                <a:solidFill>
                  <a:srgbClr val="FF0000"/>
                </a:solidFill>
                <a:latin typeface="Courier New" pitchFamily="49" charset="0"/>
              </a:rPr>
              <a:t>0000:0000:0000:0000:0000:0000</a:t>
            </a:r>
            <a:r>
              <a:rPr lang="en-US" dirty="0" smtClean="0">
                <a:latin typeface="Courier New" pitchFamily="49" charset="0"/>
              </a:rPr>
              <a:t>:1</a:t>
            </a:r>
            <a:endParaRPr lang="en-US" dirty="0">
              <a:latin typeface="Courier New" pitchFamily="49"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IPv6 Address Components</a:t>
            </a:r>
            <a:endParaRPr lang="en-US" dirty="0"/>
          </a:p>
        </p:txBody>
      </p:sp>
      <p:sp>
        <p:nvSpPr>
          <p:cNvPr id="3" name="Content Placeholder 2"/>
          <p:cNvSpPr>
            <a:spLocks noGrp="1"/>
          </p:cNvSpPr>
          <p:nvPr>
            <p:ph idx="1"/>
          </p:nvPr>
        </p:nvSpPr>
        <p:spPr/>
        <p:txBody>
          <a:bodyPr/>
          <a:lstStyle/>
          <a:p>
            <a:r>
              <a:rPr lang="en-US" dirty="0" smtClean="0"/>
              <a:t>An IPv6 address consists of two parts: </a:t>
            </a:r>
          </a:p>
          <a:p>
            <a:pPr lvl="1"/>
            <a:r>
              <a:rPr lang="en-US" dirty="0" smtClean="0"/>
              <a:t>A </a:t>
            </a:r>
            <a:r>
              <a:rPr lang="en-US" i="1" dirty="0" smtClean="0"/>
              <a:t>subnet prefix</a:t>
            </a:r>
            <a:r>
              <a:rPr lang="en-US" dirty="0" smtClean="0"/>
              <a:t> </a:t>
            </a:r>
          </a:p>
          <a:p>
            <a:pPr lvl="1"/>
            <a:r>
              <a:rPr lang="en-US" dirty="0" smtClean="0"/>
              <a:t>An </a:t>
            </a:r>
            <a:r>
              <a:rPr lang="en-US" i="1" dirty="0" smtClean="0"/>
              <a:t>interface ID</a:t>
            </a:r>
            <a:endParaRPr lang="en-US" dirty="0"/>
          </a:p>
        </p:txBody>
      </p:sp>
      <p:graphicFrame>
        <p:nvGraphicFramePr>
          <p:cNvPr id="4" name="Table 3"/>
          <p:cNvGraphicFramePr>
            <a:graphicFrameLocks noGrp="1"/>
          </p:cNvGraphicFramePr>
          <p:nvPr/>
        </p:nvGraphicFramePr>
        <p:xfrm>
          <a:off x="553298" y="2581292"/>
          <a:ext cx="8039100" cy="1121034"/>
        </p:xfrm>
        <a:graphic>
          <a:graphicData uri="http://schemas.openxmlformats.org/drawingml/2006/table">
            <a:tbl>
              <a:tblPr firstRow="1" bandRow="1">
                <a:tableStyleId>{2D5ABB26-0587-4C30-8999-92F81FD0307C}</a:tableStyleId>
              </a:tblPr>
              <a:tblGrid>
                <a:gridCol w="2009775"/>
                <a:gridCol w="2009775"/>
                <a:gridCol w="2009775"/>
                <a:gridCol w="2009775"/>
              </a:tblGrid>
              <a:tr h="712877">
                <a:tc gridSpan="4">
                  <a:txBody>
                    <a:bodyPr/>
                    <a:lstStyle/>
                    <a:p>
                      <a:pPr algn="ctr"/>
                      <a:r>
                        <a:rPr lang="en-US" sz="1400" b="1" kern="1200" dirty="0" smtClean="0">
                          <a:solidFill>
                            <a:schemeClr val="tx1"/>
                          </a:solidFill>
                          <a:latin typeface="+mn-lt"/>
                          <a:ea typeface="+mn-ea"/>
                          <a:cs typeface="+mn-cs"/>
                        </a:rPr>
                        <a:t>IPv6 = 128 bits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81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kern="1200" dirty="0" smtClean="0">
                          <a:solidFill>
                            <a:schemeClr val="tx1"/>
                          </a:solidFill>
                          <a:latin typeface="Courier New" pitchFamily="49" charset="0"/>
                          <a:ea typeface="+mn-ea"/>
                          <a:cs typeface="Courier New" pitchFamily="49" charset="0"/>
                        </a:rPr>
                        <a:t>11111111.11111111.11111111.11111111</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kern="1200" dirty="0" smtClean="0">
                          <a:solidFill>
                            <a:schemeClr val="tx1"/>
                          </a:solidFill>
                          <a:latin typeface="Courier New" pitchFamily="49" charset="0"/>
                          <a:ea typeface="+mn-ea"/>
                          <a:cs typeface="Courier New" pitchFamily="49" charset="0"/>
                        </a:rPr>
                        <a:t>11111111.11111111.11111111.11111111</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kern="1200" dirty="0" smtClean="0">
                          <a:solidFill>
                            <a:schemeClr val="tx1"/>
                          </a:solidFill>
                          <a:latin typeface="Courier New" pitchFamily="49" charset="0"/>
                          <a:ea typeface="+mn-ea"/>
                          <a:cs typeface="Courier New" pitchFamily="49" charset="0"/>
                        </a:rPr>
                        <a:t>11111111.11111111.11111111.11111111</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kern="1200" dirty="0" smtClean="0">
                          <a:solidFill>
                            <a:schemeClr val="tx1"/>
                          </a:solidFill>
                          <a:latin typeface="Courier New" pitchFamily="49" charset="0"/>
                          <a:ea typeface="+mn-ea"/>
                          <a:cs typeface="Courier New" pitchFamily="49" charset="0"/>
                        </a:rPr>
                        <a:t>11111111.11111111.11111111.11111111</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bl>
          </a:graphicData>
        </a:graphic>
      </p:graphicFrame>
      <p:sp>
        <p:nvSpPr>
          <p:cNvPr id="10" name="Line 27"/>
          <p:cNvSpPr>
            <a:spLocks noChangeShapeType="1"/>
          </p:cNvSpPr>
          <p:nvPr/>
        </p:nvSpPr>
        <p:spPr bwMode="auto">
          <a:xfrm>
            <a:off x="4614758" y="3945272"/>
            <a:ext cx="3931920" cy="0"/>
          </a:xfrm>
          <a:prstGeom prst="line">
            <a:avLst/>
          </a:prstGeom>
          <a:noFill/>
          <a:ln w="38100">
            <a:solidFill>
              <a:schemeClr val="tx1"/>
            </a:solidFill>
            <a:round/>
            <a:headEnd type="triangle" w="med" len="med"/>
            <a:tailEnd type="triangle" w="med" len="med"/>
          </a:ln>
        </p:spPr>
        <p:txBody>
          <a:bodyPr wrap="none" anchor="ctr"/>
          <a:lstStyle/>
          <a:p>
            <a:endParaRPr lang="en-US" dirty="0"/>
          </a:p>
        </p:txBody>
      </p:sp>
      <p:sp>
        <p:nvSpPr>
          <p:cNvPr id="11" name="Line 27"/>
          <p:cNvSpPr>
            <a:spLocks noChangeShapeType="1"/>
          </p:cNvSpPr>
          <p:nvPr/>
        </p:nvSpPr>
        <p:spPr bwMode="auto">
          <a:xfrm>
            <a:off x="601558" y="3945272"/>
            <a:ext cx="3931920" cy="0"/>
          </a:xfrm>
          <a:prstGeom prst="line">
            <a:avLst/>
          </a:prstGeom>
          <a:noFill/>
          <a:ln w="38100">
            <a:solidFill>
              <a:schemeClr val="tx1"/>
            </a:solidFill>
            <a:round/>
            <a:headEnd type="triangle" w="med" len="med"/>
            <a:tailEnd type="triangle" w="med" len="med"/>
          </a:ln>
        </p:spPr>
        <p:txBody>
          <a:bodyPr wrap="none" anchor="ctr"/>
          <a:lstStyle/>
          <a:p>
            <a:endParaRPr lang="en-US" dirty="0"/>
          </a:p>
        </p:txBody>
      </p:sp>
      <p:sp>
        <p:nvSpPr>
          <p:cNvPr id="6" name="Text Box 23"/>
          <p:cNvSpPr txBox="1">
            <a:spLocks noChangeArrowheads="1"/>
          </p:cNvSpPr>
          <p:nvPr/>
        </p:nvSpPr>
        <p:spPr bwMode="auto">
          <a:xfrm>
            <a:off x="1705506" y="3771600"/>
            <a:ext cx="1393330" cy="338554"/>
          </a:xfrm>
          <a:prstGeom prst="rect">
            <a:avLst/>
          </a:prstGeom>
          <a:solidFill>
            <a:schemeClr val="bg1"/>
          </a:solidFill>
          <a:ln w="38100">
            <a:noFill/>
            <a:miter lim="800000"/>
            <a:headEnd type="none" w="sm" len="sm"/>
            <a:tailEnd/>
          </a:ln>
        </p:spPr>
        <p:txBody>
          <a:bodyPr wrap="none">
            <a:spAutoFit/>
          </a:bodyPr>
          <a:lstStyle/>
          <a:p>
            <a:pPr algn="ctr">
              <a:lnSpc>
                <a:spcPct val="100000"/>
              </a:lnSpc>
              <a:spcBef>
                <a:spcPct val="0"/>
              </a:spcBef>
            </a:pPr>
            <a:r>
              <a:rPr lang="en-US" sz="1600" dirty="0" smtClean="0"/>
              <a:t>Subnet prefix</a:t>
            </a:r>
          </a:p>
        </p:txBody>
      </p:sp>
      <p:sp>
        <p:nvSpPr>
          <p:cNvPr id="12" name="Text Box 23"/>
          <p:cNvSpPr txBox="1">
            <a:spLocks noChangeArrowheads="1"/>
          </p:cNvSpPr>
          <p:nvPr/>
        </p:nvSpPr>
        <p:spPr bwMode="auto">
          <a:xfrm>
            <a:off x="5942226" y="3771600"/>
            <a:ext cx="1247456" cy="338554"/>
          </a:xfrm>
          <a:prstGeom prst="rect">
            <a:avLst/>
          </a:prstGeom>
          <a:solidFill>
            <a:schemeClr val="bg1"/>
          </a:solidFill>
          <a:ln w="38100">
            <a:noFill/>
            <a:miter lim="800000"/>
            <a:headEnd type="none" w="sm" len="sm"/>
            <a:tailEnd/>
          </a:ln>
        </p:spPr>
        <p:txBody>
          <a:bodyPr wrap="none">
            <a:spAutoFit/>
          </a:bodyPr>
          <a:lstStyle/>
          <a:p>
            <a:pPr algn="ctr">
              <a:lnSpc>
                <a:spcPct val="100000"/>
              </a:lnSpc>
              <a:spcBef>
                <a:spcPct val="0"/>
              </a:spcBef>
            </a:pPr>
            <a:r>
              <a:rPr lang="en-US" sz="1600" dirty="0" smtClean="0"/>
              <a:t>Interface ID</a:t>
            </a:r>
            <a:endParaRPr lang="en-US" sz="1600"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2418" name="Rectangle 2"/>
          <p:cNvSpPr>
            <a:spLocks noGrp="1" noChangeArrowheads="1"/>
          </p:cNvSpPr>
          <p:nvPr>
            <p:ph type="title"/>
          </p:nvPr>
        </p:nvSpPr>
        <p:spPr/>
        <p:txBody>
          <a:bodyPr/>
          <a:lstStyle/>
          <a:p>
            <a:r>
              <a:rPr lang="en-US" dirty="0" smtClean="0"/>
              <a:t>Subnet Prefix</a:t>
            </a:r>
            <a:endParaRPr lang="en-US" dirty="0" smtClean="0">
              <a:solidFill>
                <a:srgbClr val="FF0000"/>
              </a:solidFill>
            </a:endParaRPr>
          </a:p>
        </p:txBody>
      </p:sp>
      <p:sp>
        <p:nvSpPr>
          <p:cNvPr id="45059" name="Rectangle 3"/>
          <p:cNvSpPr>
            <a:spLocks noGrp="1" noChangeArrowheads="1"/>
          </p:cNvSpPr>
          <p:nvPr>
            <p:ph idx="1"/>
          </p:nvPr>
        </p:nvSpPr>
        <p:spPr/>
        <p:txBody>
          <a:bodyPr/>
          <a:lstStyle/>
          <a:p>
            <a:pPr>
              <a:defRPr/>
            </a:pPr>
            <a:r>
              <a:rPr lang="en-US" dirty="0" smtClean="0"/>
              <a:t>IPv6 uses CIDR notation to denote the number of bits that represent the subnet.</a:t>
            </a:r>
          </a:p>
          <a:p>
            <a:pPr>
              <a:buNone/>
              <a:defRPr/>
            </a:pPr>
            <a:endParaRPr lang="en-US" dirty="0" smtClean="0"/>
          </a:p>
          <a:p>
            <a:pPr>
              <a:buNone/>
              <a:defRPr/>
            </a:pPr>
            <a:r>
              <a:rPr lang="en-US" b="1" dirty="0" smtClean="0"/>
              <a:t>Example:</a:t>
            </a:r>
          </a:p>
          <a:p>
            <a:pPr>
              <a:buNone/>
              <a:defRPr/>
            </a:pPr>
            <a:r>
              <a:rPr lang="en-US" dirty="0" smtClean="0"/>
              <a:t> </a:t>
            </a:r>
          </a:p>
          <a:p>
            <a:pPr>
              <a:buNone/>
              <a:defRPr/>
            </a:pPr>
            <a:r>
              <a:rPr lang="en-US" b="1" dirty="0" smtClean="0">
                <a:solidFill>
                  <a:srgbClr val="002060"/>
                </a:solidFill>
                <a:effectLst>
                  <a:outerShdw blurRad="38100" dist="38100" dir="2700000" algn="tl">
                    <a:srgbClr val="C0C0C0"/>
                  </a:outerShdw>
                </a:effectLst>
                <a:latin typeface="Courier New" pitchFamily="49" charset="0"/>
              </a:rPr>
              <a:t>FC00:0:0:1</a:t>
            </a:r>
            <a:r>
              <a:rPr lang="en-US" b="1" dirty="0" smtClean="0">
                <a:solidFill>
                  <a:srgbClr val="FF0000"/>
                </a:solidFill>
                <a:effectLst>
                  <a:outerShdw blurRad="38100" dist="38100" dir="2700000" algn="tl">
                    <a:srgbClr val="C0C0C0"/>
                  </a:outerShdw>
                </a:effectLst>
                <a:latin typeface="Courier New" pitchFamily="49" charset="0"/>
              </a:rPr>
              <a:t>::1234</a:t>
            </a:r>
            <a:r>
              <a:rPr lang="en-US" b="1" dirty="0" smtClean="0">
                <a:solidFill>
                  <a:srgbClr val="00B050"/>
                </a:solidFill>
                <a:effectLst>
                  <a:outerShdw blurRad="38100" dist="38100" dir="2700000" algn="tl">
                    <a:srgbClr val="C0C0C0"/>
                  </a:outerShdw>
                </a:effectLst>
                <a:latin typeface="Courier New" pitchFamily="49" charset="0"/>
              </a:rPr>
              <a:t>/64</a:t>
            </a:r>
            <a:endParaRPr lang="en-US" dirty="0" smtClean="0">
              <a:solidFill>
                <a:srgbClr val="00B050"/>
              </a:solidFill>
            </a:endParaRPr>
          </a:p>
          <a:p>
            <a:pPr marL="1092200">
              <a:buNone/>
              <a:defRPr/>
            </a:pPr>
            <a:r>
              <a:rPr lang="en-US" dirty="0" smtClean="0"/>
              <a:t>is really  </a:t>
            </a:r>
          </a:p>
          <a:p>
            <a:pPr>
              <a:buNone/>
              <a:defRPr/>
            </a:pPr>
            <a:r>
              <a:rPr lang="en-US" b="1" dirty="0" smtClean="0">
                <a:solidFill>
                  <a:srgbClr val="002060"/>
                </a:solidFill>
                <a:effectLst>
                  <a:outerShdw blurRad="38100" dist="38100" dir="2700000" algn="tl">
                    <a:srgbClr val="C0C0C0"/>
                  </a:outerShdw>
                </a:effectLst>
                <a:latin typeface="Courier New" pitchFamily="49" charset="0"/>
              </a:rPr>
              <a:t>FC00:0000:0000:0001</a:t>
            </a:r>
            <a:r>
              <a:rPr lang="en-US" b="1" dirty="0" smtClean="0">
                <a:solidFill>
                  <a:srgbClr val="FF0000"/>
                </a:solidFill>
                <a:effectLst>
                  <a:outerShdw blurRad="38100" dist="38100" dir="2700000" algn="tl">
                    <a:srgbClr val="C0C0C0"/>
                  </a:outerShdw>
                </a:effectLst>
                <a:latin typeface="Courier New" pitchFamily="49" charset="0"/>
              </a:rPr>
              <a:t>:0000:0000:0000:1234</a:t>
            </a:r>
            <a:r>
              <a:rPr lang="en-US" b="1" dirty="0" smtClean="0">
                <a:solidFill>
                  <a:srgbClr val="00B050"/>
                </a:solidFill>
                <a:effectLst>
                  <a:outerShdw blurRad="38100" dist="38100" dir="2700000" algn="tl">
                    <a:srgbClr val="C0C0C0"/>
                  </a:outerShdw>
                </a:effectLst>
                <a:latin typeface="Courier New" pitchFamily="49" charset="0"/>
              </a:rPr>
              <a:t>/64</a:t>
            </a:r>
            <a:endParaRPr lang="en-US" dirty="0" smtClean="0">
              <a:solidFill>
                <a:srgbClr val="00B050"/>
              </a:solidFill>
            </a:endParaRPr>
          </a:p>
          <a:p>
            <a:pPr lvl="1">
              <a:defRPr/>
            </a:pPr>
            <a:r>
              <a:rPr lang="en-US" dirty="0" smtClean="0"/>
              <a:t>The first 64-bits (</a:t>
            </a:r>
            <a:r>
              <a:rPr lang="en-US" b="1" dirty="0" smtClean="0">
                <a:solidFill>
                  <a:srgbClr val="002060"/>
                </a:solidFill>
                <a:effectLst>
                  <a:outerShdw blurRad="38100" dist="38100" dir="2700000" algn="tl">
                    <a:srgbClr val="C0C0C0"/>
                  </a:outerShdw>
                </a:effectLst>
                <a:latin typeface="Courier New" pitchFamily="49" charset="0"/>
              </a:rPr>
              <a:t>FC00:0000:0000:0001</a:t>
            </a:r>
            <a:r>
              <a:rPr lang="en-US" dirty="0" smtClean="0"/>
              <a:t>) forms the address prefix. </a:t>
            </a:r>
          </a:p>
          <a:p>
            <a:pPr lvl="1">
              <a:defRPr/>
            </a:pPr>
            <a:r>
              <a:rPr lang="en-US" dirty="0" smtClean="0"/>
              <a:t>The last 64-bits (</a:t>
            </a:r>
            <a:r>
              <a:rPr lang="en-US" b="1" dirty="0" smtClean="0">
                <a:solidFill>
                  <a:srgbClr val="FF0000"/>
                </a:solidFill>
                <a:effectLst>
                  <a:outerShdw blurRad="38100" dist="38100" dir="2700000" algn="tl">
                    <a:srgbClr val="C0C0C0"/>
                  </a:outerShdw>
                </a:effectLst>
                <a:latin typeface="Courier New" pitchFamily="49" charset="0"/>
              </a:rPr>
              <a:t>0000:0000:0000:1234</a:t>
            </a:r>
            <a:r>
              <a:rPr lang="en-US" dirty="0" smtClean="0"/>
              <a:t>) forms the Interface ID. </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2418" name="Rectangle 2"/>
          <p:cNvSpPr>
            <a:spLocks noGrp="1" noChangeArrowheads="1"/>
          </p:cNvSpPr>
          <p:nvPr>
            <p:ph type="title"/>
          </p:nvPr>
        </p:nvSpPr>
        <p:spPr/>
        <p:txBody>
          <a:bodyPr/>
          <a:lstStyle/>
          <a:p>
            <a:r>
              <a:rPr lang="en-US" dirty="0" smtClean="0"/>
              <a:t>Subnet Prefix</a:t>
            </a:r>
          </a:p>
        </p:txBody>
      </p:sp>
      <p:sp>
        <p:nvSpPr>
          <p:cNvPr id="45059" name="Rectangle 3"/>
          <p:cNvSpPr>
            <a:spLocks noGrp="1" noChangeArrowheads="1"/>
          </p:cNvSpPr>
          <p:nvPr>
            <p:ph idx="1"/>
          </p:nvPr>
        </p:nvSpPr>
        <p:spPr/>
        <p:txBody>
          <a:bodyPr/>
          <a:lstStyle/>
          <a:p>
            <a:r>
              <a:rPr lang="en-US" dirty="0" smtClean="0"/>
              <a:t>The prefix length is almost always /64.</a:t>
            </a:r>
          </a:p>
          <a:p>
            <a:pPr lvl="1"/>
            <a:r>
              <a:rPr lang="en-US" dirty="0" smtClean="0"/>
              <a:t>However, IPv6 rules allow for either shorter or longer prefixes</a:t>
            </a:r>
          </a:p>
          <a:p>
            <a:r>
              <a:rPr lang="en-US" dirty="0" smtClean="0"/>
              <a:t>Deploying a /64 IPv6 prefix on a device recommended.</a:t>
            </a:r>
          </a:p>
          <a:p>
            <a:pPr lvl="1"/>
            <a:r>
              <a:rPr lang="en-US" dirty="0" smtClean="0"/>
              <a:t>Allows Stateless Address Auto Configuration (SLAAC)</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Identifiers</a:t>
            </a:r>
            <a:endParaRPr lang="en-US" dirty="0"/>
          </a:p>
        </p:txBody>
      </p:sp>
      <p:sp>
        <p:nvSpPr>
          <p:cNvPr id="5" name="Content Placeholder 4"/>
          <p:cNvSpPr>
            <a:spLocks noGrp="1"/>
          </p:cNvSpPr>
          <p:nvPr>
            <p:ph idx="1"/>
          </p:nvPr>
        </p:nvSpPr>
        <p:spPr/>
        <p:txBody>
          <a:bodyPr>
            <a:normAutofit/>
          </a:bodyPr>
          <a:lstStyle/>
          <a:p>
            <a:r>
              <a:rPr lang="en-US" dirty="0" smtClean="0"/>
              <a:t>IPv6 addresses on a link must be unique.</a:t>
            </a:r>
          </a:p>
          <a:p>
            <a:r>
              <a:rPr lang="en-US" dirty="0" smtClean="0"/>
              <a:t>Using the link prefix length, IPv6 hosts can automatically create a unique IPv6 address. </a:t>
            </a:r>
          </a:p>
          <a:p>
            <a:r>
              <a:rPr lang="en-US" dirty="0" smtClean="0"/>
              <a:t>The following Layer 2 protocols can dynamically create the IPv6 address interface ID:</a:t>
            </a:r>
          </a:p>
          <a:p>
            <a:pPr lvl="2"/>
            <a:r>
              <a:rPr lang="en-US" sz="2000" dirty="0" smtClean="0"/>
              <a:t>Ethernet </a:t>
            </a:r>
          </a:p>
          <a:p>
            <a:pPr lvl="2"/>
            <a:r>
              <a:rPr lang="en-US" sz="2000" dirty="0" smtClean="0"/>
              <a:t>PPP</a:t>
            </a:r>
          </a:p>
          <a:p>
            <a:pPr lvl="2"/>
            <a:r>
              <a:rPr lang="en-US" sz="2000" dirty="0" smtClean="0"/>
              <a:t>HDLC</a:t>
            </a:r>
          </a:p>
          <a:p>
            <a:pPr lvl="2"/>
            <a:r>
              <a:rPr lang="en-US" sz="2000" dirty="0" smtClean="0"/>
              <a:t>NBMA, Frame Relay</a:t>
            </a:r>
            <a:endParaRPr lang="en-US" dirty="0" smtClean="0"/>
          </a:p>
          <a:p>
            <a:pPr lvl="1"/>
            <a:endParaRPr lang="en-US" dirty="0"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IPv6 Address Types</a:t>
            </a:r>
            <a:endParaRPr lang="en-US"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372209936"/>
              </p:ext>
            </p:extLst>
          </p:nvPr>
        </p:nvGraphicFramePr>
        <p:xfrm>
          <a:off x="410308" y="1041400"/>
          <a:ext cx="8280399" cy="5288279"/>
        </p:xfrm>
        <a:graphic>
          <a:graphicData uri="http://schemas.openxmlformats.org/drawingml/2006/table">
            <a:tbl>
              <a:tblPr firstRow="1" bandRow="1">
                <a:tableStyleId>{5C22544A-7EE6-4342-B048-85BDC9FD1C3A}</a:tableStyleId>
              </a:tblPr>
              <a:tblGrid>
                <a:gridCol w="2113280"/>
                <a:gridCol w="4058920"/>
                <a:gridCol w="2108199"/>
              </a:tblGrid>
              <a:tr h="512789">
                <a:tc>
                  <a:txBody>
                    <a:bodyPr/>
                    <a:lstStyle/>
                    <a:p>
                      <a:pPr algn="ctr"/>
                      <a:r>
                        <a:rPr lang="en-US" dirty="0" smtClean="0"/>
                        <a:t>Address Type</a:t>
                      </a:r>
                      <a:endParaRPr lang="en-US" dirty="0"/>
                    </a:p>
                  </a:txBody>
                  <a:tcPr anchor="ctr"/>
                </a:tc>
                <a:tc>
                  <a:txBody>
                    <a:bodyPr/>
                    <a:lstStyle/>
                    <a:p>
                      <a:pPr algn="ctr"/>
                      <a:r>
                        <a:rPr lang="en-US" dirty="0" smtClean="0"/>
                        <a:t>Description</a:t>
                      </a:r>
                      <a:endParaRPr lang="en-US" dirty="0"/>
                    </a:p>
                  </a:txBody>
                  <a:tcPr anchor="ctr"/>
                </a:tc>
                <a:tc>
                  <a:txBody>
                    <a:bodyPr/>
                    <a:lstStyle/>
                    <a:p>
                      <a:pPr algn="ctr"/>
                      <a:r>
                        <a:rPr lang="en-US" dirty="0" smtClean="0"/>
                        <a:t>Topology</a:t>
                      </a:r>
                      <a:endParaRPr lang="en-US" dirty="0"/>
                    </a:p>
                  </a:txBody>
                  <a:tcPr anchor="ctr"/>
                </a:tc>
              </a:tr>
              <a:tr h="1591830">
                <a:tc>
                  <a:txBody>
                    <a:bodyPr/>
                    <a:lstStyle/>
                    <a:p>
                      <a:pPr algn="ctr"/>
                      <a:r>
                        <a:rPr lang="en-GB" sz="1800" b="1" dirty="0" smtClean="0">
                          <a:effectLst/>
                        </a:rPr>
                        <a:t>Unicast</a:t>
                      </a:r>
                      <a:endParaRPr lang="en-US" b="1" dirty="0">
                        <a:effectLst/>
                      </a:endParaRPr>
                    </a:p>
                  </a:txBody>
                  <a:tcPr anchor="ctr"/>
                </a:tc>
                <a:tc>
                  <a:txBody>
                    <a:bodyPr/>
                    <a:lstStyle/>
                    <a:p>
                      <a:pPr marL="177800" indent="-177800" algn="l" defTabSz="814388" rtl="0" eaLnBrk="1" latinLnBrk="0" hangingPunct="1">
                        <a:lnSpc>
                          <a:spcPct val="100000"/>
                        </a:lnSpc>
                        <a:spcBef>
                          <a:spcPct val="0"/>
                        </a:spcBef>
                        <a:buFontTx/>
                        <a:buNone/>
                        <a:defRPr/>
                      </a:pPr>
                      <a:r>
                        <a:rPr lang="en-GB" sz="1200" b="0" i="0" kern="1200" dirty="0" smtClean="0">
                          <a:solidFill>
                            <a:schemeClr val="dk1"/>
                          </a:solidFill>
                          <a:effectLst/>
                          <a:latin typeface="+mn-lt"/>
                          <a:ea typeface="+mn-ea"/>
                          <a:cs typeface="+mn-cs"/>
                        </a:rPr>
                        <a:t>“</a:t>
                      </a:r>
                      <a:r>
                        <a:rPr lang="en-GB" sz="1200" b="1" i="1" kern="1200" dirty="0" smtClean="0">
                          <a:solidFill>
                            <a:schemeClr val="dk1"/>
                          </a:solidFill>
                          <a:effectLst/>
                          <a:latin typeface="+mn-lt"/>
                          <a:ea typeface="+mn-ea"/>
                          <a:cs typeface="+mn-cs"/>
                        </a:rPr>
                        <a:t>One to One</a:t>
                      </a:r>
                      <a:r>
                        <a:rPr lang="en-GB" sz="1200" b="0" i="0" kern="1200" dirty="0" smtClean="0">
                          <a:solidFill>
                            <a:schemeClr val="dk1"/>
                          </a:solidFill>
                          <a:effectLst/>
                          <a:latin typeface="+mn-lt"/>
                          <a:ea typeface="+mn-ea"/>
                          <a:cs typeface="+mn-cs"/>
                        </a:rPr>
                        <a:t>” </a:t>
                      </a:r>
                    </a:p>
                    <a:p>
                      <a:pPr marL="177800" indent="-177800" algn="l" defTabSz="814388" rtl="0" eaLnBrk="1" latinLnBrk="0" hangingPunct="1">
                        <a:lnSpc>
                          <a:spcPct val="100000"/>
                        </a:lnSpc>
                        <a:spcBef>
                          <a:spcPct val="0"/>
                        </a:spcBef>
                        <a:buFontTx/>
                        <a:buChar char="•"/>
                        <a:defRPr/>
                      </a:pPr>
                      <a:r>
                        <a:rPr lang="en-GB" sz="1200" b="0" i="0" kern="1200" dirty="0" smtClean="0">
                          <a:solidFill>
                            <a:schemeClr val="dk1"/>
                          </a:solidFill>
                          <a:effectLst/>
                          <a:latin typeface="+mn-lt"/>
                          <a:ea typeface="+mn-ea"/>
                          <a:cs typeface="+mn-cs"/>
                        </a:rPr>
                        <a:t>An address destined for a single interface. </a:t>
                      </a:r>
                    </a:p>
                    <a:p>
                      <a:pPr marL="177800" indent="-177800" algn="l" defTabSz="814388" rtl="0" eaLnBrk="1" latinLnBrk="0" hangingPunct="1">
                        <a:lnSpc>
                          <a:spcPct val="100000"/>
                        </a:lnSpc>
                        <a:spcBef>
                          <a:spcPct val="0"/>
                        </a:spcBef>
                        <a:buFontTx/>
                        <a:buChar char="•"/>
                        <a:defRPr/>
                      </a:pPr>
                      <a:r>
                        <a:rPr lang="en-GB" sz="1200" b="0" i="0" kern="1200" dirty="0" smtClean="0">
                          <a:solidFill>
                            <a:schemeClr val="dk1"/>
                          </a:solidFill>
                          <a:effectLst/>
                          <a:latin typeface="+mn-lt"/>
                          <a:ea typeface="+mn-ea"/>
                          <a:cs typeface="+mn-cs"/>
                        </a:rPr>
                        <a:t>A packet sent to a unicast address is delivered to the interface identified by that address.</a:t>
                      </a:r>
                    </a:p>
                  </a:txBody>
                  <a:tcPr anchor="ctr"/>
                </a:tc>
                <a:tc>
                  <a:txBody>
                    <a:bodyPr/>
                    <a:lstStyle/>
                    <a:p>
                      <a:endParaRPr lang="en-US" dirty="0"/>
                    </a:p>
                  </a:txBody>
                  <a:tcPr/>
                </a:tc>
              </a:tr>
              <a:tr h="1591830">
                <a:tc>
                  <a:txBody>
                    <a:bodyPr/>
                    <a:lstStyle/>
                    <a:p>
                      <a:pPr algn="ctr"/>
                      <a:r>
                        <a:rPr lang="en-US" altLang="ja-JP" b="1" dirty="0" smtClean="0"/>
                        <a:t>Multicast</a:t>
                      </a:r>
                      <a:endParaRPr lang="en-US" b="1" dirty="0"/>
                    </a:p>
                  </a:txBody>
                  <a:tcPr anchor="ctr"/>
                </a:tc>
                <a:tc>
                  <a:txBody>
                    <a:bodyPr/>
                    <a:lstStyle/>
                    <a:p>
                      <a:pPr marL="177800" marR="0" indent="-177800" algn="l" defTabSz="814388" rtl="0" eaLnBrk="1" fontAlgn="auto" latinLnBrk="0" hangingPunct="1">
                        <a:lnSpc>
                          <a:spcPct val="100000"/>
                        </a:lnSpc>
                        <a:spcBef>
                          <a:spcPct val="0"/>
                        </a:spcBef>
                        <a:spcAft>
                          <a:spcPts val="0"/>
                        </a:spcAft>
                        <a:buClrTx/>
                        <a:buSzTx/>
                        <a:buFontTx/>
                        <a:buNone/>
                        <a:tabLst/>
                        <a:defRPr/>
                      </a:pPr>
                      <a:r>
                        <a:rPr lang="en-GB" sz="1200" b="0" i="0" kern="1200" dirty="0" smtClean="0">
                          <a:solidFill>
                            <a:schemeClr val="dk1"/>
                          </a:solidFill>
                          <a:effectLst/>
                          <a:latin typeface="+mn-lt"/>
                          <a:ea typeface="+mn-ea"/>
                          <a:cs typeface="+mn-cs"/>
                        </a:rPr>
                        <a:t>“</a:t>
                      </a:r>
                      <a:r>
                        <a:rPr lang="en-GB" sz="1200" b="1" i="1" kern="1200" dirty="0" smtClean="0">
                          <a:solidFill>
                            <a:schemeClr val="dk1"/>
                          </a:solidFill>
                          <a:effectLst/>
                          <a:latin typeface="+mn-lt"/>
                          <a:ea typeface="+mn-ea"/>
                          <a:cs typeface="+mn-cs"/>
                        </a:rPr>
                        <a:t>One to Many</a:t>
                      </a:r>
                      <a:r>
                        <a:rPr lang="en-GB" sz="1200" b="0" i="0" kern="1200" dirty="0" smtClean="0">
                          <a:solidFill>
                            <a:schemeClr val="dk1"/>
                          </a:solidFill>
                          <a:effectLst/>
                          <a:latin typeface="+mn-lt"/>
                          <a:ea typeface="+mn-ea"/>
                          <a:cs typeface="+mn-cs"/>
                        </a:rPr>
                        <a:t>” </a:t>
                      </a:r>
                    </a:p>
                    <a:p>
                      <a:pPr marL="177800" indent="-177800" algn="l" defTabSz="814388" rtl="0" eaLnBrk="1" latinLnBrk="0" hangingPunct="1">
                        <a:lnSpc>
                          <a:spcPct val="100000"/>
                        </a:lnSpc>
                        <a:spcBef>
                          <a:spcPct val="0"/>
                        </a:spcBef>
                        <a:buFontTx/>
                        <a:buChar char="•"/>
                        <a:defRPr/>
                      </a:pPr>
                      <a:r>
                        <a:rPr lang="en-US" sz="1200" b="0" i="0" kern="1200" dirty="0" smtClean="0">
                          <a:solidFill>
                            <a:schemeClr val="dk1"/>
                          </a:solidFill>
                          <a:effectLst/>
                          <a:latin typeface="+mn-lt"/>
                          <a:ea typeface="+mn-ea"/>
                          <a:cs typeface="+mn-cs"/>
                        </a:rPr>
                        <a:t>An address for a set of interfaces (typically belonging to different nodes). </a:t>
                      </a:r>
                    </a:p>
                    <a:p>
                      <a:pPr marL="177800" indent="-177800" algn="l" defTabSz="814388" rtl="0" eaLnBrk="1" latinLnBrk="0" hangingPunct="1">
                        <a:lnSpc>
                          <a:spcPct val="100000"/>
                        </a:lnSpc>
                        <a:spcBef>
                          <a:spcPct val="0"/>
                        </a:spcBef>
                        <a:buFontTx/>
                        <a:buChar char="•"/>
                        <a:defRPr/>
                      </a:pPr>
                      <a:r>
                        <a:rPr lang="en-US" sz="1200" b="0" i="0" kern="1200" dirty="0" smtClean="0">
                          <a:solidFill>
                            <a:schemeClr val="dk1"/>
                          </a:solidFill>
                          <a:effectLst/>
                          <a:latin typeface="+mn-lt"/>
                          <a:ea typeface="+mn-ea"/>
                          <a:cs typeface="+mn-cs"/>
                        </a:rPr>
                        <a:t>A packet sent to a multicast address will be delivered to all interfaces identified by that address.</a:t>
                      </a:r>
                    </a:p>
                  </a:txBody>
                  <a:tcPr anchor="ctr"/>
                </a:tc>
                <a:tc>
                  <a:txBody>
                    <a:bodyPr/>
                    <a:lstStyle/>
                    <a:p>
                      <a:endParaRPr lang="en-US" dirty="0"/>
                    </a:p>
                  </a:txBody>
                  <a:tcPr/>
                </a:tc>
              </a:tr>
              <a:tr h="1591830">
                <a:tc>
                  <a:txBody>
                    <a:bodyPr/>
                    <a:lstStyle/>
                    <a:p>
                      <a:pPr algn="ctr"/>
                      <a:r>
                        <a:rPr lang="en-US" altLang="ja-JP" b="1" dirty="0" smtClean="0"/>
                        <a:t>Anycast</a:t>
                      </a:r>
                      <a:endParaRPr lang="en-US" b="1" dirty="0"/>
                    </a:p>
                  </a:txBody>
                  <a:tcPr anchor="ctr"/>
                </a:tc>
                <a:tc>
                  <a:txBody>
                    <a:bodyPr/>
                    <a:lstStyle/>
                    <a:p>
                      <a:pPr marL="177800" marR="0" indent="-177800" algn="l" defTabSz="814388" rtl="0" eaLnBrk="1" fontAlgn="auto" latinLnBrk="0" hangingPunct="1">
                        <a:lnSpc>
                          <a:spcPct val="100000"/>
                        </a:lnSpc>
                        <a:spcBef>
                          <a:spcPct val="0"/>
                        </a:spcBef>
                        <a:spcAft>
                          <a:spcPts val="0"/>
                        </a:spcAft>
                        <a:buClrTx/>
                        <a:buSzTx/>
                        <a:buFontTx/>
                        <a:buNone/>
                        <a:tabLst/>
                        <a:defRPr/>
                      </a:pPr>
                      <a:r>
                        <a:rPr lang="en-GB" sz="1200" b="0" i="0" kern="1200" dirty="0" smtClean="0">
                          <a:solidFill>
                            <a:schemeClr val="dk1"/>
                          </a:solidFill>
                          <a:effectLst/>
                          <a:latin typeface="+mn-lt"/>
                          <a:ea typeface="+mn-ea"/>
                          <a:cs typeface="+mn-cs"/>
                        </a:rPr>
                        <a:t>“</a:t>
                      </a:r>
                      <a:r>
                        <a:rPr lang="en-GB" sz="1200" b="1" i="1" kern="1200" dirty="0" smtClean="0">
                          <a:solidFill>
                            <a:schemeClr val="dk1"/>
                          </a:solidFill>
                          <a:effectLst/>
                          <a:latin typeface="+mn-lt"/>
                          <a:ea typeface="+mn-ea"/>
                          <a:cs typeface="+mn-cs"/>
                        </a:rPr>
                        <a:t>One to Nearest</a:t>
                      </a:r>
                      <a:r>
                        <a:rPr lang="en-GB" sz="1200" b="0" i="0" kern="1200" dirty="0" smtClean="0">
                          <a:solidFill>
                            <a:schemeClr val="dk1"/>
                          </a:solidFill>
                          <a:effectLst/>
                          <a:latin typeface="+mn-lt"/>
                          <a:ea typeface="+mn-ea"/>
                          <a:cs typeface="+mn-cs"/>
                        </a:rPr>
                        <a:t>” </a:t>
                      </a:r>
                      <a:r>
                        <a:rPr lang="en-US" sz="1200" b="0" i="0" kern="1200" dirty="0" smtClean="0">
                          <a:solidFill>
                            <a:schemeClr val="dk1"/>
                          </a:solidFill>
                          <a:effectLst/>
                          <a:latin typeface="+mn-lt"/>
                          <a:ea typeface="+mn-ea"/>
                          <a:cs typeface="+mn-cs"/>
                        </a:rPr>
                        <a:t>(Allocated from Unicast)</a:t>
                      </a:r>
                    </a:p>
                    <a:p>
                      <a:pPr marL="177800" indent="-177800" algn="l" defTabSz="814388" rtl="0" eaLnBrk="1" latinLnBrk="0" hangingPunct="1">
                        <a:lnSpc>
                          <a:spcPct val="100000"/>
                        </a:lnSpc>
                        <a:spcBef>
                          <a:spcPct val="0"/>
                        </a:spcBef>
                        <a:buFontTx/>
                        <a:buChar char="•"/>
                        <a:defRPr/>
                      </a:pPr>
                      <a:r>
                        <a:rPr lang="en-US" sz="1200" b="0" i="0" kern="1200" dirty="0" smtClean="0">
                          <a:solidFill>
                            <a:schemeClr val="dk1"/>
                          </a:solidFill>
                          <a:effectLst/>
                          <a:latin typeface="+mn-lt"/>
                          <a:ea typeface="+mn-ea"/>
                          <a:cs typeface="+mn-cs"/>
                        </a:rPr>
                        <a:t>An address for a set of interfaces. </a:t>
                      </a:r>
                    </a:p>
                    <a:p>
                      <a:pPr marL="177800" indent="-177800" algn="l" defTabSz="814388" rtl="0" eaLnBrk="1" latinLnBrk="0" hangingPunct="1">
                        <a:lnSpc>
                          <a:spcPct val="100000"/>
                        </a:lnSpc>
                        <a:spcBef>
                          <a:spcPct val="0"/>
                        </a:spcBef>
                        <a:buFontTx/>
                        <a:buChar char="•"/>
                        <a:defRPr/>
                      </a:pPr>
                      <a:r>
                        <a:rPr lang="en-US" sz="1200" b="0" i="0" kern="1200" dirty="0" smtClean="0">
                          <a:solidFill>
                            <a:schemeClr val="dk1"/>
                          </a:solidFill>
                          <a:effectLst/>
                          <a:latin typeface="+mn-lt"/>
                          <a:ea typeface="+mn-ea"/>
                          <a:cs typeface="+mn-cs"/>
                        </a:rPr>
                        <a:t>In most cases these interfaces belong to different nodes.</a:t>
                      </a:r>
                    </a:p>
                    <a:p>
                      <a:pPr marL="177800" indent="-177800" algn="l" defTabSz="814388" rtl="0" eaLnBrk="1" latinLnBrk="0" hangingPunct="1">
                        <a:lnSpc>
                          <a:spcPct val="100000"/>
                        </a:lnSpc>
                        <a:spcBef>
                          <a:spcPct val="0"/>
                        </a:spcBef>
                        <a:buFontTx/>
                        <a:buChar char="•"/>
                        <a:defRPr/>
                      </a:pPr>
                      <a:r>
                        <a:rPr lang="en-US" sz="1200" kern="1200" dirty="0" smtClean="0">
                          <a:solidFill>
                            <a:schemeClr val="dk1"/>
                          </a:solidFill>
                          <a:latin typeface="+mn-lt"/>
                          <a:ea typeface="+mn-ea"/>
                          <a:cs typeface="+mn-cs"/>
                        </a:rPr>
                        <a:t>created “automatically” when a single unicast address is assigned to more than one interface.</a:t>
                      </a:r>
                      <a:endParaRPr lang="en-US" sz="1200" b="0" i="0" kern="1200" dirty="0" smtClean="0">
                        <a:solidFill>
                          <a:schemeClr val="dk1"/>
                        </a:solidFill>
                        <a:effectLst/>
                        <a:latin typeface="+mn-lt"/>
                        <a:ea typeface="+mn-ea"/>
                        <a:cs typeface="+mn-cs"/>
                      </a:endParaRPr>
                    </a:p>
                    <a:p>
                      <a:pPr marL="177800" indent="-177800" algn="l" defTabSz="814388" rtl="0" eaLnBrk="1" latinLnBrk="0" hangingPunct="1">
                        <a:lnSpc>
                          <a:spcPct val="100000"/>
                        </a:lnSpc>
                        <a:spcBef>
                          <a:spcPct val="0"/>
                        </a:spcBef>
                        <a:buFontTx/>
                        <a:buChar char="•"/>
                        <a:defRPr/>
                      </a:pPr>
                      <a:r>
                        <a:rPr lang="en-US" sz="1200" b="0" i="0" kern="1200" dirty="0" smtClean="0">
                          <a:solidFill>
                            <a:schemeClr val="dk1"/>
                          </a:solidFill>
                          <a:effectLst/>
                          <a:latin typeface="+mn-lt"/>
                          <a:ea typeface="+mn-ea"/>
                          <a:cs typeface="+mn-cs"/>
                        </a:rPr>
                        <a:t>A packet sent to an anycast address is delivered to the closest interface</a:t>
                      </a:r>
                      <a:r>
                        <a:rPr lang="en-US" sz="1200" b="0" i="0" kern="1200" baseline="0" dirty="0" smtClean="0">
                          <a:solidFill>
                            <a:schemeClr val="dk1"/>
                          </a:solidFill>
                          <a:effectLst/>
                          <a:latin typeface="+mn-lt"/>
                          <a:ea typeface="+mn-ea"/>
                          <a:cs typeface="+mn-cs"/>
                        </a:rPr>
                        <a:t> as determined by the IGP.</a:t>
                      </a:r>
                    </a:p>
                  </a:txBody>
                  <a:tcPr anchor="ctr">
                    <a:solidFill>
                      <a:schemeClr val="accent5">
                        <a:lumMod val="60000"/>
                        <a:lumOff val="40000"/>
                      </a:schemeClr>
                    </a:solidFill>
                  </a:tcPr>
                </a:tc>
                <a:tc>
                  <a:txBody>
                    <a:bodyPr/>
                    <a:lstStyle/>
                    <a:p>
                      <a:endParaRPr lang="en-US" dirty="0"/>
                    </a:p>
                  </a:txBody>
                  <a:tcPr/>
                </a:tc>
              </a:tr>
            </a:tbl>
          </a:graphicData>
        </a:graphic>
      </p:graphicFrame>
      <p:grpSp>
        <p:nvGrpSpPr>
          <p:cNvPr id="4" name="Group 4"/>
          <p:cNvGrpSpPr>
            <a:grpSpLocks/>
          </p:cNvGrpSpPr>
          <p:nvPr/>
        </p:nvGrpSpPr>
        <p:grpSpPr bwMode="auto">
          <a:xfrm>
            <a:off x="7045960" y="2098040"/>
            <a:ext cx="1397000" cy="420688"/>
            <a:chOff x="3728" y="1026"/>
            <a:chExt cx="1028" cy="321"/>
          </a:xfrm>
        </p:grpSpPr>
        <p:sp>
          <p:nvSpPr>
            <p:cNvPr id="5" name="Line 5"/>
            <p:cNvSpPr>
              <a:spLocks noChangeShapeType="1"/>
            </p:cNvSpPr>
            <p:nvPr/>
          </p:nvSpPr>
          <p:spPr bwMode="auto">
            <a:xfrm>
              <a:off x="4001" y="1162"/>
              <a:ext cx="499" cy="0"/>
            </a:xfrm>
            <a:prstGeom prst="line">
              <a:avLst/>
            </a:prstGeom>
            <a:noFill/>
            <a:ln w="38100">
              <a:solidFill>
                <a:schemeClr val="tx1"/>
              </a:solidFill>
              <a:round/>
              <a:headEnd/>
              <a:tailEnd type="triangle" w="lg" len="lg"/>
            </a:ln>
          </p:spPr>
          <p:txBody>
            <a:bodyPr wrap="none" anchor="ctr"/>
            <a:lstStyle/>
            <a:p>
              <a:endParaRPr lang="en-US" dirty="0"/>
            </a:p>
          </p:txBody>
        </p:sp>
        <p:sp>
          <p:nvSpPr>
            <p:cNvPr id="6" name="computr2"/>
            <p:cNvSpPr>
              <a:spLocks noEditPoints="1" noChangeArrowheads="1"/>
            </p:cNvSpPr>
            <p:nvPr/>
          </p:nvSpPr>
          <p:spPr bwMode="auto">
            <a:xfrm>
              <a:off x="3728" y="1026"/>
              <a:ext cx="318" cy="321"/>
            </a:xfrm>
            <a:custGeom>
              <a:avLst/>
              <a:gdLst>
                <a:gd name="T0" fmla="*/ 2 w 21600"/>
                <a:gd name="T1" fmla="*/ 0 h 21600"/>
                <a:gd name="T2" fmla="*/ 2 w 21600"/>
                <a:gd name="T3" fmla="*/ 5 h 21600"/>
                <a:gd name="T4" fmla="*/ 4 w 21600"/>
                <a:gd name="T5" fmla="*/ 0 h 21600"/>
                <a:gd name="T6" fmla="*/ 1 w 21600"/>
                <a:gd name="T7" fmla="*/ 0 h 21600"/>
                <a:gd name="T8" fmla="*/ 1 w 21600"/>
                <a:gd name="T9" fmla="*/ 3 h 21600"/>
                <a:gd name="T10" fmla="*/ 4 w 21600"/>
                <a:gd name="T11" fmla="*/ 3 h 21600"/>
                <a:gd name="T12" fmla="*/ 1 w 21600"/>
                <a:gd name="T13" fmla="*/ 1 h 21600"/>
                <a:gd name="T14" fmla="*/ 4 w 21600"/>
                <a:gd name="T15" fmla="*/ 1 h 21600"/>
                <a:gd name="T16" fmla="*/ 4 w 21600"/>
                <a:gd name="T17" fmla="*/ 3 h 21600"/>
                <a:gd name="T18" fmla="*/ 1 w 21600"/>
                <a:gd name="T19" fmla="*/ 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81 w 21600"/>
                <a:gd name="T31" fmla="*/ 1884 h 21600"/>
                <a:gd name="T32" fmla="*/ 15555 w 21600"/>
                <a:gd name="T33" fmla="*/ 975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chemeClr val="tx1"/>
              </a:solidFill>
              <a:miter lim="800000"/>
              <a:headEnd/>
              <a:tailEnd/>
            </a:ln>
          </p:spPr>
          <p:txBody>
            <a:bodyPr/>
            <a:lstStyle/>
            <a:p>
              <a:endParaRPr lang="en-US" dirty="0"/>
            </a:p>
          </p:txBody>
        </p:sp>
        <p:sp>
          <p:nvSpPr>
            <p:cNvPr id="7" name="computr2"/>
            <p:cNvSpPr>
              <a:spLocks noEditPoints="1" noChangeArrowheads="1"/>
            </p:cNvSpPr>
            <p:nvPr/>
          </p:nvSpPr>
          <p:spPr bwMode="auto">
            <a:xfrm>
              <a:off x="4438" y="1026"/>
              <a:ext cx="318" cy="321"/>
            </a:xfrm>
            <a:custGeom>
              <a:avLst/>
              <a:gdLst>
                <a:gd name="T0" fmla="*/ 2 w 21600"/>
                <a:gd name="T1" fmla="*/ 0 h 21600"/>
                <a:gd name="T2" fmla="*/ 2 w 21600"/>
                <a:gd name="T3" fmla="*/ 5 h 21600"/>
                <a:gd name="T4" fmla="*/ 4 w 21600"/>
                <a:gd name="T5" fmla="*/ 0 h 21600"/>
                <a:gd name="T6" fmla="*/ 1 w 21600"/>
                <a:gd name="T7" fmla="*/ 0 h 21600"/>
                <a:gd name="T8" fmla="*/ 1 w 21600"/>
                <a:gd name="T9" fmla="*/ 3 h 21600"/>
                <a:gd name="T10" fmla="*/ 4 w 21600"/>
                <a:gd name="T11" fmla="*/ 3 h 21600"/>
                <a:gd name="T12" fmla="*/ 1 w 21600"/>
                <a:gd name="T13" fmla="*/ 1 h 21600"/>
                <a:gd name="T14" fmla="*/ 4 w 21600"/>
                <a:gd name="T15" fmla="*/ 1 h 21600"/>
                <a:gd name="T16" fmla="*/ 4 w 21600"/>
                <a:gd name="T17" fmla="*/ 3 h 21600"/>
                <a:gd name="T18" fmla="*/ 1 w 21600"/>
                <a:gd name="T19" fmla="*/ 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81 w 21600"/>
                <a:gd name="T31" fmla="*/ 1884 h 21600"/>
                <a:gd name="T32" fmla="*/ 15555 w 21600"/>
                <a:gd name="T33" fmla="*/ 975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chemeClr val="tx1"/>
              </a:solidFill>
              <a:miter lim="800000"/>
              <a:headEnd/>
              <a:tailEnd/>
            </a:ln>
          </p:spPr>
          <p:txBody>
            <a:bodyPr/>
            <a:lstStyle/>
            <a:p>
              <a:endParaRPr lang="en-US" dirty="0"/>
            </a:p>
          </p:txBody>
        </p:sp>
      </p:grpSp>
      <p:grpSp>
        <p:nvGrpSpPr>
          <p:cNvPr id="8" name="Group 8"/>
          <p:cNvGrpSpPr>
            <a:grpSpLocks/>
          </p:cNvGrpSpPr>
          <p:nvPr/>
        </p:nvGrpSpPr>
        <p:grpSpPr bwMode="auto">
          <a:xfrm>
            <a:off x="6896100" y="4879341"/>
            <a:ext cx="1587500" cy="1295400"/>
            <a:chOff x="3750" y="1616"/>
            <a:chExt cx="1359" cy="990"/>
          </a:xfrm>
        </p:grpSpPr>
        <p:sp>
          <p:nvSpPr>
            <p:cNvPr id="9" name="Line 9"/>
            <p:cNvSpPr>
              <a:spLocks noChangeShapeType="1"/>
            </p:cNvSpPr>
            <p:nvPr/>
          </p:nvSpPr>
          <p:spPr bwMode="auto">
            <a:xfrm>
              <a:off x="4014" y="2115"/>
              <a:ext cx="272" cy="0"/>
            </a:xfrm>
            <a:prstGeom prst="line">
              <a:avLst/>
            </a:prstGeom>
            <a:noFill/>
            <a:ln w="38100">
              <a:solidFill>
                <a:schemeClr val="tx1"/>
              </a:solidFill>
              <a:round/>
              <a:headEnd/>
              <a:tailEnd type="triangle" w="lg" len="lg"/>
            </a:ln>
          </p:spPr>
          <p:txBody>
            <a:bodyPr wrap="none" anchor="ctr"/>
            <a:lstStyle/>
            <a:p>
              <a:endParaRPr lang="en-US" dirty="0"/>
            </a:p>
          </p:txBody>
        </p:sp>
        <p:sp>
          <p:nvSpPr>
            <p:cNvPr id="10" name="Line 10"/>
            <p:cNvSpPr>
              <a:spLocks noChangeShapeType="1"/>
            </p:cNvSpPr>
            <p:nvPr/>
          </p:nvSpPr>
          <p:spPr bwMode="auto">
            <a:xfrm flipV="1">
              <a:off x="4286" y="1706"/>
              <a:ext cx="544" cy="409"/>
            </a:xfrm>
            <a:prstGeom prst="line">
              <a:avLst/>
            </a:prstGeom>
            <a:noFill/>
            <a:ln w="28575">
              <a:solidFill>
                <a:schemeClr val="tx1"/>
              </a:solidFill>
              <a:prstDash val="sysDot"/>
              <a:round/>
              <a:headEnd/>
              <a:tailEnd type="triangle" w="lg" len="lg"/>
            </a:ln>
          </p:spPr>
          <p:txBody>
            <a:bodyPr wrap="none" anchor="ctr"/>
            <a:lstStyle/>
            <a:p>
              <a:endParaRPr lang="en-US" dirty="0"/>
            </a:p>
          </p:txBody>
        </p:sp>
        <p:sp>
          <p:nvSpPr>
            <p:cNvPr id="11" name="Line 11"/>
            <p:cNvSpPr>
              <a:spLocks noChangeShapeType="1"/>
            </p:cNvSpPr>
            <p:nvPr/>
          </p:nvSpPr>
          <p:spPr bwMode="auto">
            <a:xfrm rot="5647623" flipV="1">
              <a:off x="4420" y="2033"/>
              <a:ext cx="272" cy="544"/>
            </a:xfrm>
            <a:prstGeom prst="line">
              <a:avLst/>
            </a:prstGeom>
            <a:noFill/>
            <a:ln w="28575">
              <a:solidFill>
                <a:schemeClr val="tx1"/>
              </a:solidFill>
              <a:prstDash val="sysDot"/>
              <a:round/>
              <a:headEnd/>
              <a:tailEnd type="triangle" w="lg" len="lg"/>
            </a:ln>
          </p:spPr>
          <p:txBody>
            <a:bodyPr wrap="none" anchor="ctr"/>
            <a:lstStyle/>
            <a:p>
              <a:endParaRPr lang="en-US" dirty="0"/>
            </a:p>
          </p:txBody>
        </p:sp>
        <p:sp>
          <p:nvSpPr>
            <p:cNvPr id="12" name="Line 12"/>
            <p:cNvSpPr>
              <a:spLocks noChangeShapeType="1"/>
            </p:cNvSpPr>
            <p:nvPr/>
          </p:nvSpPr>
          <p:spPr bwMode="auto">
            <a:xfrm>
              <a:off x="4286" y="2115"/>
              <a:ext cx="227" cy="0"/>
            </a:xfrm>
            <a:prstGeom prst="line">
              <a:avLst/>
            </a:prstGeom>
            <a:noFill/>
            <a:ln w="28575">
              <a:solidFill>
                <a:schemeClr val="tx1"/>
              </a:solidFill>
              <a:round/>
              <a:headEnd/>
              <a:tailEnd type="triangle" w="lg" len="lg"/>
            </a:ln>
          </p:spPr>
          <p:txBody>
            <a:bodyPr wrap="none" anchor="ctr"/>
            <a:lstStyle/>
            <a:p>
              <a:endParaRPr lang="en-US" dirty="0"/>
            </a:p>
          </p:txBody>
        </p:sp>
        <p:sp>
          <p:nvSpPr>
            <p:cNvPr id="13" name="computr2"/>
            <p:cNvSpPr>
              <a:spLocks noEditPoints="1" noChangeArrowheads="1"/>
            </p:cNvSpPr>
            <p:nvPr/>
          </p:nvSpPr>
          <p:spPr bwMode="auto">
            <a:xfrm>
              <a:off x="3750" y="1979"/>
              <a:ext cx="318" cy="321"/>
            </a:xfrm>
            <a:custGeom>
              <a:avLst/>
              <a:gdLst>
                <a:gd name="T0" fmla="*/ 2 w 21600"/>
                <a:gd name="T1" fmla="*/ 0 h 21600"/>
                <a:gd name="T2" fmla="*/ 2 w 21600"/>
                <a:gd name="T3" fmla="*/ 5 h 21600"/>
                <a:gd name="T4" fmla="*/ 4 w 21600"/>
                <a:gd name="T5" fmla="*/ 0 h 21600"/>
                <a:gd name="T6" fmla="*/ 1 w 21600"/>
                <a:gd name="T7" fmla="*/ 0 h 21600"/>
                <a:gd name="T8" fmla="*/ 1 w 21600"/>
                <a:gd name="T9" fmla="*/ 3 h 21600"/>
                <a:gd name="T10" fmla="*/ 4 w 21600"/>
                <a:gd name="T11" fmla="*/ 3 h 21600"/>
                <a:gd name="T12" fmla="*/ 1 w 21600"/>
                <a:gd name="T13" fmla="*/ 1 h 21600"/>
                <a:gd name="T14" fmla="*/ 4 w 21600"/>
                <a:gd name="T15" fmla="*/ 1 h 21600"/>
                <a:gd name="T16" fmla="*/ 4 w 21600"/>
                <a:gd name="T17" fmla="*/ 3 h 21600"/>
                <a:gd name="T18" fmla="*/ 1 w 21600"/>
                <a:gd name="T19" fmla="*/ 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81 w 21600"/>
                <a:gd name="T31" fmla="*/ 1884 h 21600"/>
                <a:gd name="T32" fmla="*/ 15555 w 21600"/>
                <a:gd name="T33" fmla="*/ 975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chemeClr val="tx1"/>
              </a:solidFill>
              <a:miter lim="800000"/>
              <a:headEnd/>
              <a:tailEnd/>
            </a:ln>
          </p:spPr>
          <p:txBody>
            <a:bodyPr/>
            <a:lstStyle/>
            <a:p>
              <a:endParaRPr lang="en-US" dirty="0"/>
            </a:p>
          </p:txBody>
        </p:sp>
        <p:sp>
          <p:nvSpPr>
            <p:cNvPr id="14" name="computr2"/>
            <p:cNvSpPr>
              <a:spLocks noEditPoints="1" noChangeArrowheads="1"/>
            </p:cNvSpPr>
            <p:nvPr/>
          </p:nvSpPr>
          <p:spPr bwMode="auto">
            <a:xfrm>
              <a:off x="4791" y="1616"/>
              <a:ext cx="318" cy="321"/>
            </a:xfrm>
            <a:custGeom>
              <a:avLst/>
              <a:gdLst>
                <a:gd name="T0" fmla="*/ 2 w 21600"/>
                <a:gd name="T1" fmla="*/ 0 h 21600"/>
                <a:gd name="T2" fmla="*/ 2 w 21600"/>
                <a:gd name="T3" fmla="*/ 5 h 21600"/>
                <a:gd name="T4" fmla="*/ 4 w 21600"/>
                <a:gd name="T5" fmla="*/ 0 h 21600"/>
                <a:gd name="T6" fmla="*/ 1 w 21600"/>
                <a:gd name="T7" fmla="*/ 0 h 21600"/>
                <a:gd name="T8" fmla="*/ 1 w 21600"/>
                <a:gd name="T9" fmla="*/ 3 h 21600"/>
                <a:gd name="T10" fmla="*/ 4 w 21600"/>
                <a:gd name="T11" fmla="*/ 3 h 21600"/>
                <a:gd name="T12" fmla="*/ 1 w 21600"/>
                <a:gd name="T13" fmla="*/ 1 h 21600"/>
                <a:gd name="T14" fmla="*/ 4 w 21600"/>
                <a:gd name="T15" fmla="*/ 1 h 21600"/>
                <a:gd name="T16" fmla="*/ 4 w 21600"/>
                <a:gd name="T17" fmla="*/ 3 h 21600"/>
                <a:gd name="T18" fmla="*/ 1 w 21600"/>
                <a:gd name="T19" fmla="*/ 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81 w 21600"/>
                <a:gd name="T31" fmla="*/ 1884 h 21600"/>
                <a:gd name="T32" fmla="*/ 15555 w 21600"/>
                <a:gd name="T33" fmla="*/ 975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chemeClr val="tx1"/>
              </a:solidFill>
              <a:miter lim="800000"/>
              <a:headEnd/>
              <a:tailEnd/>
            </a:ln>
          </p:spPr>
          <p:txBody>
            <a:bodyPr/>
            <a:lstStyle/>
            <a:p>
              <a:endParaRPr lang="en-US" dirty="0"/>
            </a:p>
          </p:txBody>
        </p:sp>
        <p:sp>
          <p:nvSpPr>
            <p:cNvPr id="15" name="computr2"/>
            <p:cNvSpPr>
              <a:spLocks noEditPoints="1" noChangeArrowheads="1"/>
            </p:cNvSpPr>
            <p:nvPr/>
          </p:nvSpPr>
          <p:spPr bwMode="auto">
            <a:xfrm>
              <a:off x="4497" y="1949"/>
              <a:ext cx="318" cy="321"/>
            </a:xfrm>
            <a:custGeom>
              <a:avLst/>
              <a:gdLst>
                <a:gd name="T0" fmla="*/ 2 w 21600"/>
                <a:gd name="T1" fmla="*/ 0 h 21600"/>
                <a:gd name="T2" fmla="*/ 2 w 21600"/>
                <a:gd name="T3" fmla="*/ 5 h 21600"/>
                <a:gd name="T4" fmla="*/ 4 w 21600"/>
                <a:gd name="T5" fmla="*/ 0 h 21600"/>
                <a:gd name="T6" fmla="*/ 1 w 21600"/>
                <a:gd name="T7" fmla="*/ 0 h 21600"/>
                <a:gd name="T8" fmla="*/ 1 w 21600"/>
                <a:gd name="T9" fmla="*/ 3 h 21600"/>
                <a:gd name="T10" fmla="*/ 4 w 21600"/>
                <a:gd name="T11" fmla="*/ 3 h 21600"/>
                <a:gd name="T12" fmla="*/ 1 w 21600"/>
                <a:gd name="T13" fmla="*/ 1 h 21600"/>
                <a:gd name="T14" fmla="*/ 4 w 21600"/>
                <a:gd name="T15" fmla="*/ 1 h 21600"/>
                <a:gd name="T16" fmla="*/ 4 w 21600"/>
                <a:gd name="T17" fmla="*/ 3 h 21600"/>
                <a:gd name="T18" fmla="*/ 1 w 21600"/>
                <a:gd name="T19" fmla="*/ 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81 w 21600"/>
                <a:gd name="T31" fmla="*/ 1884 h 21600"/>
                <a:gd name="T32" fmla="*/ 15555 w 21600"/>
                <a:gd name="T33" fmla="*/ 975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chemeClr val="tx1"/>
              </a:solidFill>
              <a:miter lim="800000"/>
              <a:headEnd/>
              <a:tailEnd/>
            </a:ln>
          </p:spPr>
          <p:txBody>
            <a:bodyPr/>
            <a:lstStyle/>
            <a:p>
              <a:endParaRPr lang="en-US" dirty="0"/>
            </a:p>
          </p:txBody>
        </p:sp>
        <p:sp>
          <p:nvSpPr>
            <p:cNvPr id="16" name="computr2"/>
            <p:cNvSpPr>
              <a:spLocks noEditPoints="1" noChangeArrowheads="1"/>
            </p:cNvSpPr>
            <p:nvPr/>
          </p:nvSpPr>
          <p:spPr bwMode="auto">
            <a:xfrm>
              <a:off x="4784" y="2285"/>
              <a:ext cx="318" cy="321"/>
            </a:xfrm>
            <a:custGeom>
              <a:avLst/>
              <a:gdLst>
                <a:gd name="T0" fmla="*/ 2 w 21600"/>
                <a:gd name="T1" fmla="*/ 0 h 21600"/>
                <a:gd name="T2" fmla="*/ 2 w 21600"/>
                <a:gd name="T3" fmla="*/ 5 h 21600"/>
                <a:gd name="T4" fmla="*/ 4 w 21600"/>
                <a:gd name="T5" fmla="*/ 0 h 21600"/>
                <a:gd name="T6" fmla="*/ 1 w 21600"/>
                <a:gd name="T7" fmla="*/ 0 h 21600"/>
                <a:gd name="T8" fmla="*/ 1 w 21600"/>
                <a:gd name="T9" fmla="*/ 3 h 21600"/>
                <a:gd name="T10" fmla="*/ 4 w 21600"/>
                <a:gd name="T11" fmla="*/ 3 h 21600"/>
                <a:gd name="T12" fmla="*/ 1 w 21600"/>
                <a:gd name="T13" fmla="*/ 1 h 21600"/>
                <a:gd name="T14" fmla="*/ 4 w 21600"/>
                <a:gd name="T15" fmla="*/ 1 h 21600"/>
                <a:gd name="T16" fmla="*/ 4 w 21600"/>
                <a:gd name="T17" fmla="*/ 3 h 21600"/>
                <a:gd name="T18" fmla="*/ 1 w 21600"/>
                <a:gd name="T19" fmla="*/ 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81 w 21600"/>
                <a:gd name="T31" fmla="*/ 1884 h 21600"/>
                <a:gd name="T32" fmla="*/ 15555 w 21600"/>
                <a:gd name="T33" fmla="*/ 975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chemeClr val="tx1"/>
              </a:solidFill>
              <a:miter lim="800000"/>
              <a:headEnd/>
              <a:tailEnd/>
            </a:ln>
          </p:spPr>
          <p:txBody>
            <a:bodyPr/>
            <a:lstStyle/>
            <a:p>
              <a:endParaRPr lang="en-US" dirty="0"/>
            </a:p>
          </p:txBody>
        </p:sp>
      </p:grpSp>
      <p:grpSp>
        <p:nvGrpSpPr>
          <p:cNvPr id="17" name="Group 17"/>
          <p:cNvGrpSpPr>
            <a:grpSpLocks/>
          </p:cNvGrpSpPr>
          <p:nvPr/>
        </p:nvGrpSpPr>
        <p:grpSpPr bwMode="auto">
          <a:xfrm>
            <a:off x="7105650" y="3350261"/>
            <a:ext cx="1314450" cy="1130300"/>
            <a:chOff x="3779" y="2956"/>
            <a:chExt cx="1060" cy="990"/>
          </a:xfrm>
        </p:grpSpPr>
        <p:sp>
          <p:nvSpPr>
            <p:cNvPr id="18" name="Line 18"/>
            <p:cNvSpPr>
              <a:spLocks noChangeShapeType="1"/>
            </p:cNvSpPr>
            <p:nvPr/>
          </p:nvSpPr>
          <p:spPr bwMode="auto">
            <a:xfrm>
              <a:off x="4014" y="3476"/>
              <a:ext cx="272" cy="0"/>
            </a:xfrm>
            <a:prstGeom prst="line">
              <a:avLst/>
            </a:prstGeom>
            <a:noFill/>
            <a:ln w="38100">
              <a:solidFill>
                <a:schemeClr val="tx1"/>
              </a:solidFill>
              <a:round/>
              <a:headEnd/>
              <a:tailEnd type="triangle" w="lg" len="lg"/>
            </a:ln>
          </p:spPr>
          <p:txBody>
            <a:bodyPr wrap="none" anchor="ctr"/>
            <a:lstStyle/>
            <a:p>
              <a:endParaRPr lang="en-US" dirty="0"/>
            </a:p>
          </p:txBody>
        </p:sp>
        <p:sp>
          <p:nvSpPr>
            <p:cNvPr id="19" name="Line 19"/>
            <p:cNvSpPr>
              <a:spLocks noChangeShapeType="1"/>
            </p:cNvSpPr>
            <p:nvPr/>
          </p:nvSpPr>
          <p:spPr bwMode="auto">
            <a:xfrm flipV="1">
              <a:off x="4286" y="3204"/>
              <a:ext cx="227" cy="272"/>
            </a:xfrm>
            <a:prstGeom prst="line">
              <a:avLst/>
            </a:prstGeom>
            <a:noFill/>
            <a:ln w="28575">
              <a:solidFill>
                <a:schemeClr val="tx1"/>
              </a:solidFill>
              <a:round/>
              <a:headEnd/>
              <a:tailEnd type="triangle" w="lg" len="lg"/>
            </a:ln>
          </p:spPr>
          <p:txBody>
            <a:bodyPr wrap="none" anchor="ctr"/>
            <a:lstStyle/>
            <a:p>
              <a:endParaRPr lang="en-US" dirty="0"/>
            </a:p>
          </p:txBody>
        </p:sp>
        <p:sp>
          <p:nvSpPr>
            <p:cNvPr id="20" name="Line 20"/>
            <p:cNvSpPr>
              <a:spLocks noChangeShapeType="1"/>
            </p:cNvSpPr>
            <p:nvPr/>
          </p:nvSpPr>
          <p:spPr bwMode="auto">
            <a:xfrm>
              <a:off x="4286" y="3476"/>
              <a:ext cx="227" cy="0"/>
            </a:xfrm>
            <a:prstGeom prst="line">
              <a:avLst/>
            </a:prstGeom>
            <a:noFill/>
            <a:ln w="28575">
              <a:solidFill>
                <a:schemeClr val="tx1"/>
              </a:solidFill>
              <a:round/>
              <a:headEnd/>
              <a:tailEnd type="triangle" w="lg" len="lg"/>
            </a:ln>
          </p:spPr>
          <p:txBody>
            <a:bodyPr wrap="none" anchor="ctr"/>
            <a:lstStyle/>
            <a:p>
              <a:endParaRPr lang="en-US" dirty="0"/>
            </a:p>
          </p:txBody>
        </p:sp>
        <p:sp>
          <p:nvSpPr>
            <p:cNvPr id="21" name="Line 21"/>
            <p:cNvSpPr>
              <a:spLocks noChangeShapeType="1"/>
            </p:cNvSpPr>
            <p:nvPr/>
          </p:nvSpPr>
          <p:spPr bwMode="auto">
            <a:xfrm rot="5675228" flipV="1">
              <a:off x="4308" y="3453"/>
              <a:ext cx="227" cy="272"/>
            </a:xfrm>
            <a:prstGeom prst="line">
              <a:avLst/>
            </a:prstGeom>
            <a:noFill/>
            <a:ln w="28575">
              <a:solidFill>
                <a:schemeClr val="tx1"/>
              </a:solidFill>
              <a:round/>
              <a:headEnd/>
              <a:tailEnd type="triangle" w="lg" len="lg"/>
            </a:ln>
          </p:spPr>
          <p:txBody>
            <a:bodyPr wrap="none" anchor="ctr"/>
            <a:lstStyle/>
            <a:p>
              <a:endParaRPr lang="en-US" dirty="0"/>
            </a:p>
          </p:txBody>
        </p:sp>
        <p:sp>
          <p:nvSpPr>
            <p:cNvPr id="22" name="computr2"/>
            <p:cNvSpPr>
              <a:spLocks noEditPoints="1" noChangeArrowheads="1"/>
            </p:cNvSpPr>
            <p:nvPr/>
          </p:nvSpPr>
          <p:spPr bwMode="auto">
            <a:xfrm>
              <a:off x="4513" y="2956"/>
              <a:ext cx="318" cy="321"/>
            </a:xfrm>
            <a:custGeom>
              <a:avLst/>
              <a:gdLst>
                <a:gd name="T0" fmla="*/ 2 w 21600"/>
                <a:gd name="T1" fmla="*/ 0 h 21600"/>
                <a:gd name="T2" fmla="*/ 2 w 21600"/>
                <a:gd name="T3" fmla="*/ 5 h 21600"/>
                <a:gd name="T4" fmla="*/ 4 w 21600"/>
                <a:gd name="T5" fmla="*/ 0 h 21600"/>
                <a:gd name="T6" fmla="*/ 1 w 21600"/>
                <a:gd name="T7" fmla="*/ 0 h 21600"/>
                <a:gd name="T8" fmla="*/ 1 w 21600"/>
                <a:gd name="T9" fmla="*/ 3 h 21600"/>
                <a:gd name="T10" fmla="*/ 4 w 21600"/>
                <a:gd name="T11" fmla="*/ 3 h 21600"/>
                <a:gd name="T12" fmla="*/ 1 w 21600"/>
                <a:gd name="T13" fmla="*/ 1 h 21600"/>
                <a:gd name="T14" fmla="*/ 4 w 21600"/>
                <a:gd name="T15" fmla="*/ 1 h 21600"/>
                <a:gd name="T16" fmla="*/ 4 w 21600"/>
                <a:gd name="T17" fmla="*/ 3 h 21600"/>
                <a:gd name="T18" fmla="*/ 1 w 21600"/>
                <a:gd name="T19" fmla="*/ 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81 w 21600"/>
                <a:gd name="T31" fmla="*/ 1884 h 21600"/>
                <a:gd name="T32" fmla="*/ 15555 w 21600"/>
                <a:gd name="T33" fmla="*/ 975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chemeClr val="tx1"/>
              </a:solidFill>
              <a:miter lim="800000"/>
              <a:headEnd/>
              <a:tailEnd/>
            </a:ln>
          </p:spPr>
          <p:txBody>
            <a:bodyPr/>
            <a:lstStyle/>
            <a:p>
              <a:endParaRPr lang="en-US" dirty="0"/>
            </a:p>
          </p:txBody>
        </p:sp>
        <p:sp>
          <p:nvSpPr>
            <p:cNvPr id="23" name="computr2"/>
            <p:cNvSpPr>
              <a:spLocks noEditPoints="1" noChangeArrowheads="1"/>
            </p:cNvSpPr>
            <p:nvPr/>
          </p:nvSpPr>
          <p:spPr bwMode="auto">
            <a:xfrm>
              <a:off x="4513" y="3289"/>
              <a:ext cx="318" cy="321"/>
            </a:xfrm>
            <a:custGeom>
              <a:avLst/>
              <a:gdLst>
                <a:gd name="T0" fmla="*/ 2 w 21600"/>
                <a:gd name="T1" fmla="*/ 0 h 21600"/>
                <a:gd name="T2" fmla="*/ 2 w 21600"/>
                <a:gd name="T3" fmla="*/ 5 h 21600"/>
                <a:gd name="T4" fmla="*/ 4 w 21600"/>
                <a:gd name="T5" fmla="*/ 0 h 21600"/>
                <a:gd name="T6" fmla="*/ 1 w 21600"/>
                <a:gd name="T7" fmla="*/ 0 h 21600"/>
                <a:gd name="T8" fmla="*/ 1 w 21600"/>
                <a:gd name="T9" fmla="*/ 3 h 21600"/>
                <a:gd name="T10" fmla="*/ 4 w 21600"/>
                <a:gd name="T11" fmla="*/ 3 h 21600"/>
                <a:gd name="T12" fmla="*/ 1 w 21600"/>
                <a:gd name="T13" fmla="*/ 1 h 21600"/>
                <a:gd name="T14" fmla="*/ 4 w 21600"/>
                <a:gd name="T15" fmla="*/ 1 h 21600"/>
                <a:gd name="T16" fmla="*/ 4 w 21600"/>
                <a:gd name="T17" fmla="*/ 3 h 21600"/>
                <a:gd name="T18" fmla="*/ 1 w 21600"/>
                <a:gd name="T19" fmla="*/ 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81 w 21600"/>
                <a:gd name="T31" fmla="*/ 1884 h 21600"/>
                <a:gd name="T32" fmla="*/ 15555 w 21600"/>
                <a:gd name="T33" fmla="*/ 975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chemeClr val="tx1"/>
              </a:solidFill>
              <a:miter lim="800000"/>
              <a:headEnd/>
              <a:tailEnd/>
            </a:ln>
          </p:spPr>
          <p:txBody>
            <a:bodyPr/>
            <a:lstStyle/>
            <a:p>
              <a:endParaRPr lang="en-US" dirty="0"/>
            </a:p>
          </p:txBody>
        </p:sp>
        <p:sp>
          <p:nvSpPr>
            <p:cNvPr id="24" name="computr2"/>
            <p:cNvSpPr>
              <a:spLocks noEditPoints="1" noChangeArrowheads="1"/>
            </p:cNvSpPr>
            <p:nvPr/>
          </p:nvSpPr>
          <p:spPr bwMode="auto">
            <a:xfrm>
              <a:off x="4521" y="3625"/>
              <a:ext cx="318" cy="321"/>
            </a:xfrm>
            <a:custGeom>
              <a:avLst/>
              <a:gdLst>
                <a:gd name="T0" fmla="*/ 2 w 21600"/>
                <a:gd name="T1" fmla="*/ 0 h 21600"/>
                <a:gd name="T2" fmla="*/ 2 w 21600"/>
                <a:gd name="T3" fmla="*/ 5 h 21600"/>
                <a:gd name="T4" fmla="*/ 4 w 21600"/>
                <a:gd name="T5" fmla="*/ 0 h 21600"/>
                <a:gd name="T6" fmla="*/ 1 w 21600"/>
                <a:gd name="T7" fmla="*/ 0 h 21600"/>
                <a:gd name="T8" fmla="*/ 1 w 21600"/>
                <a:gd name="T9" fmla="*/ 3 h 21600"/>
                <a:gd name="T10" fmla="*/ 4 w 21600"/>
                <a:gd name="T11" fmla="*/ 3 h 21600"/>
                <a:gd name="T12" fmla="*/ 1 w 21600"/>
                <a:gd name="T13" fmla="*/ 1 h 21600"/>
                <a:gd name="T14" fmla="*/ 4 w 21600"/>
                <a:gd name="T15" fmla="*/ 1 h 21600"/>
                <a:gd name="T16" fmla="*/ 4 w 21600"/>
                <a:gd name="T17" fmla="*/ 3 h 21600"/>
                <a:gd name="T18" fmla="*/ 1 w 21600"/>
                <a:gd name="T19" fmla="*/ 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81 w 21600"/>
                <a:gd name="T31" fmla="*/ 1884 h 21600"/>
                <a:gd name="T32" fmla="*/ 15555 w 21600"/>
                <a:gd name="T33" fmla="*/ 975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chemeClr val="tx1"/>
              </a:solidFill>
              <a:miter lim="800000"/>
              <a:headEnd/>
              <a:tailEnd/>
            </a:ln>
          </p:spPr>
          <p:txBody>
            <a:bodyPr/>
            <a:lstStyle/>
            <a:p>
              <a:endParaRPr lang="en-US" dirty="0"/>
            </a:p>
          </p:txBody>
        </p:sp>
        <p:sp>
          <p:nvSpPr>
            <p:cNvPr id="25" name="computr2"/>
            <p:cNvSpPr>
              <a:spLocks noEditPoints="1" noChangeArrowheads="1"/>
            </p:cNvSpPr>
            <p:nvPr/>
          </p:nvSpPr>
          <p:spPr bwMode="auto">
            <a:xfrm>
              <a:off x="3779" y="3334"/>
              <a:ext cx="318" cy="321"/>
            </a:xfrm>
            <a:custGeom>
              <a:avLst/>
              <a:gdLst>
                <a:gd name="T0" fmla="*/ 2 w 21600"/>
                <a:gd name="T1" fmla="*/ 0 h 21600"/>
                <a:gd name="T2" fmla="*/ 2 w 21600"/>
                <a:gd name="T3" fmla="*/ 5 h 21600"/>
                <a:gd name="T4" fmla="*/ 4 w 21600"/>
                <a:gd name="T5" fmla="*/ 0 h 21600"/>
                <a:gd name="T6" fmla="*/ 1 w 21600"/>
                <a:gd name="T7" fmla="*/ 0 h 21600"/>
                <a:gd name="T8" fmla="*/ 1 w 21600"/>
                <a:gd name="T9" fmla="*/ 3 h 21600"/>
                <a:gd name="T10" fmla="*/ 4 w 21600"/>
                <a:gd name="T11" fmla="*/ 3 h 21600"/>
                <a:gd name="T12" fmla="*/ 1 w 21600"/>
                <a:gd name="T13" fmla="*/ 1 h 21600"/>
                <a:gd name="T14" fmla="*/ 4 w 21600"/>
                <a:gd name="T15" fmla="*/ 1 h 21600"/>
                <a:gd name="T16" fmla="*/ 4 w 21600"/>
                <a:gd name="T17" fmla="*/ 3 h 21600"/>
                <a:gd name="T18" fmla="*/ 1 w 21600"/>
                <a:gd name="T19" fmla="*/ 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81 w 21600"/>
                <a:gd name="T31" fmla="*/ 1884 h 21600"/>
                <a:gd name="T32" fmla="*/ 15555 w 21600"/>
                <a:gd name="T33" fmla="*/ 975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chemeClr val="tx1"/>
              </a:solidFill>
              <a:miter lim="800000"/>
              <a:headEnd/>
              <a:tailEnd/>
            </a:ln>
          </p:spPr>
          <p:txBody>
            <a:bodyPr/>
            <a:lstStyle/>
            <a:p>
              <a:endParaRPr lang="en-US" dirty="0"/>
            </a:p>
          </p:txBody>
        </p:sp>
      </p:grpSp>
    </p:spTree>
    <p:extLst>
      <p:ext uri="{BB962C8B-B14F-4D97-AF65-F5344CB8AC3E}">
        <p14:creationId xmlns:p14="http://schemas.microsoft.com/office/powerpoint/2010/main" val="122499220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7426" name="Rectangle 2"/>
          <p:cNvSpPr>
            <a:spLocks noGrp="1" noChangeArrowheads="1"/>
          </p:cNvSpPr>
          <p:nvPr>
            <p:ph type="title"/>
          </p:nvPr>
        </p:nvSpPr>
        <p:spPr/>
        <p:txBody>
          <a:bodyPr/>
          <a:lstStyle/>
          <a:p>
            <a:r>
              <a:rPr lang="en-US" smtClean="0"/>
              <a:t>IPv6 Unicast Address Scopes</a:t>
            </a:r>
            <a:endParaRPr lang="en-US" dirty="0" smtClean="0"/>
          </a:p>
        </p:txBody>
      </p:sp>
      <p:sp>
        <p:nvSpPr>
          <p:cNvPr id="1767427" name="Rectangle 3"/>
          <p:cNvSpPr>
            <a:spLocks noGrp="1" noChangeArrowheads="1"/>
          </p:cNvSpPr>
          <p:nvPr>
            <p:ph idx="1"/>
          </p:nvPr>
        </p:nvSpPr>
        <p:spPr/>
        <p:txBody>
          <a:bodyPr/>
          <a:lstStyle/>
          <a:p>
            <a:r>
              <a:rPr lang="en-US" smtClean="0"/>
              <a:t>Address types have well-defined destination scopes: </a:t>
            </a:r>
          </a:p>
          <a:p>
            <a:pPr lvl="1"/>
            <a:r>
              <a:rPr lang="en-US" smtClean="0"/>
              <a:t>Link-local address</a:t>
            </a:r>
          </a:p>
          <a:p>
            <a:pPr lvl="1"/>
            <a:r>
              <a:rPr lang="en-US" smtClean="0"/>
              <a:t>Site-local address (replaced by Unique-local addresses) </a:t>
            </a:r>
          </a:p>
          <a:p>
            <a:pPr lvl="1"/>
            <a:r>
              <a:rPr lang="en-US" smtClean="0"/>
              <a:t>Global unicast address</a:t>
            </a:r>
          </a:p>
          <a:p>
            <a:pPr lvl="1"/>
            <a:endParaRPr lang="en-US" smtClean="0"/>
          </a:p>
          <a:p>
            <a:pPr lvl="1"/>
            <a:endParaRPr lang="en-US" dirty="0" smtClean="0"/>
          </a:p>
        </p:txBody>
      </p:sp>
      <p:grpSp>
        <p:nvGrpSpPr>
          <p:cNvPr id="2" name="Group 11"/>
          <p:cNvGrpSpPr/>
          <p:nvPr/>
        </p:nvGrpSpPr>
        <p:grpSpPr>
          <a:xfrm>
            <a:off x="2060552" y="2883487"/>
            <a:ext cx="5002212" cy="1968500"/>
            <a:chOff x="2201228" y="3012440"/>
            <a:chExt cx="5002212" cy="1968500"/>
          </a:xfrm>
        </p:grpSpPr>
        <p:sp>
          <p:nvSpPr>
            <p:cNvPr id="4" name="Oval 4"/>
            <p:cNvSpPr>
              <a:spLocks noChangeArrowheads="1"/>
            </p:cNvSpPr>
            <p:nvPr/>
          </p:nvSpPr>
          <p:spPr bwMode="auto">
            <a:xfrm>
              <a:off x="2201228" y="3012440"/>
              <a:ext cx="5002212" cy="1968500"/>
            </a:xfrm>
            <a:prstGeom prst="ellipse">
              <a:avLst/>
            </a:prstGeom>
            <a:solidFill>
              <a:srgbClr val="99CCFF"/>
            </a:solidFill>
            <a:ln w="12700">
              <a:solidFill>
                <a:schemeClr val="tx1"/>
              </a:solidFill>
              <a:round/>
              <a:headEnd/>
              <a:tailEnd/>
            </a:ln>
          </p:spPr>
          <p:txBody>
            <a:bodyPr wrap="none" anchor="ctr"/>
            <a:lstStyle/>
            <a:p>
              <a:pPr algn="ctr">
                <a:lnSpc>
                  <a:spcPct val="100000"/>
                </a:lnSpc>
                <a:spcBef>
                  <a:spcPct val="0"/>
                </a:spcBef>
              </a:pPr>
              <a:endParaRPr lang="en-US" sz="1400" dirty="0"/>
            </a:p>
          </p:txBody>
        </p:sp>
        <p:sp>
          <p:nvSpPr>
            <p:cNvPr id="5" name="Oval 5"/>
            <p:cNvSpPr>
              <a:spLocks noChangeArrowheads="1"/>
            </p:cNvSpPr>
            <p:nvPr/>
          </p:nvSpPr>
          <p:spPr bwMode="auto">
            <a:xfrm>
              <a:off x="3556953" y="3241040"/>
              <a:ext cx="3646487" cy="1511300"/>
            </a:xfrm>
            <a:prstGeom prst="ellipse">
              <a:avLst/>
            </a:prstGeom>
            <a:solidFill>
              <a:srgbClr val="FFCC66"/>
            </a:solidFill>
            <a:ln w="12700">
              <a:solidFill>
                <a:schemeClr val="tx1"/>
              </a:solidFill>
              <a:round/>
              <a:headEnd/>
              <a:tailEnd/>
            </a:ln>
          </p:spPr>
          <p:txBody>
            <a:bodyPr wrap="none" anchor="ctr"/>
            <a:lstStyle/>
            <a:p>
              <a:endParaRPr lang="en-US" dirty="0"/>
            </a:p>
          </p:txBody>
        </p:sp>
        <p:sp>
          <p:nvSpPr>
            <p:cNvPr id="6" name="Oval 6"/>
            <p:cNvSpPr>
              <a:spLocks noChangeArrowheads="1"/>
            </p:cNvSpPr>
            <p:nvPr/>
          </p:nvSpPr>
          <p:spPr bwMode="auto">
            <a:xfrm>
              <a:off x="5249228" y="3393440"/>
              <a:ext cx="1954212" cy="1130300"/>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7" name="Rectangle 7"/>
            <p:cNvSpPr>
              <a:spLocks noChangeArrowheads="1"/>
            </p:cNvSpPr>
            <p:nvPr/>
          </p:nvSpPr>
          <p:spPr bwMode="auto">
            <a:xfrm>
              <a:off x="5488940" y="3815715"/>
              <a:ext cx="1706563" cy="457200"/>
            </a:xfrm>
            <a:prstGeom prst="rect">
              <a:avLst/>
            </a:prstGeom>
            <a:noFill/>
            <a:ln w="9525">
              <a:noFill/>
              <a:miter lim="800000"/>
              <a:headEnd/>
              <a:tailEnd/>
            </a:ln>
          </p:spPr>
          <p:txBody>
            <a:bodyPr wrap="none" lIns="92075" tIns="46038" rIns="92075" bIns="46038">
              <a:spAutoFit/>
            </a:bodyPr>
            <a:lstStyle/>
            <a:p>
              <a:pPr>
                <a:lnSpc>
                  <a:spcPct val="100000"/>
                </a:lnSpc>
                <a:spcBef>
                  <a:spcPct val="0"/>
                </a:spcBef>
              </a:pPr>
              <a:r>
                <a:rPr lang="en-GB" sz="2400" dirty="0">
                  <a:solidFill>
                    <a:schemeClr val="bg1"/>
                  </a:solidFill>
                </a:rPr>
                <a:t>Link-Local</a:t>
              </a:r>
            </a:p>
          </p:txBody>
        </p:sp>
        <p:sp>
          <p:nvSpPr>
            <p:cNvPr id="8" name="Rectangle 8"/>
            <p:cNvSpPr>
              <a:spLocks noChangeArrowheads="1"/>
            </p:cNvSpPr>
            <p:nvPr/>
          </p:nvSpPr>
          <p:spPr bwMode="auto">
            <a:xfrm>
              <a:off x="3625215" y="3828415"/>
              <a:ext cx="1639888" cy="457200"/>
            </a:xfrm>
            <a:prstGeom prst="rect">
              <a:avLst/>
            </a:prstGeom>
            <a:noFill/>
            <a:ln w="9525">
              <a:noFill/>
              <a:miter lim="800000"/>
              <a:headEnd/>
              <a:tailEnd/>
            </a:ln>
          </p:spPr>
          <p:txBody>
            <a:bodyPr wrap="none" lIns="92075" tIns="46038" rIns="92075" bIns="46038">
              <a:spAutoFit/>
            </a:bodyPr>
            <a:lstStyle/>
            <a:p>
              <a:pPr>
                <a:lnSpc>
                  <a:spcPct val="100000"/>
                </a:lnSpc>
                <a:spcBef>
                  <a:spcPct val="0"/>
                </a:spcBef>
              </a:pPr>
              <a:r>
                <a:rPr lang="en-GB" sz="2400" dirty="0"/>
                <a:t>Site-Local</a:t>
              </a:r>
            </a:p>
          </p:txBody>
        </p:sp>
        <p:sp>
          <p:nvSpPr>
            <p:cNvPr id="9" name="Rectangle 9"/>
            <p:cNvSpPr>
              <a:spLocks noChangeArrowheads="1"/>
            </p:cNvSpPr>
            <p:nvPr/>
          </p:nvSpPr>
          <p:spPr bwMode="auto">
            <a:xfrm>
              <a:off x="2453640" y="3828415"/>
              <a:ext cx="1077218" cy="677751"/>
            </a:xfrm>
            <a:prstGeom prst="rect">
              <a:avLst/>
            </a:prstGeom>
            <a:noFill/>
            <a:ln w="9525">
              <a:noFill/>
              <a:miter lim="800000"/>
              <a:headEnd/>
              <a:tailEnd/>
            </a:ln>
          </p:spPr>
          <p:txBody>
            <a:bodyPr wrap="none" lIns="92075" tIns="46038" rIns="92075" bIns="46038">
              <a:spAutoFit/>
            </a:bodyPr>
            <a:lstStyle/>
            <a:p>
              <a:pPr>
                <a:lnSpc>
                  <a:spcPct val="100000"/>
                </a:lnSpc>
                <a:spcBef>
                  <a:spcPct val="0"/>
                </a:spcBef>
              </a:pPr>
              <a:r>
                <a:rPr lang="en-GB" sz="2400" dirty="0" smtClean="0"/>
                <a:t>Global</a:t>
              </a:r>
            </a:p>
            <a:p>
              <a:pPr>
                <a:lnSpc>
                  <a:spcPct val="100000"/>
                </a:lnSpc>
                <a:spcBef>
                  <a:spcPct val="0"/>
                </a:spcBef>
              </a:pPr>
              <a:r>
                <a:rPr lang="en-GB" sz="1400" dirty="0" smtClean="0"/>
                <a:t>(Internet)</a:t>
              </a:r>
              <a:endParaRPr lang="en-GB" sz="2400" dirty="0"/>
            </a:p>
          </p:txBody>
        </p:sp>
        <p:sp>
          <p:nvSpPr>
            <p:cNvPr id="13" name="Multiply 12"/>
            <p:cNvSpPr/>
            <p:nvPr/>
          </p:nvSpPr>
          <p:spPr bwMode="auto">
            <a:xfrm>
              <a:off x="3810000" y="3596640"/>
              <a:ext cx="1219200" cy="863600"/>
            </a:xfrm>
            <a:prstGeom prst="mathMultiply">
              <a:avLst>
                <a:gd name="adj1" fmla="val 7049"/>
              </a:avLst>
            </a:prstGeom>
            <a:solidFill>
              <a:schemeClr val="accent6">
                <a:alpha val="77000"/>
              </a:schemeClr>
            </a:solidFill>
            <a:ln w="9525" cap="flat" cmpd="sng" algn="ctr">
              <a:solidFill>
                <a:schemeClr val="tx1"/>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sp>
        <p:nvSpPr>
          <p:cNvPr id="14" name="Rectangle 3"/>
          <p:cNvSpPr txBox="1">
            <a:spLocks noChangeArrowheads="1"/>
          </p:cNvSpPr>
          <p:nvPr/>
        </p:nvSpPr>
        <p:spPr bwMode="auto">
          <a:xfrm>
            <a:off x="273930" y="4734561"/>
            <a:ext cx="8520354" cy="1442721"/>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normAutofit/>
          </a:bodyPr>
          <a:lstStyle/>
          <a:p>
            <a:pPr algn="l">
              <a:lnSpc>
                <a:spcPct val="100000"/>
              </a:lnSpc>
            </a:pPr>
            <a:endParaRPr lang="en-US" sz="2000" b="1" dirty="0" smtClean="0"/>
          </a:p>
          <a:p>
            <a:pPr marL="236538" indent="-236538" algn="l" defTabSz="814388" eaLnBrk="1" hangingPunct="1">
              <a:lnSpc>
                <a:spcPct val="95000"/>
              </a:lnSpc>
              <a:spcBef>
                <a:spcPct val="50000"/>
              </a:spcBef>
              <a:buClr>
                <a:srgbClr val="708CA1"/>
              </a:buClr>
              <a:buFont typeface="Wingdings" pitchFamily="2" charset="2"/>
              <a:buChar char="§"/>
              <a:defRPr/>
            </a:pPr>
            <a:r>
              <a:rPr lang="en-US" sz="2000" b="1" smtClean="0">
                <a:latin typeface="+mn-lt"/>
              </a:rPr>
              <a:t>Note: </a:t>
            </a:r>
            <a:r>
              <a:rPr lang="en-US" sz="2000" smtClean="0">
                <a:latin typeface="+mn-lt"/>
              </a:rPr>
              <a:t>Site-Local </a:t>
            </a:r>
            <a:r>
              <a:rPr lang="en-US" sz="2000" dirty="0" smtClean="0">
                <a:latin typeface="+mn-lt"/>
              </a:rPr>
              <a:t>Address are deprecated in RFC 3879.</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IPv6 Address Scopes.jpg"/>
          <p:cNvPicPr>
            <a:picLocks noChangeAspect="1"/>
          </p:cNvPicPr>
          <p:nvPr/>
        </p:nvPicPr>
        <p:blipFill>
          <a:blip r:embed="rId3" cstate="print"/>
          <a:srcRect/>
          <a:stretch>
            <a:fillRect/>
          </a:stretch>
        </p:blipFill>
        <p:spPr>
          <a:xfrm>
            <a:off x="1795034" y="3937664"/>
            <a:ext cx="5520165" cy="2168733"/>
          </a:xfrm>
          <a:prstGeom prst="rect">
            <a:avLst/>
          </a:prstGeom>
        </p:spPr>
      </p:pic>
      <p:sp>
        <p:nvSpPr>
          <p:cNvPr id="16386" name="Rectangle 33"/>
          <p:cNvSpPr>
            <a:spLocks noGrp="1" noChangeArrowheads="1"/>
          </p:cNvSpPr>
          <p:nvPr>
            <p:ph type="title" idx="4294967295"/>
          </p:nvPr>
        </p:nvSpPr>
        <p:spPr>
          <a:xfrm>
            <a:off x="258078" y="411037"/>
            <a:ext cx="8145462" cy="838200"/>
          </a:xfrm>
          <a:prstGeom prst="rect">
            <a:avLst/>
          </a:prstGeom>
        </p:spPr>
        <p:txBody>
          <a:bodyPr/>
          <a:lstStyle/>
          <a:p>
            <a:r>
              <a:rPr lang="en-US" dirty="0" smtClean="0"/>
              <a:t>IPv6 Unicast </a:t>
            </a:r>
            <a:r>
              <a:rPr lang="en-US" dirty="0"/>
              <a:t>Address </a:t>
            </a:r>
            <a:r>
              <a:rPr lang="en-US" dirty="0" smtClean="0"/>
              <a:t>Scopes</a:t>
            </a:r>
          </a:p>
        </p:txBody>
      </p:sp>
      <p:sp>
        <p:nvSpPr>
          <p:cNvPr id="16387" name="Rectangle 34"/>
          <p:cNvSpPr>
            <a:spLocks noGrp="1" noChangeArrowheads="1"/>
          </p:cNvSpPr>
          <p:nvPr>
            <p:ph type="body" idx="4294967295"/>
          </p:nvPr>
        </p:nvSpPr>
        <p:spPr>
          <a:xfrm>
            <a:off x="430351" y="1027046"/>
            <a:ext cx="8488362" cy="3810000"/>
          </a:xfrm>
        </p:spPr>
        <p:txBody>
          <a:bodyPr/>
          <a:lstStyle/>
          <a:p>
            <a:pPr eaLnBrk="1" hangingPunct="1"/>
            <a:r>
              <a:rPr lang="en-US" dirty="0" smtClean="0"/>
              <a:t>Link-local addresses—only on single link, not routed</a:t>
            </a:r>
          </a:p>
          <a:p>
            <a:pPr lvl="1" eaLnBrk="1" hangingPunct="1"/>
            <a:r>
              <a:rPr lang="en-US" b="1" dirty="0" smtClean="0">
                <a:solidFill>
                  <a:srgbClr val="FF0000"/>
                </a:solidFill>
              </a:rPr>
              <a:t>FE80 prefix</a:t>
            </a:r>
          </a:p>
          <a:p>
            <a:pPr eaLnBrk="1" hangingPunct="1"/>
            <a:r>
              <a:rPr lang="en-US" dirty="0" smtClean="0"/>
              <a:t>Unique-local addresses—routed within private network</a:t>
            </a:r>
          </a:p>
          <a:p>
            <a:pPr lvl="1" eaLnBrk="1" hangingPunct="1"/>
            <a:r>
              <a:rPr lang="en-US" b="1" dirty="0" smtClean="0">
                <a:solidFill>
                  <a:srgbClr val="FF0000"/>
                </a:solidFill>
              </a:rPr>
              <a:t>FC00 prefix</a:t>
            </a:r>
          </a:p>
          <a:p>
            <a:pPr eaLnBrk="1" hangingPunct="1"/>
            <a:r>
              <a:rPr lang="en-US" dirty="0" smtClean="0"/>
              <a:t>Global unicast addresses—globally routable</a:t>
            </a:r>
          </a:p>
          <a:p>
            <a:pPr lvl="1" eaLnBrk="1" hangingPunct="1"/>
            <a:r>
              <a:rPr lang="en-US" b="1" dirty="0" smtClean="0">
                <a:solidFill>
                  <a:srgbClr val="FF0000"/>
                </a:solidFill>
              </a:rPr>
              <a:t>2001</a:t>
            </a:r>
            <a:r>
              <a:rPr lang="en-US" b="1" dirty="0" smtClean="0"/>
              <a:t> </a:t>
            </a:r>
            <a:r>
              <a:rPr lang="en-US" b="1" dirty="0" smtClean="0">
                <a:solidFill>
                  <a:srgbClr val="FF0000"/>
                </a:solidFill>
              </a:rPr>
              <a:t>prefix most common</a:t>
            </a:r>
            <a:endParaRPr lang="en-US" dirty="0" smtClean="0"/>
          </a:p>
          <a:p>
            <a:pPr lvl="1" eaLnBrk="1" hangingPunct="1"/>
            <a:endParaRPr lang="en-US" dirty="0" smtClean="0"/>
          </a:p>
        </p:txBody>
      </p:sp>
      <p:sp>
        <p:nvSpPr>
          <p:cNvPr id="16388" name="Rectangle 25"/>
          <p:cNvSpPr>
            <a:spLocks noChangeArrowheads="1"/>
          </p:cNvSpPr>
          <p:nvPr/>
        </p:nvSpPr>
        <p:spPr bwMode="auto">
          <a:xfrm>
            <a:off x="655638" y="1563688"/>
            <a:ext cx="6940550" cy="552450"/>
          </a:xfrm>
          <a:prstGeom prst="rect">
            <a:avLst/>
          </a:prstGeom>
          <a:noFill/>
          <a:ln w="9525">
            <a:noFill/>
            <a:miter lim="800000"/>
            <a:headEnd/>
            <a:tailEnd/>
          </a:ln>
        </p:spPr>
        <p:txBody>
          <a:bodyPr lIns="82124" tIns="41061" rIns="82124" bIns="41061"/>
          <a:lstStyle/>
          <a:p>
            <a:pPr algn="l" defTabSz="814388">
              <a:tabLst>
                <a:tab pos="4459288" algn="l"/>
              </a:tabLst>
            </a:pPr>
            <a:endParaRPr lang="en-US" dirty="0"/>
          </a:p>
        </p:txBody>
      </p:sp>
    </p:spTree>
    <p:extLst>
      <p:ext uri="{BB962C8B-B14F-4D97-AF65-F5344CB8AC3E}">
        <p14:creationId xmlns:p14="http://schemas.microsoft.com/office/powerpoint/2010/main" val="1608976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The </a:t>
            </a:r>
            <a:r>
              <a:rPr lang="en-US" dirty="0"/>
              <a:t>M</a:t>
            </a:r>
            <a:r>
              <a:rPr lang="en-US" dirty="0" smtClean="0"/>
              <a:t>otivation for Moving to IPv6</a:t>
            </a:r>
            <a:endParaRPr lang="en-US" dirty="0"/>
          </a:p>
        </p:txBody>
      </p:sp>
      <p:sp>
        <p:nvSpPr>
          <p:cNvPr id="3" name="Content Placeholder 2"/>
          <p:cNvSpPr>
            <a:spLocks noGrp="1"/>
          </p:cNvSpPr>
          <p:nvPr>
            <p:ph idx="1"/>
          </p:nvPr>
        </p:nvSpPr>
        <p:spPr/>
        <p:txBody>
          <a:bodyPr/>
          <a:lstStyle/>
          <a:p>
            <a:r>
              <a:rPr lang="en-US" dirty="0" smtClean="0"/>
              <a:t>The ability to scale networks for future demands requires a large supply of IP addresses and improved mobility. </a:t>
            </a:r>
          </a:p>
          <a:p>
            <a:pPr lvl="1"/>
            <a:r>
              <a:rPr lang="en-US" dirty="0"/>
              <a:t>IPv6 combines expanded addressing with a more efficient </a:t>
            </a:r>
            <a:r>
              <a:rPr lang="en-US" dirty="0" smtClean="0"/>
              <a:t>header. </a:t>
            </a:r>
            <a:endParaRPr lang="en-US" dirty="0"/>
          </a:p>
          <a:p>
            <a:pPr lvl="1"/>
            <a:r>
              <a:rPr lang="en-US" dirty="0" smtClean="0"/>
              <a:t>IPv6 </a:t>
            </a:r>
            <a:r>
              <a:rPr lang="en-US" dirty="0"/>
              <a:t>satisfies </a:t>
            </a:r>
            <a:r>
              <a:rPr lang="en-US" dirty="0" smtClean="0"/>
              <a:t>the complex </a:t>
            </a:r>
            <a:r>
              <a:rPr lang="en-US" dirty="0"/>
              <a:t>requirements of hierarchical </a:t>
            </a:r>
            <a:r>
              <a:rPr lang="en-US" dirty="0" smtClean="0"/>
              <a:t>addressing.</a:t>
            </a:r>
          </a:p>
          <a:p>
            <a:pPr marL="225425" lvl="1" indent="0">
              <a:buNone/>
            </a:pPr>
            <a:endParaRPr lang="en-US" dirty="0"/>
          </a:p>
          <a:p>
            <a:pPr marL="225425" lvl="1" indent="0">
              <a:buNone/>
            </a:pPr>
            <a:endParaRPr lang="en-US" dirty="0"/>
          </a:p>
          <a:p>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0130" name="Rectangle 2"/>
          <p:cNvSpPr>
            <a:spLocks noGrp="1" noChangeArrowheads="1"/>
          </p:cNvSpPr>
          <p:nvPr>
            <p:ph type="title"/>
          </p:nvPr>
        </p:nvSpPr>
        <p:spPr/>
        <p:txBody>
          <a:bodyPr/>
          <a:lstStyle/>
          <a:p>
            <a:pPr>
              <a:defRPr/>
            </a:pPr>
            <a:r>
              <a:rPr lang="en-US" dirty="0" smtClean="0"/>
              <a:t>Site-Local Addresses - Deprecated</a:t>
            </a:r>
          </a:p>
        </p:txBody>
      </p:sp>
      <p:sp>
        <p:nvSpPr>
          <p:cNvPr id="61443" name="Rectangle 3"/>
          <p:cNvSpPr>
            <a:spLocks noGrp="1" noChangeArrowheads="1"/>
          </p:cNvSpPr>
          <p:nvPr>
            <p:ph idx="1"/>
          </p:nvPr>
        </p:nvSpPr>
        <p:spPr/>
        <p:txBody>
          <a:bodyPr/>
          <a:lstStyle/>
          <a:p>
            <a:r>
              <a:rPr lang="en-US" dirty="0" smtClean="0"/>
              <a:t>Site-local addresses allowed devices in the same organization, or site, to exchange data. </a:t>
            </a:r>
          </a:p>
          <a:p>
            <a:pPr lvl="1"/>
            <a:r>
              <a:rPr lang="en-US" dirty="0" smtClean="0"/>
              <a:t>Site-local addresses start with the prefix</a:t>
            </a:r>
            <a:r>
              <a:rPr lang="en-US" b="1" dirty="0" smtClean="0">
                <a:latin typeface="Courier New" pitchFamily="49" charset="0"/>
                <a:cs typeface="Courier New" pitchFamily="49" charset="0"/>
              </a:rPr>
              <a:t> FEC0::/10</a:t>
            </a:r>
            <a:r>
              <a:rPr lang="en-US" dirty="0" smtClean="0"/>
              <a:t>.</a:t>
            </a:r>
          </a:p>
          <a:p>
            <a:r>
              <a:rPr lang="en-US" dirty="0" smtClean="0"/>
              <a:t>They are analogous to IPv4's private address classes.</a:t>
            </a:r>
          </a:p>
          <a:p>
            <a:pPr marL="522287" lvl="2" indent="-285750"/>
            <a:r>
              <a:rPr lang="en-US" dirty="0"/>
              <a:t>However, using them would also mean that NAT would be required and addresses would again not be end-to-end</a:t>
            </a:r>
            <a:r>
              <a:rPr lang="en-US" dirty="0" smtClean="0"/>
              <a:t>.</a:t>
            </a:r>
          </a:p>
          <a:p>
            <a:r>
              <a:rPr lang="en-US" dirty="0" smtClean="0"/>
              <a:t>Site-local addresses are no longer supported (deprecated  by RFC 3879).</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1586" name="Rectangle 2"/>
          <p:cNvSpPr>
            <a:spLocks noGrp="1" noChangeArrowheads="1"/>
          </p:cNvSpPr>
          <p:nvPr>
            <p:ph type="title"/>
          </p:nvPr>
        </p:nvSpPr>
        <p:spPr/>
        <p:txBody>
          <a:bodyPr/>
          <a:lstStyle/>
          <a:p>
            <a:r>
              <a:rPr lang="en-US" dirty="0" smtClean="0"/>
              <a:t>Multiple IPv6 Addresses per Interface</a:t>
            </a:r>
          </a:p>
        </p:txBody>
      </p:sp>
      <p:sp>
        <p:nvSpPr>
          <p:cNvPr id="1731587" name="Rectangle 3"/>
          <p:cNvSpPr>
            <a:spLocks noGrp="1" noChangeArrowheads="1"/>
          </p:cNvSpPr>
          <p:nvPr>
            <p:ph idx="1"/>
          </p:nvPr>
        </p:nvSpPr>
        <p:spPr/>
        <p:txBody>
          <a:bodyPr>
            <a:normAutofit/>
          </a:bodyPr>
          <a:lstStyle/>
          <a:p>
            <a:r>
              <a:rPr lang="en-US" dirty="0" smtClean="0"/>
              <a:t>An interface can have multiple global IPv6 addresses.</a:t>
            </a:r>
          </a:p>
          <a:p>
            <a:r>
              <a:rPr lang="en-US" dirty="0" smtClean="0"/>
              <a:t>Typically, an interface is assigned a link-local and one (or more) global IPv6 address.</a:t>
            </a:r>
          </a:p>
          <a:p>
            <a:r>
              <a:rPr lang="en-US" dirty="0" smtClean="0"/>
              <a:t>For example, an Ethernet interface can have:</a:t>
            </a:r>
          </a:p>
          <a:p>
            <a:pPr lvl="2"/>
            <a:r>
              <a:rPr lang="en-US" b="1" dirty="0" smtClean="0">
                <a:cs typeface="Courier New" pitchFamily="49" charset="0"/>
              </a:rPr>
              <a:t>Link-local address</a:t>
            </a:r>
          </a:p>
          <a:p>
            <a:pPr marL="461962" lvl="2" indent="0">
              <a:buNone/>
            </a:pPr>
            <a:r>
              <a:rPr lang="en-US" dirty="0" smtClean="0">
                <a:cs typeface="Courier New" pitchFamily="49" charset="0"/>
              </a:rPr>
              <a:t>	(FE80::21B:D5FF:FE5B:A408)</a:t>
            </a:r>
          </a:p>
          <a:p>
            <a:pPr lvl="2"/>
            <a:r>
              <a:rPr lang="en-US" b="1" dirty="0" smtClean="0">
                <a:cs typeface="Courier New" pitchFamily="49" charset="0"/>
              </a:rPr>
              <a:t>Global unicast address</a:t>
            </a:r>
          </a:p>
          <a:p>
            <a:pPr marL="461962" lvl="2" indent="0">
              <a:buNone/>
            </a:pPr>
            <a:r>
              <a:rPr lang="en-US" dirty="0" smtClean="0">
                <a:cs typeface="Courier New" pitchFamily="49" charset="0"/>
              </a:rPr>
              <a:t>	(2001:8:85A3:4289:21B:D5FF:FE5B:A408)</a:t>
            </a:r>
          </a:p>
          <a:p>
            <a:r>
              <a:rPr lang="en-US" dirty="0" smtClean="0"/>
              <a:t>The Link-local address is used for local device communication.</a:t>
            </a:r>
          </a:p>
          <a:p>
            <a:r>
              <a:rPr lang="en-US" dirty="0" smtClean="0"/>
              <a:t>The Global address is used to provide Internet reachability.</a:t>
            </a:r>
            <a:endParaRPr lang="en-US" dirty="0"/>
          </a:p>
          <a:p>
            <a:pPr marL="0" indent="0">
              <a:buNone/>
            </a:pPr>
            <a:endParaRPr lang="en-US" dirty="0"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IPv6 Resources </a:t>
            </a:r>
            <a:endParaRPr lang="en-US" dirty="0"/>
          </a:p>
        </p:txBody>
      </p:sp>
      <p:sp>
        <p:nvSpPr>
          <p:cNvPr id="3" name="Content Placeholder 2"/>
          <p:cNvSpPr>
            <a:spLocks noGrp="1"/>
          </p:cNvSpPr>
          <p:nvPr>
            <p:ph idx="1"/>
          </p:nvPr>
        </p:nvSpPr>
        <p:spPr/>
        <p:txBody>
          <a:bodyPr/>
          <a:lstStyle/>
          <a:p>
            <a:r>
              <a:rPr lang="en-US" smtClean="0">
                <a:hlinkClick r:id="rId3"/>
              </a:rPr>
              <a:t>http://ipv6.beijing2008.cn/en</a:t>
            </a:r>
            <a:endParaRPr lang="en-US" smtClean="0"/>
          </a:p>
          <a:p>
            <a:r>
              <a:rPr lang="en-US" smtClean="0">
                <a:hlinkClick r:id="rId4"/>
              </a:rPr>
              <a:t>http://www.iana.org/numbers/</a:t>
            </a:r>
            <a:endParaRPr lang="en-US" smtClean="0"/>
          </a:p>
          <a:p>
            <a:r>
              <a:rPr lang="en-US" smtClean="0">
                <a:hlinkClick r:id="rId5"/>
              </a:rPr>
              <a:t>http://www.cisco.com/go/ipv6</a:t>
            </a:r>
            <a:endParaRPr lang="en-US" smtClean="0"/>
          </a:p>
        </p:txBody>
      </p:sp>
    </p:spTree>
    <p:extLst>
      <p:ext uri="{BB962C8B-B14F-4D97-AF65-F5344CB8AC3E}">
        <p14:creationId xmlns:p14="http://schemas.microsoft.com/office/powerpoint/2010/main" val="4367008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4383088"/>
            <a:chOff x="0" y="0"/>
            <a:chExt cx="5760" cy="2761"/>
          </a:xfrm>
        </p:grpSpPr>
        <p:grpSp>
          <p:nvGrpSpPr>
            <p:cNvPr id="3" name="Group 3"/>
            <p:cNvGrpSpPr>
              <a:grpSpLocks/>
            </p:cNvGrpSpPr>
            <p:nvPr/>
          </p:nvGrpSpPr>
          <p:grpSpPr bwMode="auto">
            <a:xfrm>
              <a:off x="1727" y="1485"/>
              <a:ext cx="2400" cy="1276"/>
              <a:chOff x="3272" y="1316"/>
              <a:chExt cx="1889" cy="1002"/>
            </a:xfrm>
          </p:grpSpPr>
          <p:sp>
            <p:nvSpPr>
              <p:cNvPr id="19462" name="AutoShape 4"/>
              <p:cNvSpPr>
                <a:spLocks noChangeAspect="1" noChangeArrowheads="1" noTextEdit="1"/>
              </p:cNvSpPr>
              <p:nvPr/>
            </p:nvSpPr>
            <p:spPr bwMode="auto">
              <a:xfrm>
                <a:off x="3272" y="1316"/>
                <a:ext cx="1889" cy="1002"/>
              </a:xfrm>
              <a:prstGeom prst="rect">
                <a:avLst/>
              </a:prstGeom>
              <a:noFill/>
              <a:ln w="9525">
                <a:noFill/>
                <a:miter lim="800000"/>
                <a:headEnd/>
                <a:tailEnd/>
              </a:ln>
            </p:spPr>
            <p:txBody>
              <a:bodyPr/>
              <a:lstStyle/>
              <a:p>
                <a:endParaRPr lang="en-US" dirty="0"/>
              </a:p>
            </p:txBody>
          </p:sp>
          <p:sp>
            <p:nvSpPr>
              <p:cNvPr id="19463" name="Rectangle 5"/>
              <p:cNvSpPr>
                <a:spLocks noChangeArrowheads="1"/>
              </p:cNvSpPr>
              <p:nvPr/>
            </p:nvSpPr>
            <p:spPr bwMode="auto">
              <a:xfrm>
                <a:off x="3803" y="1980"/>
                <a:ext cx="86" cy="325"/>
              </a:xfrm>
              <a:prstGeom prst="rect">
                <a:avLst/>
              </a:prstGeom>
              <a:solidFill>
                <a:srgbClr val="B21A1A"/>
              </a:solidFill>
              <a:ln w="9525">
                <a:noFill/>
                <a:miter lim="800000"/>
                <a:headEnd/>
                <a:tailEnd/>
              </a:ln>
            </p:spPr>
            <p:txBody>
              <a:bodyPr/>
              <a:lstStyle/>
              <a:p>
                <a:endParaRPr lang="en-US" dirty="0"/>
              </a:p>
            </p:txBody>
          </p:sp>
          <p:sp>
            <p:nvSpPr>
              <p:cNvPr id="19464" name="Freeform 6"/>
              <p:cNvSpPr>
                <a:spLocks/>
              </p:cNvSpPr>
              <p:nvPr/>
            </p:nvSpPr>
            <p:spPr bwMode="auto">
              <a:xfrm>
                <a:off x="4304" y="1971"/>
                <a:ext cx="249" cy="343"/>
              </a:xfrm>
              <a:custGeom>
                <a:avLst/>
                <a:gdLst>
                  <a:gd name="T0" fmla="*/ 58 w 58"/>
                  <a:gd name="T1" fmla="*/ 24 h 80"/>
                  <a:gd name="T2" fmla="*/ 42 w 58"/>
                  <a:gd name="T3" fmla="*/ 20 h 80"/>
                  <a:gd name="T4" fmla="*/ 21 w 58"/>
                  <a:gd name="T5" fmla="*/ 40 h 80"/>
                  <a:gd name="T6" fmla="*/ 42 w 58"/>
                  <a:gd name="T7" fmla="*/ 60 h 80"/>
                  <a:gd name="T8" fmla="*/ 58 w 58"/>
                  <a:gd name="T9" fmla="*/ 56 h 80"/>
                  <a:gd name="T10" fmla="*/ 58 w 58"/>
                  <a:gd name="T11" fmla="*/ 77 h 80"/>
                  <a:gd name="T12" fmla="*/ 41 w 58"/>
                  <a:gd name="T13" fmla="*/ 80 h 80"/>
                  <a:gd name="T14" fmla="*/ 0 w 58"/>
                  <a:gd name="T15" fmla="*/ 40 h 80"/>
                  <a:gd name="T16" fmla="*/ 41 w 58"/>
                  <a:gd name="T17" fmla="*/ 0 h 80"/>
                  <a:gd name="T18" fmla="*/ 58 w 58"/>
                  <a:gd name="T19" fmla="*/ 3 h 80"/>
                  <a:gd name="T20" fmla="*/ 58 w 58"/>
                  <a:gd name="T21" fmla="*/ 24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endParaRPr lang="en-US" dirty="0"/>
              </a:p>
            </p:txBody>
          </p:sp>
          <p:sp>
            <p:nvSpPr>
              <p:cNvPr id="19465" name="Freeform 7"/>
              <p:cNvSpPr>
                <a:spLocks/>
              </p:cNvSpPr>
              <p:nvPr/>
            </p:nvSpPr>
            <p:spPr bwMode="auto">
              <a:xfrm>
                <a:off x="3443" y="1971"/>
                <a:ext cx="249" cy="343"/>
              </a:xfrm>
              <a:custGeom>
                <a:avLst/>
                <a:gdLst>
                  <a:gd name="T0" fmla="*/ 58 w 58"/>
                  <a:gd name="T1" fmla="*/ 24 h 80"/>
                  <a:gd name="T2" fmla="*/ 42 w 58"/>
                  <a:gd name="T3" fmla="*/ 20 h 80"/>
                  <a:gd name="T4" fmla="*/ 21 w 58"/>
                  <a:gd name="T5" fmla="*/ 40 h 80"/>
                  <a:gd name="T6" fmla="*/ 42 w 58"/>
                  <a:gd name="T7" fmla="*/ 60 h 80"/>
                  <a:gd name="T8" fmla="*/ 58 w 58"/>
                  <a:gd name="T9" fmla="*/ 56 h 80"/>
                  <a:gd name="T10" fmla="*/ 58 w 58"/>
                  <a:gd name="T11" fmla="*/ 77 h 80"/>
                  <a:gd name="T12" fmla="*/ 40 w 58"/>
                  <a:gd name="T13" fmla="*/ 80 h 80"/>
                  <a:gd name="T14" fmla="*/ 0 w 58"/>
                  <a:gd name="T15" fmla="*/ 40 h 80"/>
                  <a:gd name="T16" fmla="*/ 40 w 58"/>
                  <a:gd name="T17" fmla="*/ 0 h 80"/>
                  <a:gd name="T18" fmla="*/ 58 w 58"/>
                  <a:gd name="T19" fmla="*/ 3 h 80"/>
                  <a:gd name="T20" fmla="*/ 58 w 58"/>
                  <a:gd name="T21" fmla="*/ 24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endParaRPr lang="en-US" dirty="0"/>
              </a:p>
            </p:txBody>
          </p:sp>
          <p:sp>
            <p:nvSpPr>
              <p:cNvPr id="19466" name="Freeform 8"/>
              <p:cNvSpPr>
                <a:spLocks noEditPoints="1"/>
              </p:cNvSpPr>
              <p:nvPr/>
            </p:nvSpPr>
            <p:spPr bwMode="auto">
              <a:xfrm>
                <a:off x="4643" y="1971"/>
                <a:ext cx="342" cy="343"/>
              </a:xfrm>
              <a:custGeom>
                <a:avLst/>
                <a:gdLst>
                  <a:gd name="T0" fmla="*/ 80 w 80"/>
                  <a:gd name="T1" fmla="*/ 40 h 80"/>
                  <a:gd name="T2" fmla="*/ 40 w 80"/>
                  <a:gd name="T3" fmla="*/ 80 h 80"/>
                  <a:gd name="T4" fmla="*/ 0 w 80"/>
                  <a:gd name="T5" fmla="*/ 40 h 80"/>
                  <a:gd name="T6" fmla="*/ 40 w 80"/>
                  <a:gd name="T7" fmla="*/ 0 h 80"/>
                  <a:gd name="T8" fmla="*/ 80 w 80"/>
                  <a:gd name="T9" fmla="*/ 40 h 80"/>
                  <a:gd name="T10" fmla="*/ 40 w 80"/>
                  <a:gd name="T11" fmla="*/ 20 h 80"/>
                  <a:gd name="T12" fmla="*/ 20 w 80"/>
                  <a:gd name="T13" fmla="*/ 40 h 80"/>
                  <a:gd name="T14" fmla="*/ 40 w 80"/>
                  <a:gd name="T15" fmla="*/ 60 h 80"/>
                  <a:gd name="T16" fmla="*/ 60 w 80"/>
                  <a:gd name="T17" fmla="*/ 40 h 80"/>
                  <a:gd name="T18" fmla="*/ 40 w 80"/>
                  <a:gd name="T19" fmla="*/ 2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0"/>
                  <a:gd name="T32" fmla="*/ 80 w 8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endParaRPr lang="en-US" dirty="0"/>
              </a:p>
            </p:txBody>
          </p:sp>
          <p:sp>
            <p:nvSpPr>
              <p:cNvPr id="19467" name="Freeform 9"/>
              <p:cNvSpPr>
                <a:spLocks/>
              </p:cNvSpPr>
              <p:nvPr/>
            </p:nvSpPr>
            <p:spPr bwMode="auto">
              <a:xfrm>
                <a:off x="4000" y="1971"/>
                <a:ext cx="223" cy="343"/>
              </a:xfrm>
              <a:custGeom>
                <a:avLst/>
                <a:gdLst>
                  <a:gd name="T0" fmla="*/ 47 w 52"/>
                  <a:gd name="T1" fmla="*/ 19 h 80"/>
                  <a:gd name="T2" fmla="*/ 32 w 52"/>
                  <a:gd name="T3" fmla="*/ 17 h 80"/>
                  <a:gd name="T4" fmla="*/ 20 w 52"/>
                  <a:gd name="T5" fmla="*/ 23 h 80"/>
                  <a:gd name="T6" fmla="*/ 29 w 52"/>
                  <a:gd name="T7" fmla="*/ 30 h 80"/>
                  <a:gd name="T8" fmla="*/ 34 w 52"/>
                  <a:gd name="T9" fmla="*/ 32 h 80"/>
                  <a:gd name="T10" fmla="*/ 52 w 52"/>
                  <a:gd name="T11" fmla="*/ 54 h 80"/>
                  <a:gd name="T12" fmla="*/ 21 w 52"/>
                  <a:gd name="T13" fmla="*/ 80 h 80"/>
                  <a:gd name="T14" fmla="*/ 0 w 52"/>
                  <a:gd name="T15" fmla="*/ 77 h 80"/>
                  <a:gd name="T16" fmla="*/ 0 w 52"/>
                  <a:gd name="T17" fmla="*/ 60 h 80"/>
                  <a:gd name="T18" fmla="*/ 18 w 52"/>
                  <a:gd name="T19" fmla="*/ 63 h 80"/>
                  <a:gd name="T20" fmla="*/ 32 w 52"/>
                  <a:gd name="T21" fmla="*/ 56 h 80"/>
                  <a:gd name="T22" fmla="*/ 23 w 52"/>
                  <a:gd name="T23" fmla="*/ 48 h 80"/>
                  <a:gd name="T24" fmla="*/ 19 w 52"/>
                  <a:gd name="T25" fmla="*/ 47 h 80"/>
                  <a:gd name="T26" fmla="*/ 0 w 52"/>
                  <a:gd name="T27" fmla="*/ 24 h 80"/>
                  <a:gd name="T28" fmla="*/ 28 w 52"/>
                  <a:gd name="T29" fmla="*/ 0 h 80"/>
                  <a:gd name="T30" fmla="*/ 47 w 52"/>
                  <a:gd name="T31" fmla="*/ 3 h 80"/>
                  <a:gd name="T32" fmla="*/ 47 w 52"/>
                  <a:gd name="T33" fmla="*/ 19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0"/>
                  <a:gd name="T53" fmla="*/ 52 w 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endParaRPr lang="en-US" dirty="0"/>
              </a:p>
            </p:txBody>
          </p:sp>
          <p:sp>
            <p:nvSpPr>
              <p:cNvPr id="19468" name="Freeform 10"/>
              <p:cNvSpPr>
                <a:spLocks/>
              </p:cNvSpPr>
              <p:nvPr/>
            </p:nvSpPr>
            <p:spPr bwMode="auto">
              <a:xfrm>
                <a:off x="3272" y="1586"/>
                <a:ext cx="81" cy="167"/>
              </a:xfrm>
              <a:custGeom>
                <a:avLst/>
                <a:gdLst>
                  <a:gd name="T0" fmla="*/ 19 w 19"/>
                  <a:gd name="T1" fmla="*/ 10 h 39"/>
                  <a:gd name="T2" fmla="*/ 10 w 19"/>
                  <a:gd name="T3" fmla="*/ 0 h 39"/>
                  <a:gd name="T4" fmla="*/ 0 w 19"/>
                  <a:gd name="T5" fmla="*/ 10 h 39"/>
                  <a:gd name="T6" fmla="*/ 0 w 19"/>
                  <a:gd name="T7" fmla="*/ 30 h 39"/>
                  <a:gd name="T8" fmla="*/ 10 w 19"/>
                  <a:gd name="T9" fmla="*/ 39 h 39"/>
                  <a:gd name="T10" fmla="*/ 19 w 19"/>
                  <a:gd name="T11" fmla="*/ 30 h 39"/>
                  <a:gd name="T12" fmla="*/ 19 w 19"/>
                  <a:gd name="T13" fmla="*/ 10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endParaRPr lang="en-US" dirty="0"/>
              </a:p>
            </p:txBody>
          </p:sp>
          <p:sp>
            <p:nvSpPr>
              <p:cNvPr id="19469" name="Freeform 11"/>
              <p:cNvSpPr>
                <a:spLocks/>
              </p:cNvSpPr>
              <p:nvPr/>
            </p:nvSpPr>
            <p:spPr bwMode="auto">
              <a:xfrm>
                <a:off x="3499" y="1474"/>
                <a:ext cx="81" cy="279"/>
              </a:xfrm>
              <a:custGeom>
                <a:avLst/>
                <a:gdLst>
                  <a:gd name="T0" fmla="*/ 19 w 19"/>
                  <a:gd name="T1" fmla="*/ 9 h 65"/>
                  <a:gd name="T2" fmla="*/ 9 w 19"/>
                  <a:gd name="T3" fmla="*/ 0 h 65"/>
                  <a:gd name="T4" fmla="*/ 0 w 19"/>
                  <a:gd name="T5" fmla="*/ 9 h 65"/>
                  <a:gd name="T6" fmla="*/ 0 w 19"/>
                  <a:gd name="T7" fmla="*/ 56 h 65"/>
                  <a:gd name="T8" fmla="*/ 9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endParaRPr lang="en-US" dirty="0"/>
              </a:p>
            </p:txBody>
          </p:sp>
          <p:sp>
            <p:nvSpPr>
              <p:cNvPr id="19470" name="Freeform 12"/>
              <p:cNvSpPr>
                <a:spLocks/>
              </p:cNvSpPr>
              <p:nvPr/>
            </p:nvSpPr>
            <p:spPr bwMode="auto">
              <a:xfrm>
                <a:off x="3722" y="1320"/>
                <a:ext cx="81" cy="514"/>
              </a:xfrm>
              <a:custGeom>
                <a:avLst/>
                <a:gdLst>
                  <a:gd name="T0" fmla="*/ 19 w 19"/>
                  <a:gd name="T1" fmla="*/ 9 h 120"/>
                  <a:gd name="T2" fmla="*/ 10 w 19"/>
                  <a:gd name="T3" fmla="*/ 0 h 120"/>
                  <a:gd name="T4" fmla="*/ 0 w 19"/>
                  <a:gd name="T5" fmla="*/ 9 h 120"/>
                  <a:gd name="T6" fmla="*/ 0 w 19"/>
                  <a:gd name="T7" fmla="*/ 111 h 120"/>
                  <a:gd name="T8" fmla="*/ 10 w 19"/>
                  <a:gd name="T9" fmla="*/ 120 h 120"/>
                  <a:gd name="T10" fmla="*/ 19 w 19"/>
                  <a:gd name="T11" fmla="*/ 111 h 120"/>
                  <a:gd name="T12" fmla="*/ 19 w 19"/>
                  <a:gd name="T13" fmla="*/ 9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dirty="0"/>
              </a:p>
            </p:txBody>
          </p:sp>
          <p:sp>
            <p:nvSpPr>
              <p:cNvPr id="19471" name="Freeform 13"/>
              <p:cNvSpPr>
                <a:spLocks/>
              </p:cNvSpPr>
              <p:nvPr/>
            </p:nvSpPr>
            <p:spPr bwMode="auto">
              <a:xfrm>
                <a:off x="3949" y="1474"/>
                <a:ext cx="81" cy="279"/>
              </a:xfrm>
              <a:custGeom>
                <a:avLst/>
                <a:gdLst>
                  <a:gd name="T0" fmla="*/ 19 w 19"/>
                  <a:gd name="T1" fmla="*/ 9 h 65"/>
                  <a:gd name="T2" fmla="*/ 9 w 19"/>
                  <a:gd name="T3" fmla="*/ 0 h 65"/>
                  <a:gd name="T4" fmla="*/ 0 w 19"/>
                  <a:gd name="T5" fmla="*/ 9 h 65"/>
                  <a:gd name="T6" fmla="*/ 0 w 19"/>
                  <a:gd name="T7" fmla="*/ 56 h 65"/>
                  <a:gd name="T8" fmla="*/ 9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endParaRPr lang="en-US" dirty="0"/>
              </a:p>
            </p:txBody>
          </p:sp>
          <p:sp>
            <p:nvSpPr>
              <p:cNvPr id="19472" name="Freeform 14"/>
              <p:cNvSpPr>
                <a:spLocks/>
              </p:cNvSpPr>
              <p:nvPr/>
            </p:nvSpPr>
            <p:spPr bwMode="auto">
              <a:xfrm>
                <a:off x="4171" y="1586"/>
                <a:ext cx="86" cy="167"/>
              </a:xfrm>
              <a:custGeom>
                <a:avLst/>
                <a:gdLst>
                  <a:gd name="T0" fmla="*/ 20 w 20"/>
                  <a:gd name="T1" fmla="*/ 10 h 39"/>
                  <a:gd name="T2" fmla="*/ 10 w 20"/>
                  <a:gd name="T3" fmla="*/ 0 h 39"/>
                  <a:gd name="T4" fmla="*/ 0 w 20"/>
                  <a:gd name="T5" fmla="*/ 10 h 39"/>
                  <a:gd name="T6" fmla="*/ 0 w 20"/>
                  <a:gd name="T7" fmla="*/ 30 h 39"/>
                  <a:gd name="T8" fmla="*/ 10 w 20"/>
                  <a:gd name="T9" fmla="*/ 39 h 39"/>
                  <a:gd name="T10" fmla="*/ 20 w 20"/>
                  <a:gd name="T11" fmla="*/ 30 h 39"/>
                  <a:gd name="T12" fmla="*/ 20 w 20"/>
                  <a:gd name="T13" fmla="*/ 10 h 39"/>
                  <a:gd name="T14" fmla="*/ 0 60000 65536"/>
                  <a:gd name="T15" fmla="*/ 0 60000 65536"/>
                  <a:gd name="T16" fmla="*/ 0 60000 65536"/>
                  <a:gd name="T17" fmla="*/ 0 60000 65536"/>
                  <a:gd name="T18" fmla="*/ 0 60000 65536"/>
                  <a:gd name="T19" fmla="*/ 0 60000 65536"/>
                  <a:gd name="T20" fmla="*/ 0 60000 65536"/>
                  <a:gd name="T21" fmla="*/ 0 w 20"/>
                  <a:gd name="T22" fmla="*/ 0 h 39"/>
                  <a:gd name="T23" fmla="*/ 20 w 2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endParaRPr lang="en-US" dirty="0"/>
              </a:p>
            </p:txBody>
          </p:sp>
          <p:sp>
            <p:nvSpPr>
              <p:cNvPr id="19473" name="Freeform 15"/>
              <p:cNvSpPr>
                <a:spLocks/>
              </p:cNvSpPr>
              <p:nvPr/>
            </p:nvSpPr>
            <p:spPr bwMode="auto">
              <a:xfrm>
                <a:off x="4398" y="1474"/>
                <a:ext cx="82" cy="279"/>
              </a:xfrm>
              <a:custGeom>
                <a:avLst/>
                <a:gdLst>
                  <a:gd name="T0" fmla="*/ 19 w 19"/>
                  <a:gd name="T1" fmla="*/ 9 h 65"/>
                  <a:gd name="T2" fmla="*/ 10 w 19"/>
                  <a:gd name="T3" fmla="*/ 0 h 65"/>
                  <a:gd name="T4" fmla="*/ 0 w 19"/>
                  <a:gd name="T5" fmla="*/ 9 h 65"/>
                  <a:gd name="T6" fmla="*/ 0 w 19"/>
                  <a:gd name="T7" fmla="*/ 56 h 65"/>
                  <a:gd name="T8" fmla="*/ 10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dirty="0"/>
              </a:p>
            </p:txBody>
          </p:sp>
          <p:sp>
            <p:nvSpPr>
              <p:cNvPr id="19474" name="Freeform 16"/>
              <p:cNvSpPr>
                <a:spLocks/>
              </p:cNvSpPr>
              <p:nvPr/>
            </p:nvSpPr>
            <p:spPr bwMode="auto">
              <a:xfrm>
                <a:off x="4625" y="1320"/>
                <a:ext cx="82" cy="514"/>
              </a:xfrm>
              <a:custGeom>
                <a:avLst/>
                <a:gdLst>
                  <a:gd name="T0" fmla="*/ 19 w 19"/>
                  <a:gd name="T1" fmla="*/ 9 h 120"/>
                  <a:gd name="T2" fmla="*/ 9 w 19"/>
                  <a:gd name="T3" fmla="*/ 0 h 120"/>
                  <a:gd name="T4" fmla="*/ 0 w 19"/>
                  <a:gd name="T5" fmla="*/ 9 h 120"/>
                  <a:gd name="T6" fmla="*/ 0 w 19"/>
                  <a:gd name="T7" fmla="*/ 111 h 120"/>
                  <a:gd name="T8" fmla="*/ 9 w 19"/>
                  <a:gd name="T9" fmla="*/ 120 h 120"/>
                  <a:gd name="T10" fmla="*/ 19 w 19"/>
                  <a:gd name="T11" fmla="*/ 111 h 120"/>
                  <a:gd name="T12" fmla="*/ 19 w 19"/>
                  <a:gd name="T13" fmla="*/ 9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dirty="0"/>
              </a:p>
            </p:txBody>
          </p:sp>
          <p:sp>
            <p:nvSpPr>
              <p:cNvPr id="19475" name="Freeform 17"/>
              <p:cNvSpPr>
                <a:spLocks/>
              </p:cNvSpPr>
              <p:nvPr/>
            </p:nvSpPr>
            <p:spPr bwMode="auto">
              <a:xfrm>
                <a:off x="4848" y="1474"/>
                <a:ext cx="82" cy="279"/>
              </a:xfrm>
              <a:custGeom>
                <a:avLst/>
                <a:gdLst>
                  <a:gd name="T0" fmla="*/ 19 w 19"/>
                  <a:gd name="T1" fmla="*/ 9 h 65"/>
                  <a:gd name="T2" fmla="*/ 10 w 19"/>
                  <a:gd name="T3" fmla="*/ 0 h 65"/>
                  <a:gd name="T4" fmla="*/ 0 w 19"/>
                  <a:gd name="T5" fmla="*/ 9 h 65"/>
                  <a:gd name="T6" fmla="*/ 0 w 19"/>
                  <a:gd name="T7" fmla="*/ 56 h 65"/>
                  <a:gd name="T8" fmla="*/ 10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dirty="0"/>
              </a:p>
            </p:txBody>
          </p:sp>
          <p:sp>
            <p:nvSpPr>
              <p:cNvPr id="19476" name="Freeform 18"/>
              <p:cNvSpPr>
                <a:spLocks/>
              </p:cNvSpPr>
              <p:nvPr/>
            </p:nvSpPr>
            <p:spPr bwMode="auto">
              <a:xfrm>
                <a:off x="5075" y="1586"/>
                <a:ext cx="82" cy="167"/>
              </a:xfrm>
              <a:custGeom>
                <a:avLst/>
                <a:gdLst>
                  <a:gd name="T0" fmla="*/ 19 w 19"/>
                  <a:gd name="T1" fmla="*/ 10 h 39"/>
                  <a:gd name="T2" fmla="*/ 9 w 19"/>
                  <a:gd name="T3" fmla="*/ 0 h 39"/>
                  <a:gd name="T4" fmla="*/ 0 w 19"/>
                  <a:gd name="T5" fmla="*/ 10 h 39"/>
                  <a:gd name="T6" fmla="*/ 0 w 19"/>
                  <a:gd name="T7" fmla="*/ 30 h 39"/>
                  <a:gd name="T8" fmla="*/ 9 w 19"/>
                  <a:gd name="T9" fmla="*/ 39 h 39"/>
                  <a:gd name="T10" fmla="*/ 19 w 19"/>
                  <a:gd name="T11" fmla="*/ 30 h 39"/>
                  <a:gd name="T12" fmla="*/ 19 w 19"/>
                  <a:gd name="T13" fmla="*/ 10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endParaRPr lang="en-US" dirty="0"/>
              </a:p>
            </p:txBody>
          </p:sp>
        </p:grpSp>
        <p:sp>
          <p:nvSpPr>
            <p:cNvPr id="19461" name="Rectangle 19"/>
            <p:cNvSpPr>
              <a:spLocks noChangeArrowheads="1"/>
            </p:cNvSpPr>
            <p:nvPr/>
          </p:nvSpPr>
          <p:spPr bwMode="auto">
            <a:xfrm>
              <a:off x="0" y="0"/>
              <a:ext cx="5760" cy="432"/>
            </a:xfrm>
            <a:prstGeom prst="rect">
              <a:avLst/>
            </a:prstGeom>
            <a:solidFill>
              <a:srgbClr val="FFFFFF"/>
            </a:solidFill>
            <a:ln w="9525" algn="ctr">
              <a:noFill/>
              <a:miter lim="800000"/>
              <a:headEnd/>
              <a:tailEnd/>
            </a:ln>
          </p:spPr>
          <p:txBody>
            <a:bodyPr wrap="none" lIns="82124" tIns="41061" rIns="82124" bIns="41061" anchor="ctr"/>
            <a:lstStyle/>
            <a:p>
              <a:endParaRPr lang="en-US" dirty="0"/>
            </a:p>
          </p:txBody>
        </p:sp>
      </p:grpSp>
      <p:sp>
        <p:nvSpPr>
          <p:cNvPr id="19459" name="Rectangle 20"/>
          <p:cNvSpPr>
            <a:spLocks noChangeArrowheads="1"/>
          </p:cNvSpPr>
          <p:nvPr/>
        </p:nvSpPr>
        <p:spPr bwMode="auto">
          <a:xfrm>
            <a:off x="0" y="4572000"/>
            <a:ext cx="9144000" cy="2286000"/>
          </a:xfrm>
          <a:prstGeom prst="rect">
            <a:avLst/>
          </a:prstGeom>
          <a:solidFill>
            <a:schemeClr val="bg1"/>
          </a:solidFill>
          <a:ln w="9525">
            <a:noFill/>
            <a:miter lim="800000"/>
            <a:headEnd/>
            <a:tailEnd/>
          </a:ln>
        </p:spPr>
        <p:txBody>
          <a:bodyPr wrap="none" anchor="ctr"/>
          <a:lstStyle/>
          <a:p>
            <a:endParaRPr lang="en-US" dirty="0"/>
          </a:p>
        </p:txBody>
      </p:sp>
    </p:spTree>
    <p:extLst>
      <p:ext uri="{BB962C8B-B14F-4D97-AF65-F5344CB8AC3E}">
        <p14:creationId xmlns:p14="http://schemas.microsoft.com/office/powerpoint/2010/main" val="311068774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42" name="Rectangle 2"/>
          <p:cNvSpPr>
            <a:spLocks noGrp="1" noChangeArrowheads="1"/>
          </p:cNvSpPr>
          <p:nvPr>
            <p:ph type="title"/>
          </p:nvPr>
        </p:nvSpPr>
        <p:spPr/>
        <p:txBody>
          <a:bodyPr/>
          <a:lstStyle/>
          <a:p>
            <a:r>
              <a:rPr lang="en-US" dirty="0" smtClean="0"/>
              <a:t>The Internet Is Growing …</a:t>
            </a:r>
          </a:p>
        </p:txBody>
      </p:sp>
      <p:sp>
        <p:nvSpPr>
          <p:cNvPr id="11267" name="Rectangle 3"/>
          <p:cNvSpPr>
            <a:spLocks noGrp="1" noChangeArrowheads="1"/>
          </p:cNvSpPr>
          <p:nvPr>
            <p:ph idx="1"/>
          </p:nvPr>
        </p:nvSpPr>
        <p:spPr/>
        <p:txBody>
          <a:bodyPr/>
          <a:lstStyle/>
          <a:p>
            <a:r>
              <a:rPr lang="en-US" dirty="0" smtClean="0"/>
              <a:t>In 2009, only 21% of the world population was connected.</a:t>
            </a:r>
          </a:p>
        </p:txBody>
      </p:sp>
      <p:pic>
        <p:nvPicPr>
          <p:cNvPr id="3074" name="Picture 2"/>
          <p:cNvPicPr>
            <a:picLocks noChangeAspect="1" noChangeArrowheads="1"/>
          </p:cNvPicPr>
          <p:nvPr/>
        </p:nvPicPr>
        <p:blipFill>
          <a:blip r:embed="rId3"/>
          <a:srcRect/>
          <a:stretch>
            <a:fillRect/>
          </a:stretch>
        </p:blipFill>
        <p:spPr bwMode="auto">
          <a:xfrm>
            <a:off x="860793" y="1732037"/>
            <a:ext cx="7300270" cy="458563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42" name="Rectangle 2"/>
          <p:cNvSpPr>
            <a:spLocks noGrp="1" noChangeArrowheads="1"/>
          </p:cNvSpPr>
          <p:nvPr>
            <p:ph type="title"/>
          </p:nvPr>
        </p:nvSpPr>
        <p:spPr/>
        <p:txBody>
          <a:bodyPr/>
          <a:lstStyle/>
          <a:p>
            <a:pPr lvl="1"/>
            <a:r>
              <a:rPr lang="en-US" dirty="0" smtClean="0"/>
              <a:t>Explosion of New IP-Enabled Devices</a:t>
            </a:r>
          </a:p>
        </p:txBody>
      </p:sp>
      <p:pic>
        <p:nvPicPr>
          <p:cNvPr id="5" name="Picture 2"/>
          <p:cNvPicPr>
            <a:picLocks noChangeAspect="1" noChangeArrowheads="1"/>
          </p:cNvPicPr>
          <p:nvPr/>
        </p:nvPicPr>
        <p:blipFill>
          <a:blip r:embed="rId3"/>
          <a:srcRect/>
          <a:stretch>
            <a:fillRect/>
          </a:stretch>
        </p:blipFill>
        <p:spPr bwMode="auto">
          <a:xfrm>
            <a:off x="1167700" y="1645029"/>
            <a:ext cx="6198680" cy="387129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42" name="Rectangle 2"/>
          <p:cNvSpPr>
            <a:spLocks noGrp="1" noChangeArrowheads="1"/>
          </p:cNvSpPr>
          <p:nvPr>
            <p:ph type="title"/>
          </p:nvPr>
        </p:nvSpPr>
        <p:spPr/>
        <p:txBody>
          <a:bodyPr/>
          <a:lstStyle/>
          <a:p>
            <a:r>
              <a:rPr lang="en-US" dirty="0" smtClean="0"/>
              <a:t>IPv4 Address Depletion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527" y="1524725"/>
            <a:ext cx="6488625" cy="482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IPv4 Address </a:t>
            </a:r>
            <a:r>
              <a:rPr lang="en-US" dirty="0"/>
              <a:t>Depletion</a:t>
            </a:r>
          </a:p>
        </p:txBody>
      </p:sp>
      <p:sp>
        <p:nvSpPr>
          <p:cNvPr id="4" name="Content Placeholder 3"/>
          <p:cNvSpPr>
            <a:spLocks noGrp="1"/>
          </p:cNvSpPr>
          <p:nvPr>
            <p:ph idx="1"/>
          </p:nvPr>
        </p:nvSpPr>
        <p:spPr/>
        <p:txBody>
          <a:bodyPr/>
          <a:lstStyle/>
          <a:p>
            <a:r>
              <a:rPr lang="en-US" sz="2000" dirty="0" smtClean="0"/>
              <a:t>NAT, VLSM </a:t>
            </a:r>
            <a:r>
              <a:rPr lang="en-US" sz="2000" dirty="0"/>
              <a:t>and CIDR </a:t>
            </a:r>
            <a:r>
              <a:rPr lang="en-US" sz="2000" dirty="0" smtClean="0"/>
              <a:t>were developed as workarounds and have helped to extend </a:t>
            </a:r>
            <a:r>
              <a:rPr lang="en-US" sz="2000" dirty="0"/>
              <a:t>the life of IPv4</a:t>
            </a:r>
            <a:r>
              <a:rPr lang="en-US" sz="2000" dirty="0" smtClean="0"/>
              <a:t>.</a:t>
            </a:r>
            <a:endParaRPr lang="en-US" sz="2000" dirty="0"/>
          </a:p>
          <a:p>
            <a:r>
              <a:rPr lang="en-US" sz="2000" dirty="0" smtClean="0"/>
              <a:t>In October 2010, less than 5% of the public IPv4 addresses remained unallocated.</a:t>
            </a:r>
            <a:endParaRPr lang="en-US" sz="2000" dirty="0"/>
          </a:p>
          <a:p>
            <a:pPr marL="225425" lvl="1" indent="0">
              <a:buNone/>
            </a:pPr>
            <a:endParaRPr lang="en-US" dirty="0" smtClean="0"/>
          </a:p>
          <a:p>
            <a:endParaRPr lang="en-US"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079" y="2448732"/>
            <a:ext cx="5265633" cy="4014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IPv4 Issues</a:t>
            </a:r>
            <a:endParaRPr lang="en-US" dirty="0"/>
          </a:p>
        </p:txBody>
      </p:sp>
      <p:sp>
        <p:nvSpPr>
          <p:cNvPr id="3" name="Content Placeholder 2"/>
          <p:cNvSpPr>
            <a:spLocks noGrp="1"/>
          </p:cNvSpPr>
          <p:nvPr>
            <p:ph idx="1"/>
          </p:nvPr>
        </p:nvSpPr>
        <p:spPr/>
        <p:txBody>
          <a:bodyPr>
            <a:normAutofit/>
          </a:bodyPr>
          <a:lstStyle/>
          <a:p>
            <a:r>
              <a:rPr lang="en-US" dirty="0" smtClean="0"/>
              <a:t>Internet routing table expansion</a:t>
            </a:r>
          </a:p>
          <a:p>
            <a:r>
              <a:rPr lang="en-US" dirty="0" smtClean="0"/>
              <a:t>Lack of true end-to-end model  due to NAT</a:t>
            </a:r>
          </a:p>
          <a:p>
            <a:pPr marL="0" indent="0">
              <a:buNone/>
            </a:pPr>
            <a:endParaRPr lang="en-US" dirty="0" smtClean="0"/>
          </a:p>
          <a:p>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CNP Instructor PPT2">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CCNP IPD</Template>
  <TotalTime>18878</TotalTime>
  <Pages>28</Pages>
  <Words>5163</Words>
  <Application>Microsoft Office PowerPoint</Application>
  <PresentationFormat>On-screen Show (4:3)</PresentationFormat>
  <Paragraphs>537</Paragraphs>
  <Slides>43</Slides>
  <Notes>42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CCNP Instructor PPT2</vt:lpstr>
      <vt:lpstr>IPv6 Intro Part 1: Overview and Addressing Basics</vt:lpstr>
      <vt:lpstr>Objectives</vt:lpstr>
      <vt:lpstr>IPv4 Issues and IPv6 Benefits</vt:lpstr>
      <vt:lpstr>The Motivation for Moving to IPv6</vt:lpstr>
      <vt:lpstr>The Internet Is Growing …</vt:lpstr>
      <vt:lpstr>Explosion of New IP-Enabled Devices</vt:lpstr>
      <vt:lpstr>IPv4 Address Depletion</vt:lpstr>
      <vt:lpstr>IPv4 Address Depletion</vt:lpstr>
      <vt:lpstr>Other IPv4 Issues</vt:lpstr>
      <vt:lpstr>What Happened to IPv5?</vt:lpstr>
      <vt:lpstr>Features and Benefits of IPv6</vt:lpstr>
      <vt:lpstr>Features and Benefits of IPv6 - Continued</vt:lpstr>
      <vt:lpstr>Who is Using IPv6?</vt:lpstr>
      <vt:lpstr>IP Address Space Allocated to ARIN</vt:lpstr>
      <vt:lpstr>IPv6 Prefix Allocation Hierarchy and Policy Example</vt:lpstr>
      <vt:lpstr>IPv6 Address Allocation Process</vt:lpstr>
      <vt:lpstr>Is IPv4 Obsolete?</vt:lpstr>
      <vt:lpstr>Where is IPv6 Covered In CCNA?</vt:lpstr>
      <vt:lpstr>PowerPoint Presentation</vt:lpstr>
      <vt:lpstr>IPv6 Header Improvements</vt:lpstr>
      <vt:lpstr>IPv4 Header vs. IPv6 Header</vt:lpstr>
      <vt:lpstr>Protocol and Next Header Fields</vt:lpstr>
      <vt:lpstr>Extension Headers</vt:lpstr>
      <vt:lpstr>Extension Headers</vt:lpstr>
      <vt:lpstr>Extension Header Options</vt:lpstr>
      <vt:lpstr>Extension Header Chain Order</vt:lpstr>
      <vt:lpstr>PowerPoint Presentation</vt:lpstr>
      <vt:lpstr>IPv6 Addressing Overview</vt:lpstr>
      <vt:lpstr>IPv6 Address Specifics</vt:lpstr>
      <vt:lpstr>Abbreviating IPv6 Addresses</vt:lpstr>
      <vt:lpstr>IPv6 Address Abbreviation Example</vt:lpstr>
      <vt:lpstr>More IPv6 Address Abbreviation Examples</vt:lpstr>
      <vt:lpstr>IPv6 Address Components</vt:lpstr>
      <vt:lpstr>Subnet Prefix</vt:lpstr>
      <vt:lpstr>Subnet Prefix</vt:lpstr>
      <vt:lpstr>Interface Identifiers</vt:lpstr>
      <vt:lpstr>IPv6 Address Types</vt:lpstr>
      <vt:lpstr>IPv6 Unicast Address Scopes</vt:lpstr>
      <vt:lpstr>IPv6 Unicast Address Scopes</vt:lpstr>
      <vt:lpstr>Site-Local Addresses - Deprecated</vt:lpstr>
      <vt:lpstr>Multiple IPv6 Addresses per Interface</vt:lpstr>
      <vt:lpstr>IPv6 Resources </vt:lpstr>
      <vt:lpstr>PowerPoint Presentation</vt:lpstr>
    </vt:vector>
  </TitlesOfParts>
  <Company>Cisco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ROUTE Chapter 8</dc:title>
  <dc:creator>Cisco Systems</dc:creator>
  <cp:lastModifiedBy>Jim</cp:lastModifiedBy>
  <cp:revision>1440</cp:revision>
  <cp:lastPrinted>1999-01-27T00:54:54Z</cp:lastPrinted>
  <dcterms:created xsi:type="dcterms:W3CDTF">2010-07-05T20:10:47Z</dcterms:created>
  <dcterms:modified xsi:type="dcterms:W3CDTF">2010-11-11T22:13:20Z</dcterms:modified>
</cp:coreProperties>
</file>