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handoutMasterIdLst>
    <p:handoutMasterId r:id="rId39"/>
  </p:handoutMasterIdLst>
  <p:sldIdLst>
    <p:sldId id="256" r:id="rId2"/>
    <p:sldId id="262" r:id="rId3"/>
    <p:sldId id="257" r:id="rId4"/>
    <p:sldId id="260" r:id="rId5"/>
    <p:sldId id="258" r:id="rId6"/>
    <p:sldId id="259" r:id="rId7"/>
    <p:sldId id="286" r:id="rId8"/>
    <p:sldId id="287" r:id="rId9"/>
    <p:sldId id="312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264" r:id="rId18"/>
    <p:sldId id="270" r:id="rId19"/>
    <p:sldId id="310" r:id="rId20"/>
    <p:sldId id="311" r:id="rId21"/>
    <p:sldId id="261" r:id="rId22"/>
    <p:sldId id="282" r:id="rId23"/>
    <p:sldId id="263" r:id="rId24"/>
    <p:sldId id="265" r:id="rId25"/>
    <p:sldId id="267" r:id="rId26"/>
    <p:sldId id="307" r:id="rId27"/>
    <p:sldId id="296" r:id="rId28"/>
    <p:sldId id="268" r:id="rId29"/>
    <p:sldId id="269" r:id="rId30"/>
    <p:sldId id="308" r:id="rId31"/>
    <p:sldId id="297" r:id="rId32"/>
    <p:sldId id="309" r:id="rId33"/>
    <p:sldId id="271" r:id="rId34"/>
    <p:sldId id="274" r:id="rId35"/>
    <p:sldId id="272" r:id="rId36"/>
    <p:sldId id="293" r:id="rId37"/>
  </p:sldIdLst>
  <p:sldSz cx="9144000" cy="6858000" type="screen4x3"/>
  <p:notesSz cx="6858000" cy="9296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89" autoAdjust="0"/>
    <p:restoredTop sz="90929"/>
  </p:normalViewPr>
  <p:slideViewPr>
    <p:cSldViewPr>
      <p:cViewPr>
        <p:scale>
          <a:sx n="108" d="100"/>
          <a:sy n="108" d="100"/>
        </p:scale>
        <p:origin x="-63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477" y="-73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 altLang="bg-BG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 altLang="bg-BG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 altLang="bg-BG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E5356FD5-9CCB-4044-B7F9-4C20CD08D901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2942103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 altLang="bg-BG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 altLang="bg-BG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text styles</a:t>
            </a:r>
          </a:p>
          <a:p>
            <a:pPr lvl="1"/>
            <a:r>
              <a:rPr lang="en-US" altLang="bg-BG" smtClean="0"/>
              <a:t>Second level</a:t>
            </a:r>
          </a:p>
          <a:p>
            <a:pPr lvl="2"/>
            <a:r>
              <a:rPr lang="en-US" altLang="bg-BG" smtClean="0"/>
              <a:t>Third level</a:t>
            </a:r>
          </a:p>
          <a:p>
            <a:pPr lvl="3"/>
            <a:r>
              <a:rPr lang="en-US" altLang="bg-BG" smtClean="0"/>
              <a:t>Fourth level</a:t>
            </a:r>
          </a:p>
          <a:p>
            <a:pPr lvl="4"/>
            <a:r>
              <a:rPr lang="en-US" altLang="bg-BG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 altLang="bg-BG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494DA7A3-685E-4B4D-B23D-CB4A3AB33EDD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37028070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52BD19-2BAA-420A-92AC-25BFBA807A34}" type="slidenum">
              <a:rPr lang="en-US" altLang="bg-BG"/>
              <a:pPr/>
              <a:t>7</a:t>
            </a:fld>
            <a:endParaRPr lang="en-US" altLang="bg-BG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</p:spPr>
        <p:txBody>
          <a:bodyPr/>
          <a:lstStyle/>
          <a:p>
            <a:endParaRPr lang="en-US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8FDA46-F6E7-44E1-8C79-D91B04B24E34}" type="slidenum">
              <a:rPr lang="en-US" altLang="bg-BG"/>
              <a:pPr/>
              <a:t>8</a:t>
            </a:fld>
            <a:endParaRPr lang="en-US" altLang="bg-BG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</p:spPr>
        <p:txBody>
          <a:bodyPr/>
          <a:lstStyle/>
          <a:p>
            <a:endParaRPr lang="en-US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FC476E-A6D2-46B9-B040-A33BD5195F05}" type="slidenum">
              <a:rPr lang="en-US" altLang="bg-BG"/>
              <a:pPr/>
              <a:t>27</a:t>
            </a:fld>
            <a:endParaRPr lang="en-US" altLang="bg-BG"/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717" tIns="0" rIns="18717" bIns="0" anchor="b"/>
          <a:lstStyle>
            <a:lvl1pPr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55613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09638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63663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19275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76475" defTabSz="9223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33675" defTabSz="9223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90875" defTabSz="9223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48075" defTabSz="9223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altLang="bg-BG" sz="1000" i="1"/>
              <a:t>21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-1588" y="8831263"/>
            <a:ext cx="2971801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5325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703263"/>
            <a:ext cx="4629150" cy="3471862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5325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1475"/>
          </a:xfrm>
          <a:ln/>
        </p:spPr>
        <p:txBody>
          <a:bodyPr lIns="92024" tIns="45232" rIns="92024" bIns="45232"/>
          <a:lstStyle/>
          <a:p>
            <a:endParaRPr lang="en-US" altLang="bg-BG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435FDC-5FF8-4175-9524-A03BC768CE0D}" type="slidenum">
              <a:rPr lang="en-US" altLang="bg-BG"/>
              <a:pPr/>
              <a:t>31</a:t>
            </a:fld>
            <a:endParaRPr lang="en-US" altLang="bg-BG"/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717" tIns="0" rIns="18717" bIns="0" anchor="b"/>
          <a:lstStyle>
            <a:lvl1pPr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55613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09638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63663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19275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76475" defTabSz="9223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33675" defTabSz="9223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90875" defTabSz="9223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48075" defTabSz="9223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altLang="bg-BG" sz="1000" i="1"/>
              <a:t>27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-1588" y="8831263"/>
            <a:ext cx="2971801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5530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703263"/>
            <a:ext cx="4629150" cy="3471862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5530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1475"/>
          </a:xfrm>
          <a:ln/>
        </p:spPr>
        <p:txBody>
          <a:bodyPr lIns="92024" tIns="45232" rIns="92024" bIns="45232"/>
          <a:lstStyle/>
          <a:p>
            <a:endParaRPr lang="en-US" alt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7411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7412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grpSp>
            <p:nvGrpSpPr>
              <p:cNvPr id="17413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7414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15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16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17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18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19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20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21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22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23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24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25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26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27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28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29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30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31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32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33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34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35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36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37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38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39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40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41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42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43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44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45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46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47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48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49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50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51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52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53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54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55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56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57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58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59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60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61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62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63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7464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</p:grpSp>
          <p:sp>
            <p:nvSpPr>
              <p:cNvPr id="17465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</p:grpSp>
        <p:grpSp>
          <p:nvGrpSpPr>
            <p:cNvPr id="1746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7467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17468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17469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17470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</p:grpSp>
        <p:grpSp>
          <p:nvGrpSpPr>
            <p:cNvPr id="17471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17472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17473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17474" name="Arc 66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</p:grpSp>
      </p:grpSp>
      <p:sp>
        <p:nvSpPr>
          <p:cNvPr id="17475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bg-BG" noProof="0" smtClean="0"/>
              <a:t>Click to edit Master title style</a:t>
            </a:r>
          </a:p>
        </p:txBody>
      </p:sp>
      <p:sp>
        <p:nvSpPr>
          <p:cNvPr id="17476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bg-BG" noProof="0" smtClean="0"/>
              <a:t>Click to edit Master subtitle style</a:t>
            </a:r>
          </a:p>
        </p:txBody>
      </p:sp>
      <p:sp>
        <p:nvSpPr>
          <p:cNvPr id="17477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bg-BG"/>
          </a:p>
        </p:txBody>
      </p:sp>
      <p:sp>
        <p:nvSpPr>
          <p:cNvPr id="17478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bg-BG"/>
          </a:p>
        </p:txBody>
      </p:sp>
      <p:sp>
        <p:nvSpPr>
          <p:cNvPr id="17479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1191EAA-DB15-4378-9C47-CBBA1235E0B9}" type="slidenum">
              <a:rPr lang="en-GB" altLang="bg-BG" smtClean="0"/>
              <a:pPr/>
              <a:t>‹#›</a:t>
            </a:fld>
            <a:endParaRPr lang="en-GB" altLang="bg-BG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68B34A-9CF9-4E36-92E3-159732BA392C}" type="slidenum">
              <a:rPr lang="en-GB" altLang="bg-BG" smtClean="0"/>
              <a:pPr/>
              <a:t>‹#›</a:t>
            </a:fld>
            <a:endParaRPr lang="en-GB" altLang="bg-BG"/>
          </a:p>
        </p:txBody>
      </p:sp>
    </p:spTree>
    <p:extLst>
      <p:ext uri="{BB962C8B-B14F-4D97-AF65-F5344CB8AC3E}">
        <p14:creationId xmlns:p14="http://schemas.microsoft.com/office/powerpoint/2010/main" val="4027130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76927-C6DE-47A3-A365-C2D7A38C4F4A}" type="slidenum">
              <a:rPr lang="en-GB" altLang="bg-BG" smtClean="0"/>
              <a:pPr/>
              <a:t>‹#›</a:t>
            </a:fld>
            <a:endParaRPr lang="en-GB" altLang="bg-BG"/>
          </a:p>
        </p:txBody>
      </p:sp>
    </p:spTree>
    <p:extLst>
      <p:ext uri="{BB962C8B-B14F-4D97-AF65-F5344CB8AC3E}">
        <p14:creationId xmlns:p14="http://schemas.microsoft.com/office/powerpoint/2010/main" val="3921033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90000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DE504-4422-4EF9-ABD0-44993DA94F0E}" type="slidenum">
              <a:rPr lang="en-GB" altLang="bg-BG" smtClean="0"/>
              <a:pPr/>
              <a:t>‹#›</a:t>
            </a:fld>
            <a:endParaRPr lang="en-GB" altLang="bg-BG"/>
          </a:p>
        </p:txBody>
      </p:sp>
    </p:spTree>
    <p:extLst>
      <p:ext uri="{BB962C8B-B14F-4D97-AF65-F5344CB8AC3E}">
        <p14:creationId xmlns:p14="http://schemas.microsoft.com/office/powerpoint/2010/main" val="703178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B5539-7A0A-4BE7-ABB8-E1941FEFA5D3}" type="slidenum">
              <a:rPr lang="en-GB" altLang="bg-BG" smtClean="0"/>
              <a:pPr/>
              <a:t>‹#›</a:t>
            </a:fld>
            <a:endParaRPr lang="en-GB" altLang="bg-BG"/>
          </a:p>
        </p:txBody>
      </p:sp>
    </p:spTree>
    <p:extLst>
      <p:ext uri="{BB962C8B-B14F-4D97-AF65-F5344CB8AC3E}">
        <p14:creationId xmlns:p14="http://schemas.microsoft.com/office/powerpoint/2010/main" val="1830827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A69B9-7345-48E2-9DFE-2CFD9CBF6594}" type="slidenum">
              <a:rPr lang="en-GB" altLang="bg-BG" smtClean="0"/>
              <a:pPr/>
              <a:t>‹#›</a:t>
            </a:fld>
            <a:endParaRPr lang="en-GB" altLang="bg-BG"/>
          </a:p>
        </p:txBody>
      </p:sp>
    </p:spTree>
    <p:extLst>
      <p:ext uri="{BB962C8B-B14F-4D97-AF65-F5344CB8AC3E}">
        <p14:creationId xmlns:p14="http://schemas.microsoft.com/office/powerpoint/2010/main" val="3004953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72F383-A36E-4F99-B0A7-6A131292936F}" type="slidenum">
              <a:rPr lang="en-GB" altLang="bg-BG" smtClean="0"/>
              <a:pPr/>
              <a:t>‹#›</a:t>
            </a:fld>
            <a:endParaRPr lang="en-GB" altLang="bg-BG"/>
          </a:p>
        </p:txBody>
      </p:sp>
    </p:spTree>
    <p:extLst>
      <p:ext uri="{BB962C8B-B14F-4D97-AF65-F5344CB8AC3E}">
        <p14:creationId xmlns:p14="http://schemas.microsoft.com/office/powerpoint/2010/main" val="2448840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C49737-16F9-48C3-8C28-D287E1EF1B06}" type="slidenum">
              <a:rPr lang="en-GB" altLang="bg-BG" smtClean="0"/>
              <a:pPr/>
              <a:t>‹#›</a:t>
            </a:fld>
            <a:endParaRPr lang="en-GB" altLang="bg-BG"/>
          </a:p>
        </p:txBody>
      </p:sp>
    </p:spTree>
    <p:extLst>
      <p:ext uri="{BB962C8B-B14F-4D97-AF65-F5344CB8AC3E}">
        <p14:creationId xmlns:p14="http://schemas.microsoft.com/office/powerpoint/2010/main" val="3493485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8F74E9-9545-46F7-9866-3061BF6820E2}" type="slidenum">
              <a:rPr lang="en-GB" altLang="bg-BG" smtClean="0"/>
              <a:pPr/>
              <a:t>‹#›</a:t>
            </a:fld>
            <a:endParaRPr lang="en-GB" altLang="bg-BG"/>
          </a:p>
        </p:txBody>
      </p:sp>
    </p:spTree>
    <p:extLst>
      <p:ext uri="{BB962C8B-B14F-4D97-AF65-F5344CB8AC3E}">
        <p14:creationId xmlns:p14="http://schemas.microsoft.com/office/powerpoint/2010/main" val="2638254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D4CAD5-5E51-4DE6-BEC7-E0115AD8257E}" type="slidenum">
              <a:rPr lang="en-GB" altLang="bg-BG" smtClean="0"/>
              <a:pPr/>
              <a:t>‹#›</a:t>
            </a:fld>
            <a:endParaRPr lang="en-GB" altLang="bg-BG"/>
          </a:p>
        </p:txBody>
      </p:sp>
    </p:spTree>
    <p:extLst>
      <p:ext uri="{BB962C8B-B14F-4D97-AF65-F5344CB8AC3E}">
        <p14:creationId xmlns:p14="http://schemas.microsoft.com/office/powerpoint/2010/main" val="3030190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47A98-A34B-4CAA-B46F-D28EC5D17A64}" type="slidenum">
              <a:rPr lang="en-GB" altLang="bg-BG" smtClean="0"/>
              <a:pPr/>
              <a:t>‹#›</a:t>
            </a:fld>
            <a:endParaRPr lang="en-GB" altLang="bg-BG"/>
          </a:p>
        </p:txBody>
      </p:sp>
    </p:spTree>
    <p:extLst>
      <p:ext uri="{BB962C8B-B14F-4D97-AF65-F5344CB8AC3E}">
        <p14:creationId xmlns:p14="http://schemas.microsoft.com/office/powerpoint/2010/main" val="3500043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6387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6388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6389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390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391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392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393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394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395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396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397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398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399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00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01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02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03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04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05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06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07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08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09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10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</p:grpSp>
          <p:grpSp>
            <p:nvGrpSpPr>
              <p:cNvPr id="16411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6412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13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14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15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16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17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18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19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20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21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22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23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24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25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26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27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28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29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30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31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32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33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34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35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36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37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38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39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6440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</p:grpSp>
        </p:grpSp>
        <p:sp>
          <p:nvSpPr>
            <p:cNvPr id="16441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6442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grpSp>
          <p:nvGrpSpPr>
            <p:cNvPr id="16443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6444" name="Line 60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16445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16446" name="Arc 62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</p:grpSp>
      </p:grpSp>
      <p:sp>
        <p:nvSpPr>
          <p:cNvPr id="1644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title style</a:t>
            </a:r>
          </a:p>
        </p:txBody>
      </p:sp>
      <p:sp>
        <p:nvSpPr>
          <p:cNvPr id="1644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text styles</a:t>
            </a:r>
          </a:p>
          <a:p>
            <a:pPr lvl="1"/>
            <a:r>
              <a:rPr lang="en-US" altLang="bg-BG" smtClean="0"/>
              <a:t>Second level</a:t>
            </a:r>
          </a:p>
          <a:p>
            <a:pPr lvl="2"/>
            <a:r>
              <a:rPr lang="en-US" altLang="bg-BG" smtClean="0"/>
              <a:t>Third level</a:t>
            </a:r>
          </a:p>
          <a:p>
            <a:pPr lvl="3"/>
            <a:r>
              <a:rPr lang="en-US" altLang="bg-BG" smtClean="0"/>
              <a:t>Fourth level</a:t>
            </a:r>
          </a:p>
          <a:p>
            <a:pPr lvl="4"/>
            <a:r>
              <a:rPr lang="en-US" altLang="bg-BG" smtClean="0"/>
              <a:t>Fifth level</a:t>
            </a:r>
            <a:endParaRPr lang="en-US" altLang="bg-BG" dirty="0" smtClean="0"/>
          </a:p>
        </p:txBody>
      </p:sp>
      <p:sp>
        <p:nvSpPr>
          <p:cNvPr id="16449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bg-BG"/>
          </a:p>
        </p:txBody>
      </p:sp>
      <p:sp>
        <p:nvSpPr>
          <p:cNvPr id="16450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bg-BG"/>
          </a:p>
        </p:txBody>
      </p:sp>
      <p:sp>
        <p:nvSpPr>
          <p:cNvPr id="16451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64D5BEC-BB31-431D-A7A1-F9A7C9B77D85}" type="slidenum">
              <a:rPr lang="en-GB" altLang="bg-BG" smtClean="0"/>
              <a:pPr/>
              <a:t>‹#›</a:t>
            </a:fld>
            <a:endParaRPr lang="en-GB" alt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bg-BG" smtClean="0"/>
              <a:t>Introduction to TCP/IP networking</a:t>
            </a:r>
            <a:endParaRPr lang="en-GB" alt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Mircho Mirchev</a:t>
            </a:r>
            <a:endParaRPr lang="bg-BG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bg-BG" smtClean="0"/>
              <a:t>TCP/IP</a:t>
            </a:r>
            <a:endParaRPr lang="en-US" altLang="bg-BG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bg-BG" dirty="0" smtClean="0"/>
              <a:t>A full suite of protocols spanning layers 2 (Datalink) through 7 (Application)</a:t>
            </a:r>
          </a:p>
          <a:p>
            <a:r>
              <a:rPr lang="en-US" altLang="bg-BG" dirty="0" smtClean="0"/>
              <a:t>Informally named for “Transmission Control  Protocol” (Layer 4 - Transport) and “Internet Protocol” (Layer 3 - Network), it is comprised of many protocols</a:t>
            </a:r>
            <a:endParaRPr lang="en-US" altLang="bg-BG" dirty="0"/>
          </a:p>
        </p:txBody>
      </p:sp>
    </p:spTree>
    <p:extLst>
      <p:ext uri="{BB962C8B-B14F-4D97-AF65-F5344CB8AC3E}">
        <p14:creationId xmlns:p14="http://schemas.microsoft.com/office/powerpoint/2010/main" val="3597798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bg-BG" smtClean="0"/>
              <a:t>MAJOR Layer Associations</a:t>
            </a:r>
            <a:endParaRPr lang="en-US" altLang="bg-BG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90724"/>
            <a:ext cx="3886200" cy="402907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</a:pPr>
            <a:r>
              <a:rPr lang="en-US" altLang="bg-BG" dirty="0" smtClean="0"/>
              <a:t>Ethernet </a:t>
            </a:r>
          </a:p>
          <a:p>
            <a:pPr>
              <a:lnSpc>
                <a:spcPct val="170000"/>
              </a:lnSpc>
            </a:pPr>
            <a:r>
              <a:rPr lang="en-US" altLang="bg-BG" dirty="0" smtClean="0"/>
              <a:t>PPP</a:t>
            </a:r>
          </a:p>
          <a:p>
            <a:pPr>
              <a:lnSpc>
                <a:spcPct val="170000"/>
              </a:lnSpc>
            </a:pPr>
            <a:r>
              <a:rPr lang="en-US" altLang="bg-BG" dirty="0" smtClean="0"/>
              <a:t>MAC</a:t>
            </a:r>
          </a:p>
          <a:p>
            <a:pPr>
              <a:lnSpc>
                <a:spcPct val="170000"/>
              </a:lnSpc>
            </a:pPr>
            <a:r>
              <a:rPr lang="en-US" altLang="bg-BG" dirty="0" smtClean="0"/>
              <a:t>DSL</a:t>
            </a:r>
          </a:p>
          <a:p>
            <a:pPr>
              <a:lnSpc>
                <a:spcPct val="170000"/>
              </a:lnSpc>
            </a:pPr>
            <a:r>
              <a:rPr lang="en-US" altLang="bg-BG" dirty="0" smtClean="0"/>
              <a:t>ISDN</a:t>
            </a:r>
          </a:p>
          <a:p>
            <a:pPr>
              <a:lnSpc>
                <a:spcPct val="170000"/>
              </a:lnSpc>
            </a:pPr>
            <a:r>
              <a:rPr lang="en-US" altLang="bg-BG" dirty="0" smtClean="0"/>
              <a:t>FDDI 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09600" y="1524000"/>
            <a:ext cx="31242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bg-BG" b="1">
                <a:latin typeface="Arial" charset="0"/>
              </a:rPr>
              <a:t>Datalink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895370" y="2143124"/>
            <a:ext cx="3886200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62500" lnSpcReduction="2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70000"/>
              </a:lnSpc>
            </a:pPr>
            <a:r>
              <a:rPr lang="en-US" altLang="bg-BG" dirty="0"/>
              <a:t>L2TP (L2 Tunneling protocol)</a:t>
            </a:r>
          </a:p>
          <a:p>
            <a:pPr>
              <a:lnSpc>
                <a:spcPct val="170000"/>
              </a:lnSpc>
            </a:pPr>
            <a:r>
              <a:rPr lang="en-US" altLang="bg-BG" dirty="0"/>
              <a:t>ARP (Address Resolution Protocol)</a:t>
            </a:r>
          </a:p>
          <a:p>
            <a:pPr>
              <a:lnSpc>
                <a:spcPct val="170000"/>
              </a:lnSpc>
            </a:pPr>
            <a:r>
              <a:rPr lang="en-US" altLang="bg-BG" dirty="0"/>
              <a:t>NDP (Neighbor Discovery Protocol)</a:t>
            </a:r>
          </a:p>
          <a:p>
            <a:pPr>
              <a:lnSpc>
                <a:spcPct val="170000"/>
              </a:lnSpc>
            </a:pPr>
            <a:r>
              <a:rPr lang="en-US" altLang="bg-BG" dirty="0"/>
              <a:t>RARP (Reverse ARP)</a:t>
            </a:r>
          </a:p>
          <a:p>
            <a:pPr>
              <a:lnSpc>
                <a:spcPct val="170000"/>
              </a:lnSpc>
            </a:pPr>
            <a:r>
              <a:rPr lang="en-US" altLang="bg-BG" dirty="0"/>
              <a:t>IARP (Inverse ARP)</a:t>
            </a:r>
          </a:p>
        </p:txBody>
      </p:sp>
    </p:spTree>
    <p:extLst>
      <p:ext uri="{BB962C8B-B14F-4D97-AF65-F5344CB8AC3E}">
        <p14:creationId xmlns:p14="http://schemas.microsoft.com/office/powerpoint/2010/main" val="1348542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bg-BG" smtClean="0"/>
              <a:t>MAJOR Layer Associations</a:t>
            </a:r>
            <a:endParaRPr lang="en-US" altLang="bg-BG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90724"/>
            <a:ext cx="7772400" cy="4029075"/>
          </a:xfrm>
        </p:spPr>
        <p:txBody>
          <a:bodyPr/>
          <a:lstStyle/>
          <a:p>
            <a:r>
              <a:rPr lang="en-US" altLang="bg-BG" dirty="0" smtClean="0"/>
              <a:t>IP (Internet Protocol)</a:t>
            </a:r>
          </a:p>
          <a:p>
            <a:r>
              <a:rPr lang="en-US" altLang="bg-BG" dirty="0" smtClean="0"/>
              <a:t>IPv6 (IP Version 6)</a:t>
            </a:r>
          </a:p>
          <a:p>
            <a:r>
              <a:rPr lang="en-US" altLang="bg-BG" dirty="0" smtClean="0"/>
              <a:t>ICMP/ICMPv6 (Internet Control Message Protocol – e.g., “ping”)</a:t>
            </a:r>
          </a:p>
          <a:p>
            <a:r>
              <a:rPr lang="en-US" altLang="bg-BG" dirty="0" smtClean="0"/>
              <a:t>RIPv6 (Routing Information Protocol)</a:t>
            </a:r>
          </a:p>
          <a:p>
            <a:r>
              <a:rPr lang="en-US" altLang="bg-BG" dirty="0" smtClean="0"/>
              <a:t>OSPF (Open Shortest Path First)</a:t>
            </a:r>
          </a:p>
          <a:p>
            <a:r>
              <a:rPr lang="en-US" altLang="bg-BG" dirty="0" smtClean="0"/>
              <a:t>Others…</a:t>
            </a:r>
            <a:endParaRPr lang="en-US" altLang="bg-BG" dirty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09600" y="1524000"/>
            <a:ext cx="3124200" cy="466725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bg-BG" b="1">
                <a:latin typeface="Arial" charset="0"/>
              </a:rPr>
              <a:t>Network</a:t>
            </a:r>
          </a:p>
        </p:txBody>
      </p:sp>
    </p:spTree>
    <p:extLst>
      <p:ext uri="{BB962C8B-B14F-4D97-AF65-F5344CB8AC3E}">
        <p14:creationId xmlns:p14="http://schemas.microsoft.com/office/powerpoint/2010/main" val="383563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bg-BG" smtClean="0"/>
              <a:t>MAJOR Layer Associations</a:t>
            </a:r>
            <a:endParaRPr lang="en-US" altLang="bg-BG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90724"/>
            <a:ext cx="7772400" cy="4029075"/>
          </a:xfrm>
        </p:spPr>
        <p:txBody>
          <a:bodyPr>
            <a:normAutofit fontScale="77500" lnSpcReduction="20000"/>
          </a:bodyPr>
          <a:lstStyle/>
          <a:p>
            <a:r>
              <a:rPr lang="en-US" altLang="bg-BG" dirty="0" smtClean="0"/>
              <a:t>TCP (Transmission Control Protocol) – Reliable, in-sequence delivery of data, connection oriented</a:t>
            </a:r>
          </a:p>
          <a:p>
            <a:r>
              <a:rPr lang="en-US" altLang="bg-BG" dirty="0" smtClean="0"/>
              <a:t>UDP (User Datagram Protocol) – Connectionless, delivery and sequence not guaranteed</a:t>
            </a:r>
          </a:p>
          <a:p>
            <a:r>
              <a:rPr lang="en-US" altLang="bg-BG" dirty="0" smtClean="0"/>
              <a:t>RUDP (Reliable UDP)</a:t>
            </a:r>
          </a:p>
          <a:p>
            <a:r>
              <a:rPr lang="en-US" altLang="bg-BG" dirty="0" smtClean="0"/>
              <a:t>BGP (Border Gateway Protocol)</a:t>
            </a:r>
          </a:p>
          <a:p>
            <a:r>
              <a:rPr lang="en-US" altLang="bg-BG" dirty="0" smtClean="0"/>
              <a:t>SCTP (Stream Control Transmission Protocol) </a:t>
            </a:r>
          </a:p>
          <a:p>
            <a:r>
              <a:rPr lang="en-US" altLang="bg-BG" dirty="0" smtClean="0"/>
              <a:t>Others…</a:t>
            </a:r>
            <a:endParaRPr lang="en-US" altLang="bg-BG" dirty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09600" y="1524000"/>
            <a:ext cx="31242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bg-BG" b="1" dirty="0">
                <a:latin typeface="Arial" charset="0"/>
              </a:rPr>
              <a:t>Transport</a:t>
            </a:r>
          </a:p>
        </p:txBody>
      </p:sp>
    </p:spTree>
    <p:extLst>
      <p:ext uri="{BB962C8B-B14F-4D97-AF65-F5344CB8AC3E}">
        <p14:creationId xmlns:p14="http://schemas.microsoft.com/office/powerpoint/2010/main" val="2812229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bg-BG" smtClean="0"/>
              <a:t>MAJOR Layer Associations</a:t>
            </a:r>
            <a:endParaRPr lang="en-US" altLang="bg-BG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90724"/>
            <a:ext cx="7772400" cy="4029075"/>
          </a:xfrm>
        </p:spPr>
        <p:txBody>
          <a:bodyPr/>
          <a:lstStyle/>
          <a:p>
            <a:r>
              <a:rPr lang="en-US" altLang="bg-BG" dirty="0" smtClean="0"/>
              <a:t>DNS (Domain Name Service)</a:t>
            </a:r>
          </a:p>
          <a:p>
            <a:r>
              <a:rPr lang="en-US" altLang="bg-BG" dirty="0" smtClean="0"/>
              <a:t>LDAP (Lightweight Directory Access Protocol)</a:t>
            </a:r>
          </a:p>
          <a:p>
            <a:r>
              <a:rPr lang="en-US" altLang="bg-BG" dirty="0" smtClean="0"/>
              <a:t>Others…</a:t>
            </a:r>
          </a:p>
          <a:p>
            <a:endParaRPr lang="en-US" altLang="bg-BG" dirty="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09600" y="1524000"/>
            <a:ext cx="3124200" cy="4667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bg-BG" b="1">
                <a:latin typeface="Arial" charset="0"/>
              </a:rPr>
              <a:t>Session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457200" y="4343400"/>
            <a:ext cx="3124200" cy="466725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bg-BG" b="1">
                <a:solidFill>
                  <a:srgbClr val="FFFF00"/>
                </a:solidFill>
                <a:latin typeface="Arial" charset="0"/>
              </a:rPr>
              <a:t>Presentation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609600" y="5181600"/>
            <a:ext cx="7620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bg-BG" dirty="0">
                <a:latin typeface="Arial" charset="0"/>
              </a:rPr>
              <a:t>  LPP (Lightweight Presentation Protocol</a:t>
            </a:r>
            <a:r>
              <a:rPr lang="en-US" altLang="bg-BG" dirty="0" smtClean="0">
                <a:latin typeface="Arial" charset="0"/>
              </a:rPr>
              <a:t>)</a:t>
            </a:r>
            <a:endParaRPr lang="en-US" altLang="bg-BG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058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bg-BG" smtClean="0"/>
              <a:t>MAJOR Layer Associations</a:t>
            </a:r>
            <a:endParaRPr lang="en-US" altLang="bg-BG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90724"/>
            <a:ext cx="7772400" cy="4029075"/>
          </a:xfrm>
        </p:spPr>
        <p:txBody>
          <a:bodyPr>
            <a:normAutofit fontScale="70000" lnSpcReduction="20000"/>
          </a:bodyPr>
          <a:lstStyle/>
          <a:p>
            <a:r>
              <a:rPr lang="en-US" altLang="bg-BG" dirty="0" smtClean="0"/>
              <a:t>FTP (File Transfer Protocol)</a:t>
            </a:r>
          </a:p>
          <a:p>
            <a:r>
              <a:rPr lang="en-US" altLang="bg-BG" dirty="0" err="1" smtClean="0"/>
              <a:t>SNMPvX</a:t>
            </a:r>
            <a:r>
              <a:rPr lang="en-US" altLang="bg-BG" dirty="0" smtClean="0"/>
              <a:t> (Simple Network Management Protocol, versions 1-3)</a:t>
            </a:r>
          </a:p>
          <a:p>
            <a:r>
              <a:rPr lang="en-US" altLang="bg-BG" dirty="0" smtClean="0"/>
              <a:t>POP3 (Post Office Protocol, version 3)</a:t>
            </a:r>
          </a:p>
          <a:p>
            <a:r>
              <a:rPr lang="en-US" altLang="bg-BG" dirty="0" smtClean="0"/>
              <a:t>SMTP (Simple Mail Transfer Protocol)</a:t>
            </a:r>
          </a:p>
          <a:p>
            <a:r>
              <a:rPr lang="en-US" altLang="bg-BG" dirty="0" smtClean="0"/>
              <a:t>Telnet</a:t>
            </a:r>
          </a:p>
          <a:p>
            <a:r>
              <a:rPr lang="en-US" altLang="bg-BG" dirty="0" smtClean="0"/>
              <a:t>DHCP (Dynamic Host Configuration Protocol)</a:t>
            </a:r>
          </a:p>
          <a:p>
            <a:r>
              <a:rPr lang="en-US" altLang="bg-BG" dirty="0" smtClean="0"/>
              <a:t>HTTP (</a:t>
            </a:r>
            <a:r>
              <a:rPr lang="en-US" altLang="bg-BG" dirty="0" err="1" smtClean="0"/>
              <a:t>HyperText</a:t>
            </a:r>
            <a:r>
              <a:rPr lang="en-US" altLang="bg-BG" dirty="0" smtClean="0"/>
              <a:t> Transfer Protocol)</a:t>
            </a:r>
          </a:p>
          <a:p>
            <a:r>
              <a:rPr lang="en-US" altLang="bg-BG" dirty="0" smtClean="0"/>
              <a:t>Others…</a:t>
            </a:r>
          </a:p>
          <a:p>
            <a:r>
              <a:rPr lang="en-US" altLang="bg-BG" dirty="0" smtClean="0"/>
              <a:t>(Only underlined protocols will be discussed further.)</a:t>
            </a:r>
            <a:endParaRPr lang="en-US" altLang="bg-BG" dirty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609600" y="1524000"/>
            <a:ext cx="31242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bg-BG" b="1" dirty="0">
                <a:latin typeface="Arial" charset="0"/>
              </a:rPr>
              <a:t>Application</a:t>
            </a:r>
          </a:p>
        </p:txBody>
      </p:sp>
    </p:spTree>
    <p:extLst>
      <p:ext uri="{BB962C8B-B14F-4D97-AF65-F5344CB8AC3E}">
        <p14:creationId xmlns:p14="http://schemas.microsoft.com/office/powerpoint/2010/main" val="1954152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bg-BG" smtClean="0"/>
              <a:t>Net+OS Provides…</a:t>
            </a:r>
            <a:endParaRPr lang="en-US" altLang="bg-BG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bg-BG" smtClean="0"/>
              <a:t>TCP (thru Sockets)</a:t>
            </a:r>
          </a:p>
          <a:p>
            <a:r>
              <a:rPr lang="en-US" altLang="bg-BG" smtClean="0"/>
              <a:t>UDP (thru Sockets/Fast Sockets &amp; “Fast IP”)</a:t>
            </a:r>
            <a:endParaRPr lang="en-US" altLang="bg-BG"/>
          </a:p>
        </p:txBody>
      </p:sp>
      <p:sp>
        <p:nvSpPr>
          <p:cNvPr id="15364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bg-BG" smtClean="0"/>
              <a:t>DNS</a:t>
            </a:r>
            <a:endParaRPr lang="en-US" altLang="bg-BG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616644" y="1524000"/>
            <a:ext cx="31242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bg-BG" b="1">
                <a:latin typeface="Arial" charset="0"/>
              </a:rPr>
              <a:t>Transport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4724400" y="1523999"/>
            <a:ext cx="3124200" cy="4667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bg-BG" b="1">
                <a:latin typeface="Arial" charset="0"/>
              </a:rPr>
              <a:t>Session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457200" y="3810000"/>
            <a:ext cx="31242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bg-BG" b="1">
                <a:latin typeface="Arial" charset="0"/>
              </a:rPr>
              <a:t>Application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609600" y="4495800"/>
            <a:ext cx="3581400" cy="176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bg-BG" sz="2000" b="1">
                <a:latin typeface="Arial" charset="0"/>
              </a:rPr>
              <a:t>    DHCP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bg-BG" sz="2000" b="1">
                <a:latin typeface="Arial" charset="0"/>
              </a:rPr>
              <a:t>    SNMP Agent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bg-BG" sz="2000" b="1">
                <a:latin typeface="Arial" charset="0"/>
              </a:rPr>
              <a:t>    FTP Client &amp; Server</a:t>
            </a:r>
            <a:r>
              <a:rPr lang="en-US" altLang="bg-BG">
                <a:latin typeface="Arial" charset="0"/>
              </a:rPr>
              <a:t>			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4572000" y="4495800"/>
            <a:ext cx="4419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bg-BG" sz="2000" b="1">
                <a:latin typeface="Arial" charset="0"/>
              </a:rPr>
              <a:t>   Telnet Client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bg-BG" sz="2000" b="1">
                <a:latin typeface="Arial" charset="0"/>
              </a:rPr>
              <a:t>    HTTP/Advanced Web Servers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bg-BG" sz="2000" b="1">
                <a:latin typeface="Arial" charset="0"/>
              </a:rPr>
              <a:t>    Email (POP3/SMTP) Clients</a:t>
            </a:r>
          </a:p>
        </p:txBody>
      </p:sp>
    </p:spTree>
    <p:extLst>
      <p:ext uri="{BB962C8B-B14F-4D97-AF65-F5344CB8AC3E}">
        <p14:creationId xmlns:p14="http://schemas.microsoft.com/office/powerpoint/2010/main" val="1703217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bg-BG" smtClean="0"/>
              <a:t>IP</a:t>
            </a:r>
            <a:endParaRPr lang="en-GB" altLang="bg-BG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altLang="bg-BG" dirty="0" smtClean="0"/>
              <a:t>Responsible for end to end transmission</a:t>
            </a:r>
          </a:p>
          <a:p>
            <a:r>
              <a:rPr lang="en-GB" altLang="bg-BG" dirty="0" smtClean="0"/>
              <a:t>Sends data in individual packets</a:t>
            </a:r>
          </a:p>
          <a:p>
            <a:r>
              <a:rPr lang="en-GB" altLang="bg-BG" dirty="0" smtClean="0"/>
              <a:t>Maximum size of packet is determined by the networks</a:t>
            </a:r>
          </a:p>
          <a:p>
            <a:pPr lvl="1"/>
            <a:r>
              <a:rPr lang="en-GB" altLang="bg-BG" dirty="0" smtClean="0"/>
              <a:t>Fragmented if too large</a:t>
            </a:r>
          </a:p>
          <a:p>
            <a:r>
              <a:rPr lang="en-GB" altLang="bg-BG" dirty="0" smtClean="0"/>
              <a:t>Unreliable</a:t>
            </a:r>
          </a:p>
          <a:p>
            <a:pPr lvl="1"/>
            <a:r>
              <a:rPr lang="en-GB" altLang="bg-BG" dirty="0" smtClean="0"/>
              <a:t>Packets might be lost, corrupted, duplicated, delivered out of order</a:t>
            </a:r>
            <a:endParaRPr lang="en-GB" altLang="bg-BG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bg-BG" smtClean="0"/>
              <a:t>IP packets</a:t>
            </a:r>
            <a:endParaRPr lang="en-GB" altLang="bg-BG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bg-BG" smtClean="0"/>
              <a:t>Source and destination addresses </a:t>
            </a:r>
          </a:p>
          <a:p>
            <a:r>
              <a:rPr lang="en-GB" altLang="bg-BG" smtClean="0"/>
              <a:t>Protocol number</a:t>
            </a:r>
          </a:p>
          <a:p>
            <a:pPr lvl="1"/>
            <a:r>
              <a:rPr lang="en-GB" altLang="bg-BG" smtClean="0"/>
              <a:t>1 = ICMP, 6 = TCP, 17 = UDP</a:t>
            </a:r>
          </a:p>
          <a:p>
            <a:r>
              <a:rPr lang="en-GB" altLang="bg-BG" smtClean="0"/>
              <a:t>Various options</a:t>
            </a:r>
          </a:p>
          <a:p>
            <a:pPr lvl="1"/>
            <a:r>
              <a:rPr lang="en-GB" altLang="bg-BG" smtClean="0"/>
              <a:t>e.g. to control fragmentation</a:t>
            </a:r>
          </a:p>
          <a:p>
            <a:r>
              <a:rPr lang="en-GB" altLang="bg-BG" smtClean="0"/>
              <a:t>Time to live (TTL)</a:t>
            </a:r>
          </a:p>
          <a:p>
            <a:pPr lvl="1"/>
            <a:r>
              <a:rPr lang="en-GB" altLang="bg-BG" smtClean="0"/>
              <a:t>Prevent routing loops</a:t>
            </a:r>
            <a:endParaRPr lang="en-GB" altLang="bg-BG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bg-BG" smtClean="0"/>
              <a:t>IPv4 in Practice</a:t>
            </a:r>
            <a:endParaRPr lang="en-US" altLang="bg-BG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bg-BG" smtClean="0"/>
              <a:t>Header fields in Network Byte Order</a:t>
            </a:r>
          </a:p>
          <a:p>
            <a:r>
              <a:rPr lang="en-US" altLang="bg-BG" smtClean="0"/>
              <a:t>Capable (when allowed) of fragmentation and reassembly</a:t>
            </a:r>
          </a:p>
          <a:p>
            <a:r>
              <a:rPr lang="en-US" altLang="bg-BG" smtClean="0"/>
              <a:t>Packet (datagram) format:</a:t>
            </a:r>
            <a:endParaRPr lang="en-US" altLang="bg-BG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181100" y="4498975"/>
            <a:ext cx="841375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bg-BG" sz="2000" b="1">
                <a:latin typeface="Arial" charset="0"/>
              </a:rPr>
              <a:t>Ver (4)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019300" y="4498975"/>
            <a:ext cx="841375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bg-BG" sz="2000" b="1">
                <a:latin typeface="Arial" charset="0"/>
              </a:rPr>
              <a:t>IHL(4)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2851150" y="4498975"/>
            <a:ext cx="168275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bg-BG" sz="2000" b="1">
                <a:latin typeface="Arial" charset="0"/>
              </a:rPr>
              <a:t>Service(8)</a:t>
            </a: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4533900" y="4498975"/>
            <a:ext cx="33528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bg-BG" sz="2000" b="1">
                <a:latin typeface="Arial" charset="0"/>
              </a:rPr>
              <a:t>Total Length (bytes) (16)</a:t>
            </a: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1181100" y="4803775"/>
            <a:ext cx="33528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bg-BG" sz="2000" b="1">
                <a:latin typeface="Arial" charset="0"/>
              </a:rPr>
              <a:t>Identification (16)</a:t>
            </a: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4533900" y="4803775"/>
            <a:ext cx="630238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bg-BG" sz="1800" b="1">
                <a:latin typeface="Arial" charset="0"/>
              </a:rPr>
              <a:t>CF(3)</a:t>
            </a: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5143500" y="4803775"/>
            <a:ext cx="2743200" cy="3016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bg-BG" sz="2000" b="1">
                <a:latin typeface="Arial" charset="0"/>
              </a:rPr>
              <a:t>Fragment Offset (13)</a:t>
            </a: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1181100" y="5108575"/>
            <a:ext cx="168275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bg-BG" sz="2000" b="1">
                <a:latin typeface="Arial" charset="0"/>
              </a:rPr>
              <a:t>TTL(8)</a:t>
            </a: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2851150" y="5108575"/>
            <a:ext cx="168275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bg-BG" sz="2000" b="1">
                <a:latin typeface="Arial" charset="0"/>
              </a:rPr>
              <a:t>Protocol (8)</a:t>
            </a:r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4533900" y="5108575"/>
            <a:ext cx="33528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bg-BG" sz="2000" b="1">
                <a:latin typeface="Arial" charset="0"/>
              </a:rPr>
              <a:t>Header Checksum (16)</a:t>
            </a: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1181100" y="5413375"/>
            <a:ext cx="6705600" cy="3016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bg-BG" sz="2000" b="1">
                <a:latin typeface="Arial" charset="0"/>
              </a:rPr>
              <a:t>Source IP Address (32)</a:t>
            </a:r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1181100" y="5718175"/>
            <a:ext cx="6705600" cy="3016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bg-BG" sz="2000" b="1">
                <a:latin typeface="Arial" charset="0"/>
              </a:rPr>
              <a:t>Destination IP Address (32)</a:t>
            </a:r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1181100" y="6022975"/>
            <a:ext cx="6705600" cy="3016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prstDash val="lg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bg-BG" sz="2000" b="1">
                <a:latin typeface="Arial" charset="0"/>
              </a:rPr>
              <a:t>Options + Padding</a:t>
            </a:r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1181100" y="6327775"/>
            <a:ext cx="6705600" cy="3016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prstDash val="lg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bg-BG" sz="2000" b="1">
                <a:latin typeface="Arial" charset="0"/>
              </a:rPr>
              <a:t>Data (e.g., TCP Packet) (varies)</a:t>
            </a: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1104900" y="4194175"/>
            <a:ext cx="693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bg-BG" sz="1800"/>
              <a:t>0                                                     16                                                     32</a:t>
            </a:r>
          </a:p>
        </p:txBody>
      </p:sp>
    </p:spTree>
    <p:extLst>
      <p:ext uri="{BB962C8B-B14F-4D97-AF65-F5344CB8AC3E}">
        <p14:creationId xmlns:p14="http://schemas.microsoft.com/office/powerpoint/2010/main" val="1962379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bg-BG" smtClean="0"/>
              <a:t>TCP/IP protocol family</a:t>
            </a:r>
            <a:endParaRPr lang="en-GB" altLang="bg-BG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bg-BG" smtClean="0"/>
              <a:t>IP : Internet Protocol</a:t>
            </a:r>
          </a:p>
          <a:p>
            <a:pPr lvl="1"/>
            <a:r>
              <a:rPr lang="en-GB" altLang="bg-BG" smtClean="0"/>
              <a:t>UDP : User Datagram Protocol</a:t>
            </a:r>
          </a:p>
          <a:p>
            <a:pPr lvl="2"/>
            <a:r>
              <a:rPr lang="en-GB" altLang="bg-BG" smtClean="0"/>
              <a:t>RTP, traceroute</a:t>
            </a:r>
          </a:p>
          <a:p>
            <a:pPr lvl="1"/>
            <a:r>
              <a:rPr lang="en-GB" altLang="bg-BG" smtClean="0"/>
              <a:t>TCP : Transmission Control Protocol</a:t>
            </a:r>
          </a:p>
          <a:p>
            <a:pPr lvl="2"/>
            <a:r>
              <a:rPr lang="en-GB" altLang="bg-BG" smtClean="0"/>
              <a:t>HTTP, FTP, ssh</a:t>
            </a:r>
          </a:p>
          <a:p>
            <a:pPr lvl="1"/>
            <a:r>
              <a:rPr lang="en-GB" altLang="bg-BG" smtClean="0"/>
              <a:t>others</a:t>
            </a:r>
          </a:p>
          <a:p>
            <a:pPr lvl="2"/>
            <a:r>
              <a:rPr lang="en-GB" altLang="bg-BG" smtClean="0"/>
              <a:t>IP proto numbers – 0-255</a:t>
            </a:r>
          </a:p>
          <a:p>
            <a:endParaRPr lang="en-GB" altLang="bg-BG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bg-BG" smtClean="0"/>
              <a:t>IP Header Fields Explained</a:t>
            </a:r>
            <a:endParaRPr lang="en-US" altLang="bg-BG"/>
          </a:p>
        </p:txBody>
      </p:sp>
      <p:sp>
        <p:nvSpPr>
          <p:cNvPr id="22531" name="Rectangle 102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bg-BG" dirty="0" err="1" smtClean="0"/>
              <a:t>Ver</a:t>
            </a:r>
            <a:r>
              <a:rPr lang="en-US" altLang="bg-BG" dirty="0" smtClean="0"/>
              <a:t> – version of IP</a:t>
            </a:r>
          </a:p>
          <a:p>
            <a:r>
              <a:rPr lang="en-US" altLang="bg-BG" dirty="0" smtClean="0"/>
              <a:t>IHL – Internet Header Length (32-bit words)</a:t>
            </a:r>
          </a:p>
          <a:p>
            <a:r>
              <a:rPr lang="en-US" altLang="bg-BG" dirty="0" smtClean="0"/>
              <a:t>Service – Precedence/Delay/Throughput/Reliability</a:t>
            </a:r>
          </a:p>
          <a:p>
            <a:r>
              <a:rPr lang="en-US" altLang="bg-BG" dirty="0" smtClean="0"/>
              <a:t>Identification – assistance in reassembling fragments</a:t>
            </a:r>
          </a:p>
          <a:p>
            <a:r>
              <a:rPr lang="en-US" altLang="bg-BG" dirty="0" smtClean="0"/>
              <a:t>CF – control flags:</a:t>
            </a:r>
          </a:p>
          <a:p>
            <a:pPr lvl="1"/>
            <a:r>
              <a:rPr lang="en-US" altLang="bg-BG" dirty="0" smtClean="0"/>
              <a:t>Reserved</a:t>
            </a:r>
          </a:p>
          <a:p>
            <a:pPr lvl="1"/>
            <a:r>
              <a:rPr lang="en-US" altLang="bg-BG" dirty="0" smtClean="0"/>
              <a:t>1 to prevent fragmentation, else 0</a:t>
            </a:r>
          </a:p>
          <a:p>
            <a:pPr lvl="1"/>
            <a:r>
              <a:rPr lang="en-US" altLang="bg-BG" dirty="0" smtClean="0"/>
              <a:t>1 if last fragment, else 0</a:t>
            </a:r>
          </a:p>
          <a:p>
            <a:r>
              <a:rPr lang="en-US" altLang="bg-BG" dirty="0" smtClean="0"/>
              <a:t>Fragment Offset – of this fragment in total message, bytes</a:t>
            </a:r>
          </a:p>
          <a:p>
            <a:r>
              <a:rPr lang="en-US" altLang="bg-BG" dirty="0" smtClean="0"/>
              <a:t>TTL – Time to Live, upper limit of life </a:t>
            </a:r>
            <a:r>
              <a:rPr lang="en-US" altLang="bg-BG" dirty="0" err="1" smtClean="0"/>
              <a:t>enroute</a:t>
            </a:r>
            <a:endParaRPr lang="en-US" altLang="bg-BG" dirty="0" smtClean="0"/>
          </a:p>
          <a:p>
            <a:r>
              <a:rPr lang="en-US" altLang="bg-BG" dirty="0" smtClean="0"/>
              <a:t>Protocol – next higher protocol, e.g., TCP, UDP or ICMP</a:t>
            </a:r>
            <a:endParaRPr lang="en-US" altLang="bg-BG" dirty="0"/>
          </a:p>
        </p:txBody>
      </p:sp>
    </p:spTree>
    <p:extLst>
      <p:ext uri="{BB962C8B-B14F-4D97-AF65-F5344CB8AC3E}">
        <p14:creationId xmlns:p14="http://schemas.microsoft.com/office/powerpoint/2010/main" val="2679823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bg-BG" smtClean="0"/>
              <a:t>IP addresses</a:t>
            </a:r>
            <a:endParaRPr lang="en-GB" altLang="bg-BG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bg-BG" smtClean="0"/>
              <a:t>4 bytes</a:t>
            </a:r>
          </a:p>
          <a:p>
            <a:pPr lvl="1"/>
            <a:r>
              <a:rPr lang="en-GB" altLang="bg-BG" smtClean="0"/>
              <a:t>e.g. 163.1.125.98</a:t>
            </a:r>
          </a:p>
          <a:p>
            <a:pPr lvl="1"/>
            <a:r>
              <a:rPr lang="en-GB" altLang="bg-BG" smtClean="0"/>
              <a:t>Each device normally gets one (or more)</a:t>
            </a:r>
          </a:p>
          <a:p>
            <a:pPr lvl="1"/>
            <a:r>
              <a:rPr lang="en-GB" altLang="bg-BG" smtClean="0"/>
              <a:t>In theory there are about 4 billion available</a:t>
            </a:r>
          </a:p>
          <a:p>
            <a:pPr lvl="2"/>
            <a:endParaRPr lang="en-GB" altLang="bg-BG" smtClean="0"/>
          </a:p>
          <a:p>
            <a:r>
              <a:rPr lang="en-GB" altLang="bg-BG" smtClean="0"/>
              <a:t>But…</a:t>
            </a:r>
            <a:endParaRPr lang="en-GB" altLang="bg-BG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bg-BG" smtClean="0"/>
              <a:t>Allocation of addresses</a:t>
            </a:r>
            <a:endParaRPr lang="en-GB" altLang="bg-BG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bg-BG" smtClean="0"/>
              <a:t>Controlled centrally by ICANN</a:t>
            </a:r>
          </a:p>
          <a:p>
            <a:pPr lvl="1"/>
            <a:r>
              <a:rPr lang="en-GB" altLang="bg-BG" smtClean="0"/>
              <a:t>Fairly strict rules on further delegation to avoid wastage</a:t>
            </a:r>
          </a:p>
          <a:p>
            <a:pPr lvl="2"/>
            <a:r>
              <a:rPr lang="en-GB" altLang="bg-BG" smtClean="0"/>
              <a:t>Have to demonstrate actual need for them</a:t>
            </a:r>
          </a:p>
          <a:p>
            <a:r>
              <a:rPr lang="en-GB" altLang="bg-BG" smtClean="0"/>
              <a:t>Organizations that got in early have bigger allocations than they really need</a:t>
            </a:r>
            <a:endParaRPr lang="en-GB" altLang="bg-BG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bg-BG" smtClean="0"/>
              <a:t>Routing</a:t>
            </a:r>
            <a:endParaRPr lang="en-GB" altLang="bg-BG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bg-BG" smtClean="0"/>
              <a:t>How does a device know where to send a packet?</a:t>
            </a:r>
          </a:p>
          <a:p>
            <a:pPr lvl="1"/>
            <a:r>
              <a:rPr lang="en-GB" altLang="bg-BG" smtClean="0"/>
              <a:t>All devices need to know what IP addresses are on directly attached networks</a:t>
            </a:r>
          </a:p>
          <a:p>
            <a:pPr lvl="1"/>
            <a:r>
              <a:rPr lang="en-GB" altLang="bg-BG" smtClean="0"/>
              <a:t>If the destination is on a local network, send it directly there</a:t>
            </a:r>
          </a:p>
          <a:p>
            <a:pPr lvl="1"/>
            <a:endParaRPr lang="en-GB" altLang="bg-BG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bg-BG" smtClean="0"/>
              <a:t>Routing (cont)</a:t>
            </a:r>
            <a:endParaRPr lang="en-GB" altLang="bg-BG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bg-BG" smtClean="0"/>
              <a:t>If the destination address isn’t local</a:t>
            </a:r>
          </a:p>
          <a:p>
            <a:pPr lvl="1"/>
            <a:r>
              <a:rPr lang="en-GB" altLang="bg-BG" smtClean="0"/>
              <a:t>Most non-router devices just send everything to a single local router</a:t>
            </a:r>
          </a:p>
          <a:p>
            <a:pPr lvl="1"/>
            <a:r>
              <a:rPr lang="en-GB" altLang="bg-BG" smtClean="0"/>
              <a:t>Routers need to know which network corresponds to each possible IP address</a:t>
            </a:r>
            <a:endParaRPr lang="en-GB" altLang="bg-BG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bg-BG" smtClean="0"/>
              <a:t>UDP</a:t>
            </a:r>
            <a:endParaRPr lang="en-GB" altLang="bg-BG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>
            <a:normAutofit fontScale="92500"/>
          </a:bodyPr>
          <a:lstStyle/>
          <a:p>
            <a:r>
              <a:rPr lang="en-GB" altLang="bg-BG" dirty="0" smtClean="0"/>
              <a:t>Thin layer on top of IP</a:t>
            </a:r>
          </a:p>
          <a:p>
            <a:r>
              <a:rPr lang="en-GB" altLang="bg-BG" dirty="0" smtClean="0"/>
              <a:t>Adds packet length + checksum</a:t>
            </a:r>
          </a:p>
          <a:p>
            <a:pPr lvl="1"/>
            <a:r>
              <a:rPr lang="en-GB" altLang="bg-BG" dirty="0" smtClean="0"/>
              <a:t>Guard against corrupted packets</a:t>
            </a:r>
          </a:p>
          <a:p>
            <a:r>
              <a:rPr lang="en-GB" altLang="bg-BG" dirty="0" smtClean="0"/>
              <a:t>Also source and destination ports</a:t>
            </a:r>
          </a:p>
          <a:p>
            <a:pPr lvl="1"/>
            <a:r>
              <a:rPr lang="en-GB" altLang="bg-BG" dirty="0" smtClean="0"/>
              <a:t>Ports are used to associate a packet with a specific application at each end</a:t>
            </a:r>
          </a:p>
          <a:p>
            <a:r>
              <a:rPr lang="en-GB" altLang="bg-BG" dirty="0" smtClean="0"/>
              <a:t>Still unreliable:</a:t>
            </a:r>
          </a:p>
          <a:p>
            <a:pPr lvl="1"/>
            <a:r>
              <a:rPr lang="en-GB" altLang="bg-BG" dirty="0" smtClean="0"/>
              <a:t>Duplication, loss, out-of-</a:t>
            </a:r>
            <a:r>
              <a:rPr lang="en-GB" altLang="bg-BG" dirty="0" err="1" smtClean="0"/>
              <a:t>orderness</a:t>
            </a:r>
            <a:r>
              <a:rPr lang="en-GB" altLang="bg-BG" dirty="0" smtClean="0"/>
              <a:t> possible</a:t>
            </a:r>
            <a:endParaRPr lang="en-GB" altLang="bg-BG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bg-BG" smtClean="0"/>
              <a:t>UDP in Practice</a:t>
            </a:r>
            <a:endParaRPr lang="en-US" altLang="bg-BG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8001000" cy="3886200"/>
          </a:xfrm>
        </p:spPr>
        <p:txBody>
          <a:bodyPr>
            <a:normAutofit/>
          </a:bodyPr>
          <a:lstStyle/>
          <a:p>
            <a:r>
              <a:rPr lang="en-US" altLang="bg-BG" dirty="0" smtClean="0"/>
              <a:t>Connectionless protocol</a:t>
            </a:r>
          </a:p>
          <a:p>
            <a:r>
              <a:rPr lang="en-US" altLang="bg-BG" dirty="0" smtClean="0"/>
              <a:t>Delivery and sequence not guaranteed</a:t>
            </a:r>
          </a:p>
          <a:p>
            <a:r>
              <a:rPr lang="en-US" altLang="bg-BG" dirty="0" smtClean="0"/>
              <a:t>“Rides on” IP</a:t>
            </a:r>
          </a:p>
          <a:p>
            <a:r>
              <a:rPr lang="en-US" altLang="bg-BG" dirty="0" smtClean="0"/>
              <a:t>Header fields in Network Byte Order Packet (datagram) format:</a:t>
            </a:r>
          </a:p>
          <a:p>
            <a:endParaRPr lang="en-US" altLang="bg-BG" dirty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143000" y="4953000"/>
            <a:ext cx="3352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bg-BG" sz="2000" b="1" dirty="0">
                <a:latin typeface="Arial" charset="0"/>
              </a:rPr>
              <a:t>Source Port (16 bits)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4495800" y="4953000"/>
            <a:ext cx="3352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bg-BG" sz="2000" b="1">
                <a:latin typeface="Arial" charset="0"/>
              </a:rPr>
              <a:t>Destination Port (16 bits)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1143000" y="5257800"/>
            <a:ext cx="3352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bg-BG" sz="2000" b="1">
                <a:latin typeface="Arial" charset="0"/>
              </a:rPr>
              <a:t>Length (16 bits)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4495800" y="5257800"/>
            <a:ext cx="3352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bg-BG" sz="2000" b="1">
                <a:latin typeface="Arial" charset="0"/>
              </a:rPr>
              <a:t>Checksum (16 bits)</a:t>
            </a: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1143000" y="5562600"/>
            <a:ext cx="3352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bg-BG" sz="2000" b="1">
                <a:latin typeface="Arial" charset="0"/>
              </a:rPr>
              <a:t>Payload (varies)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1066800" y="4572000"/>
            <a:ext cx="6858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bg-BG" sz="1800" dirty="0">
                <a:latin typeface="Arial" charset="0"/>
              </a:rPr>
              <a:t>0                                                 16                                              32</a:t>
            </a:r>
          </a:p>
        </p:txBody>
      </p:sp>
    </p:spTree>
    <p:extLst>
      <p:ext uri="{BB962C8B-B14F-4D97-AF65-F5344CB8AC3E}">
        <p14:creationId xmlns:p14="http://schemas.microsoft.com/office/powerpoint/2010/main" val="4205109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bg-BG" smtClean="0"/>
              <a:t>UDP datagram</a:t>
            </a:r>
            <a:endParaRPr lang="en-US" altLang="bg-BG"/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4425950" y="2292350"/>
            <a:ext cx="2654300" cy="2921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altLang="bg-BG" sz="1400">
                <a:solidFill>
                  <a:schemeClr val="bg2"/>
                </a:solidFill>
              </a:rPr>
              <a:t>Destination Port</a:t>
            </a: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1758950" y="2292350"/>
            <a:ext cx="2654300" cy="2921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altLang="bg-BG" sz="1400">
                <a:solidFill>
                  <a:schemeClr val="bg2"/>
                </a:solidFill>
              </a:rPr>
              <a:t>Source Port</a:t>
            </a:r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1758950" y="2901950"/>
            <a:ext cx="5321300" cy="2921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altLang="bg-BG" sz="1400">
                <a:solidFill>
                  <a:schemeClr val="bg2"/>
                </a:solidFill>
              </a:rPr>
              <a:t>Application  data</a:t>
            </a: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1662113" y="2005013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bg-BG" sz="140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4252913" y="2005013"/>
            <a:ext cx="3825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bg-BG" sz="1400">
                <a:solidFill>
                  <a:schemeClr val="accent2"/>
                </a:solidFill>
              </a:rPr>
              <a:t>16</a:t>
            </a:r>
          </a:p>
        </p:txBody>
      </p:sp>
      <p:sp>
        <p:nvSpPr>
          <p:cNvPr id="52234" name="Rectangle 10"/>
          <p:cNvSpPr>
            <a:spLocks noChangeArrowheads="1"/>
          </p:cNvSpPr>
          <p:nvPr/>
        </p:nvSpPr>
        <p:spPr bwMode="auto">
          <a:xfrm>
            <a:off x="6765925" y="2005013"/>
            <a:ext cx="3825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bg-BG" sz="1400">
                <a:solidFill>
                  <a:schemeClr val="accent2"/>
                </a:solidFill>
              </a:rPr>
              <a:t>31</a:t>
            </a:r>
          </a:p>
        </p:txBody>
      </p:sp>
      <p:sp>
        <p:nvSpPr>
          <p:cNvPr id="52235" name="Rectangle 11"/>
          <p:cNvSpPr>
            <a:spLocks noChangeArrowheads="1"/>
          </p:cNvSpPr>
          <p:nvPr/>
        </p:nvSpPr>
        <p:spPr bwMode="auto">
          <a:xfrm>
            <a:off x="4425950" y="2597150"/>
            <a:ext cx="2654300" cy="2921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altLang="bg-BG" sz="1400">
                <a:solidFill>
                  <a:schemeClr val="bg2"/>
                </a:solidFill>
              </a:rPr>
              <a:t>Checksum</a:t>
            </a:r>
          </a:p>
        </p:txBody>
      </p:sp>
      <p:sp>
        <p:nvSpPr>
          <p:cNvPr id="52236" name="Rectangle 12"/>
          <p:cNvSpPr>
            <a:spLocks noChangeArrowheads="1"/>
          </p:cNvSpPr>
          <p:nvPr/>
        </p:nvSpPr>
        <p:spPr bwMode="auto">
          <a:xfrm>
            <a:off x="1758950" y="2597150"/>
            <a:ext cx="2654300" cy="2921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altLang="bg-BG" sz="1400">
                <a:solidFill>
                  <a:schemeClr val="bg2"/>
                </a:solidFill>
              </a:rPr>
              <a:t>Length</a:t>
            </a:r>
          </a:p>
        </p:txBody>
      </p:sp>
      <p:sp>
        <p:nvSpPr>
          <p:cNvPr id="52237" name="Rectangle 13"/>
          <p:cNvSpPr>
            <a:spLocks noChangeArrowheads="1"/>
          </p:cNvSpPr>
          <p:nvPr/>
        </p:nvSpPr>
        <p:spPr bwMode="auto">
          <a:xfrm>
            <a:off x="1281113" y="3832225"/>
            <a:ext cx="6372225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bg-BG" sz="1400" b="1" u="sng"/>
              <a:t>Field		Purpose</a:t>
            </a:r>
          </a:p>
          <a:p>
            <a:pPr eaLnBrk="0" hangingPunct="0"/>
            <a:r>
              <a:rPr lang="en-US" altLang="bg-BG" sz="1400"/>
              <a:t>Source Port	16-bit port number identifying originating application</a:t>
            </a:r>
          </a:p>
          <a:p>
            <a:pPr eaLnBrk="0" hangingPunct="0"/>
            <a:r>
              <a:rPr lang="en-US" altLang="bg-BG" sz="1400"/>
              <a:t>Destination Port	16-bit port number identifying destination application</a:t>
            </a:r>
          </a:p>
          <a:p>
            <a:pPr eaLnBrk="0" hangingPunct="0"/>
            <a:r>
              <a:rPr lang="en-US" altLang="bg-BG" sz="1400"/>
              <a:t>Length		Length of UDP datagram (UDP header + data)</a:t>
            </a:r>
          </a:p>
          <a:p>
            <a:pPr eaLnBrk="0" hangingPunct="0"/>
            <a:r>
              <a:rPr lang="en-US" altLang="bg-BG" sz="1400"/>
              <a:t>Checksum		Checksum of IP pseudo header, UDP header, and data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bg-BG" smtClean="0"/>
              <a:t>Typical applications of UDP</a:t>
            </a:r>
            <a:endParaRPr lang="en-GB" altLang="bg-BG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00200"/>
            <a:ext cx="7772400" cy="4114800"/>
          </a:xfrm>
        </p:spPr>
        <p:txBody>
          <a:bodyPr>
            <a:normAutofit fontScale="92500"/>
          </a:bodyPr>
          <a:lstStyle/>
          <a:p>
            <a:pPr lvl="1"/>
            <a:r>
              <a:rPr lang="en-GB" altLang="bg-BG" dirty="0" smtClean="0"/>
              <a:t>Where packet loss </a:t>
            </a:r>
            <a:r>
              <a:rPr lang="en-GB" altLang="bg-BG" dirty="0" err="1" smtClean="0"/>
              <a:t>etc</a:t>
            </a:r>
            <a:r>
              <a:rPr lang="en-GB" altLang="bg-BG" dirty="0" smtClean="0"/>
              <a:t> is better handled by the application than the network stack</a:t>
            </a:r>
          </a:p>
          <a:p>
            <a:pPr lvl="1"/>
            <a:r>
              <a:rPr lang="en-GB" altLang="bg-BG" dirty="0" smtClean="0"/>
              <a:t>Where the overhead of setting up a connection isn’t wanted</a:t>
            </a:r>
          </a:p>
          <a:p>
            <a:endParaRPr lang="en-GB" altLang="bg-BG" dirty="0" smtClean="0"/>
          </a:p>
          <a:p>
            <a:r>
              <a:rPr lang="en-GB" altLang="bg-BG" dirty="0" smtClean="0"/>
              <a:t>VOIP</a:t>
            </a:r>
          </a:p>
          <a:p>
            <a:r>
              <a:rPr lang="en-GB" altLang="bg-BG" dirty="0" smtClean="0"/>
              <a:t>NFS – Network File System</a:t>
            </a:r>
          </a:p>
          <a:p>
            <a:r>
              <a:rPr lang="en-GB" altLang="bg-BG" dirty="0" smtClean="0"/>
              <a:t>Most games</a:t>
            </a:r>
            <a:endParaRPr lang="en-GB" altLang="bg-BG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bg-BG" smtClean="0"/>
              <a:t>TCP</a:t>
            </a:r>
            <a:endParaRPr lang="en-GB" altLang="bg-BG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altLang="bg-BG" dirty="0" smtClean="0"/>
              <a:t>Reliable, full-duplex, connection-oriented, stream delivery</a:t>
            </a:r>
          </a:p>
          <a:p>
            <a:pPr lvl="1"/>
            <a:r>
              <a:rPr lang="en-GB" altLang="bg-BG" dirty="0" smtClean="0"/>
              <a:t>Interface presented to the application doesn’t require data in individual packets</a:t>
            </a:r>
          </a:p>
          <a:p>
            <a:pPr lvl="1"/>
            <a:r>
              <a:rPr lang="en-GB" altLang="bg-BG" dirty="0" smtClean="0"/>
              <a:t>Data is guaranteed to arrive, and in the correct order without duplications</a:t>
            </a:r>
          </a:p>
          <a:p>
            <a:pPr lvl="2"/>
            <a:r>
              <a:rPr lang="en-GB" altLang="bg-BG" dirty="0" smtClean="0"/>
              <a:t>Or the connection will be dropped</a:t>
            </a:r>
          </a:p>
          <a:p>
            <a:pPr lvl="1"/>
            <a:r>
              <a:rPr lang="en-GB" altLang="bg-BG" dirty="0" smtClean="0"/>
              <a:t>Imposes significant overheads</a:t>
            </a:r>
            <a:endParaRPr lang="en-GB" altLang="bg-BG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bg-BG" smtClean="0"/>
              <a:t>What is an internet?</a:t>
            </a:r>
            <a:endParaRPr lang="en-GB" altLang="bg-BG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bg-BG" smtClean="0"/>
              <a:t>A set of interconnected networks</a:t>
            </a:r>
          </a:p>
          <a:p>
            <a:r>
              <a:rPr lang="en-GB" altLang="bg-BG" smtClean="0"/>
              <a:t>The Internet is the most famous example</a:t>
            </a:r>
          </a:p>
          <a:p>
            <a:endParaRPr lang="en-GB" altLang="bg-BG" smtClean="0"/>
          </a:p>
          <a:p>
            <a:r>
              <a:rPr lang="en-GB" altLang="bg-BG" smtClean="0"/>
              <a:t>Networks can be completely different</a:t>
            </a:r>
          </a:p>
          <a:p>
            <a:pPr lvl="1"/>
            <a:r>
              <a:rPr lang="en-GB" altLang="bg-BG" smtClean="0"/>
              <a:t>Ethernet, ATM, modem, …</a:t>
            </a:r>
          </a:p>
          <a:p>
            <a:pPr lvl="1"/>
            <a:r>
              <a:rPr lang="en-GB" altLang="bg-BG" smtClean="0"/>
              <a:t>(TCP/)IP is what links them</a:t>
            </a:r>
            <a:endParaRPr lang="en-GB" altLang="bg-BG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bg-BG" smtClean="0"/>
              <a:t>TCP in Practice</a:t>
            </a:r>
            <a:endParaRPr lang="en-US" altLang="bg-BG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r>
              <a:rPr lang="en-US" altLang="bg-BG" dirty="0" smtClean="0"/>
              <a:t>Connection-oriented</a:t>
            </a:r>
          </a:p>
          <a:p>
            <a:r>
              <a:rPr lang="en-US" altLang="bg-BG" dirty="0" smtClean="0"/>
              <a:t>In-sequence delivery guaranteed</a:t>
            </a:r>
          </a:p>
          <a:p>
            <a:r>
              <a:rPr lang="en-US" altLang="bg-BG" dirty="0" smtClean="0"/>
              <a:t>“Rides” on IP</a:t>
            </a:r>
          </a:p>
          <a:p>
            <a:r>
              <a:rPr lang="en-US" altLang="bg-BG" dirty="0" smtClean="0"/>
              <a:t>Header Fields in Network Byte Order</a:t>
            </a:r>
          </a:p>
          <a:p>
            <a:r>
              <a:rPr lang="en-US" altLang="bg-BG" dirty="0" smtClean="0"/>
              <a:t>Packet format:</a:t>
            </a:r>
            <a:endParaRPr lang="en-US" altLang="bg-BG" dirty="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219200" y="4800600"/>
            <a:ext cx="33528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bg-BG" sz="2000" b="1" dirty="0">
                <a:latin typeface="Arial" charset="0"/>
              </a:rPr>
              <a:t>Source Port (16)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4572000" y="4800600"/>
            <a:ext cx="33528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bg-BG" sz="2000" b="1">
                <a:latin typeface="Arial" charset="0"/>
              </a:rPr>
              <a:t>Destination Port (16)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1143000" y="4419600"/>
            <a:ext cx="6858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bg-BG" sz="1800">
                <a:latin typeface="Arial" charset="0"/>
              </a:rPr>
              <a:t>0                                                 16                                              32</a:t>
            </a: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1219200" y="5105400"/>
            <a:ext cx="6705600" cy="3016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bg-BG" sz="2000" b="1">
                <a:latin typeface="Arial" charset="0"/>
              </a:rPr>
              <a:t>Sequence Number of First Data Octet (32)</a:t>
            </a: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1219200" y="5410200"/>
            <a:ext cx="6705600" cy="3016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bg-BG" sz="2000" b="1">
                <a:latin typeface="Arial" charset="0"/>
              </a:rPr>
              <a:t>Next Expected Ack Number (32)</a:t>
            </a: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4572000" y="5715000"/>
            <a:ext cx="33528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bg-BG" sz="2000" b="1">
                <a:latin typeface="Arial" charset="0"/>
              </a:rPr>
              <a:t>Window (16)</a:t>
            </a: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1219200" y="6019800"/>
            <a:ext cx="33528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bg-BG" sz="2000" b="1">
                <a:latin typeface="Arial" charset="0"/>
              </a:rPr>
              <a:t>Checksum (16)</a:t>
            </a: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1219200" y="5715000"/>
            <a:ext cx="841375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bg-BG" sz="2000" b="1" dirty="0" err="1">
                <a:latin typeface="Arial" charset="0"/>
              </a:rPr>
              <a:t>Ofst</a:t>
            </a:r>
            <a:r>
              <a:rPr lang="en-US" altLang="bg-BG" sz="2000" b="1" dirty="0">
                <a:latin typeface="Arial" charset="0"/>
              </a:rPr>
              <a:t>(4)</a:t>
            </a: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2057400" y="5715000"/>
            <a:ext cx="1252538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bg-BG" sz="2000" b="1">
                <a:latin typeface="Arial" charset="0"/>
              </a:rPr>
              <a:t>Rsvd(6)</a:t>
            </a:r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3276600" y="5715000"/>
            <a:ext cx="12954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bg-BG" sz="2000" b="1">
                <a:latin typeface="Arial" charset="0"/>
              </a:rPr>
              <a:t>Flags(6)</a:t>
            </a:r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1219200" y="6324600"/>
            <a:ext cx="33528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bg-BG" sz="2000" b="1">
                <a:latin typeface="Arial" charset="0"/>
              </a:rPr>
              <a:t>Options + Pad (varies)</a:t>
            </a:r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4572000" y="6324600"/>
            <a:ext cx="33528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bg-BG" sz="2000" b="1">
                <a:latin typeface="Arial" charset="0"/>
              </a:rPr>
              <a:t>Payload (varies)</a:t>
            </a:r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4572000" y="6019800"/>
            <a:ext cx="33528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bg-BG" sz="2000" b="1">
                <a:latin typeface="Arial" charset="0"/>
              </a:rPr>
              <a:t>Urgent Data Pointer (16)</a:t>
            </a:r>
          </a:p>
        </p:txBody>
      </p:sp>
    </p:spTree>
    <p:extLst>
      <p:ext uri="{BB962C8B-B14F-4D97-AF65-F5344CB8AC3E}">
        <p14:creationId xmlns:p14="http://schemas.microsoft.com/office/powerpoint/2010/main" val="3198696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bg-BG" smtClean="0"/>
              <a:t>TCP Segment</a:t>
            </a:r>
            <a:endParaRPr lang="en-US" altLang="bg-BG"/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4349750" y="1835150"/>
            <a:ext cx="2654300" cy="2921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altLang="bg-BG" sz="1400">
                <a:solidFill>
                  <a:schemeClr val="bg2"/>
                </a:solidFill>
              </a:rPr>
              <a:t>Destination Port</a:t>
            </a: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1682750" y="2444750"/>
            <a:ext cx="5321300" cy="2921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altLang="bg-BG" sz="1400">
                <a:solidFill>
                  <a:schemeClr val="bg2"/>
                </a:solidFill>
              </a:rPr>
              <a:t>Acknowledgment Number</a:t>
            </a:r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1682750" y="3359150"/>
            <a:ext cx="4025900" cy="2921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altLang="bg-BG" sz="1400">
                <a:solidFill>
                  <a:schemeClr val="bg2"/>
                </a:solidFill>
              </a:rPr>
              <a:t>Options...</a:t>
            </a: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5721350" y="3359150"/>
            <a:ext cx="1282700" cy="2921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altLang="bg-BG" sz="1400">
                <a:solidFill>
                  <a:schemeClr val="bg2"/>
                </a:solidFill>
              </a:rPr>
              <a:t>Padding</a:t>
            </a:r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1682750" y="3663950"/>
            <a:ext cx="5321300" cy="2921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altLang="bg-BG" sz="1400">
                <a:solidFill>
                  <a:schemeClr val="bg2"/>
                </a:solidFill>
              </a:rPr>
              <a:t>Data...</a:t>
            </a:r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1585913" y="1547813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bg-BG" sz="140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2271713" y="1547813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bg-BG" sz="140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3033713" y="1547813"/>
            <a:ext cx="3825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bg-BG" sz="1400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4176713" y="1547813"/>
            <a:ext cx="3825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bg-BG" sz="1400">
                <a:solidFill>
                  <a:schemeClr val="accent2"/>
                </a:solidFill>
              </a:rPr>
              <a:t>16</a:t>
            </a:r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4860925" y="1547813"/>
            <a:ext cx="3825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bg-BG" sz="1400">
                <a:solidFill>
                  <a:schemeClr val="accent2"/>
                </a:solidFill>
              </a:rPr>
              <a:t>19</a:t>
            </a:r>
          </a:p>
        </p:txBody>
      </p:sp>
      <p:sp>
        <p:nvSpPr>
          <p:cNvPr id="54287" name="Rectangle 15"/>
          <p:cNvSpPr>
            <a:spLocks noChangeArrowheads="1"/>
          </p:cNvSpPr>
          <p:nvPr/>
        </p:nvSpPr>
        <p:spPr bwMode="auto">
          <a:xfrm>
            <a:off x="5622925" y="1547813"/>
            <a:ext cx="3825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bg-BG" sz="1400">
                <a:solidFill>
                  <a:schemeClr val="accent2"/>
                </a:solidFill>
              </a:rPr>
              <a:t>24</a:t>
            </a:r>
          </a:p>
        </p:txBody>
      </p:sp>
      <p:sp>
        <p:nvSpPr>
          <p:cNvPr id="54288" name="Rectangle 16"/>
          <p:cNvSpPr>
            <a:spLocks noChangeArrowheads="1"/>
          </p:cNvSpPr>
          <p:nvPr/>
        </p:nvSpPr>
        <p:spPr bwMode="auto">
          <a:xfrm>
            <a:off x="6689725" y="1547813"/>
            <a:ext cx="3825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bg-BG" sz="1400">
                <a:solidFill>
                  <a:schemeClr val="accent2"/>
                </a:solidFill>
              </a:rPr>
              <a:t>31</a:t>
            </a:r>
          </a:p>
        </p:txBody>
      </p:sp>
      <p:sp>
        <p:nvSpPr>
          <p:cNvPr id="54289" name="Rectangle 17"/>
          <p:cNvSpPr>
            <a:spLocks noChangeArrowheads="1"/>
          </p:cNvSpPr>
          <p:nvPr/>
        </p:nvSpPr>
        <p:spPr bwMode="auto">
          <a:xfrm>
            <a:off x="1682750" y="1835150"/>
            <a:ext cx="2654300" cy="2921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altLang="bg-BG" sz="1400">
                <a:solidFill>
                  <a:schemeClr val="bg2"/>
                </a:solidFill>
              </a:rPr>
              <a:t>Source Port</a:t>
            </a:r>
          </a:p>
        </p:txBody>
      </p:sp>
      <p:sp>
        <p:nvSpPr>
          <p:cNvPr id="54290" name="Rectangle 18"/>
          <p:cNvSpPr>
            <a:spLocks noChangeArrowheads="1"/>
          </p:cNvSpPr>
          <p:nvPr/>
        </p:nvSpPr>
        <p:spPr bwMode="auto">
          <a:xfrm>
            <a:off x="4349750" y="2749550"/>
            <a:ext cx="2654300" cy="2921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altLang="bg-BG" sz="1400">
                <a:solidFill>
                  <a:schemeClr val="bg2"/>
                </a:solidFill>
              </a:rPr>
              <a:t>Window</a:t>
            </a:r>
          </a:p>
        </p:txBody>
      </p:sp>
      <p:sp>
        <p:nvSpPr>
          <p:cNvPr id="54291" name="Rectangle 19"/>
          <p:cNvSpPr>
            <a:spLocks noChangeArrowheads="1"/>
          </p:cNvSpPr>
          <p:nvPr/>
        </p:nvSpPr>
        <p:spPr bwMode="auto">
          <a:xfrm>
            <a:off x="1682750" y="2749550"/>
            <a:ext cx="673100" cy="2921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altLang="bg-BG" sz="1400">
                <a:solidFill>
                  <a:schemeClr val="bg2"/>
                </a:solidFill>
              </a:rPr>
              <a:t>Len</a:t>
            </a:r>
          </a:p>
        </p:txBody>
      </p:sp>
      <p:sp>
        <p:nvSpPr>
          <p:cNvPr id="54292" name="Rectangle 20"/>
          <p:cNvSpPr>
            <a:spLocks noChangeArrowheads="1"/>
          </p:cNvSpPr>
          <p:nvPr/>
        </p:nvSpPr>
        <p:spPr bwMode="auto">
          <a:xfrm>
            <a:off x="1682750" y="2139950"/>
            <a:ext cx="5321300" cy="2921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altLang="bg-BG" sz="1400">
                <a:solidFill>
                  <a:schemeClr val="bg2"/>
                </a:solidFill>
              </a:rPr>
              <a:t>Sequence Number</a:t>
            </a:r>
          </a:p>
        </p:txBody>
      </p:sp>
      <p:sp>
        <p:nvSpPr>
          <p:cNvPr id="54293" name="Rectangle 21"/>
          <p:cNvSpPr>
            <a:spLocks noChangeArrowheads="1"/>
          </p:cNvSpPr>
          <p:nvPr/>
        </p:nvSpPr>
        <p:spPr bwMode="auto">
          <a:xfrm>
            <a:off x="2368550" y="2749550"/>
            <a:ext cx="901700" cy="2921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altLang="bg-BG" sz="1400">
                <a:solidFill>
                  <a:schemeClr val="bg2"/>
                </a:solidFill>
              </a:rPr>
              <a:t>Reserved</a:t>
            </a:r>
          </a:p>
        </p:txBody>
      </p:sp>
      <p:sp>
        <p:nvSpPr>
          <p:cNvPr id="54294" name="Rectangle 22"/>
          <p:cNvSpPr>
            <a:spLocks noChangeArrowheads="1"/>
          </p:cNvSpPr>
          <p:nvPr/>
        </p:nvSpPr>
        <p:spPr bwMode="auto">
          <a:xfrm>
            <a:off x="3282950" y="2749550"/>
            <a:ext cx="1054100" cy="2921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altLang="bg-BG" sz="1400">
                <a:solidFill>
                  <a:schemeClr val="bg2"/>
                </a:solidFill>
              </a:rPr>
              <a:t>Flags</a:t>
            </a:r>
          </a:p>
        </p:txBody>
      </p:sp>
      <p:sp>
        <p:nvSpPr>
          <p:cNvPr id="54295" name="Rectangle 23"/>
          <p:cNvSpPr>
            <a:spLocks noChangeArrowheads="1"/>
          </p:cNvSpPr>
          <p:nvPr/>
        </p:nvSpPr>
        <p:spPr bwMode="auto">
          <a:xfrm>
            <a:off x="4349750" y="3054350"/>
            <a:ext cx="2654300" cy="2921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altLang="bg-BG" sz="1400">
                <a:solidFill>
                  <a:schemeClr val="bg2"/>
                </a:solidFill>
              </a:rPr>
              <a:t>Urgent Pointer</a:t>
            </a:r>
          </a:p>
        </p:txBody>
      </p:sp>
      <p:sp>
        <p:nvSpPr>
          <p:cNvPr id="54296" name="Rectangle 24"/>
          <p:cNvSpPr>
            <a:spLocks noChangeArrowheads="1"/>
          </p:cNvSpPr>
          <p:nvPr/>
        </p:nvSpPr>
        <p:spPr bwMode="auto">
          <a:xfrm>
            <a:off x="1682750" y="3054350"/>
            <a:ext cx="2654300" cy="2921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altLang="bg-BG" sz="1400">
                <a:solidFill>
                  <a:schemeClr val="bg2"/>
                </a:solidFill>
              </a:rPr>
              <a:t>Checksum</a:t>
            </a:r>
          </a:p>
        </p:txBody>
      </p:sp>
      <p:sp>
        <p:nvSpPr>
          <p:cNvPr id="54297" name="Rectangle 25"/>
          <p:cNvSpPr>
            <a:spLocks noChangeArrowheads="1"/>
          </p:cNvSpPr>
          <p:nvPr/>
        </p:nvSpPr>
        <p:spPr bwMode="auto">
          <a:xfrm>
            <a:off x="976313" y="3984625"/>
            <a:ext cx="6154737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bg-BG" sz="1200" b="1" u="sng"/>
              <a:t>Field		Purpose</a:t>
            </a:r>
            <a:endParaRPr lang="en-US" altLang="bg-BG" sz="1200" u="sng"/>
          </a:p>
          <a:p>
            <a:pPr eaLnBrk="0" hangingPunct="0"/>
            <a:r>
              <a:rPr lang="en-US" altLang="bg-BG" sz="1200"/>
              <a:t>Source Port		Identifies originating application</a:t>
            </a:r>
          </a:p>
          <a:p>
            <a:pPr eaLnBrk="0" hangingPunct="0"/>
            <a:r>
              <a:rPr lang="en-US" altLang="bg-BG" sz="1200"/>
              <a:t>Destination Port	Identifies destination application</a:t>
            </a:r>
          </a:p>
          <a:p>
            <a:pPr eaLnBrk="0" hangingPunct="0"/>
            <a:r>
              <a:rPr lang="en-US" altLang="bg-BG" sz="1200"/>
              <a:t>Sequence Number	Sequence number of first octet in the segment</a:t>
            </a:r>
          </a:p>
          <a:p>
            <a:pPr eaLnBrk="0" hangingPunct="0"/>
            <a:r>
              <a:rPr lang="en-US" altLang="bg-BG" sz="1200"/>
              <a:t>Acknowledgment #	Sequence number of the next expected octet (if ACK flag set)</a:t>
            </a:r>
          </a:p>
          <a:p>
            <a:pPr eaLnBrk="0" hangingPunct="0"/>
            <a:r>
              <a:rPr lang="en-US" altLang="bg-BG" sz="1200"/>
              <a:t>Len		Length of TCP header in 4 octet units</a:t>
            </a:r>
          </a:p>
          <a:p>
            <a:pPr eaLnBrk="0" hangingPunct="0"/>
            <a:r>
              <a:rPr lang="en-US" altLang="bg-BG" sz="1200"/>
              <a:t>Flags		TCP flags: SYN, FIN, RST, PSH, ACK, URG</a:t>
            </a:r>
          </a:p>
          <a:p>
            <a:pPr eaLnBrk="0" hangingPunct="0"/>
            <a:r>
              <a:rPr lang="en-US" altLang="bg-BG" sz="1200"/>
              <a:t>Window		Number of octets from ACK that sender will accept</a:t>
            </a:r>
          </a:p>
          <a:p>
            <a:pPr eaLnBrk="0" hangingPunct="0"/>
            <a:r>
              <a:rPr lang="en-US" altLang="bg-BG" sz="1200"/>
              <a:t>Checksum		Checksum of IP pseudo-header + TCP header + data</a:t>
            </a:r>
          </a:p>
          <a:p>
            <a:pPr eaLnBrk="0" hangingPunct="0"/>
            <a:r>
              <a:rPr lang="en-US" altLang="bg-BG" sz="1200"/>
              <a:t>Urgent Pointer	Pointer to end of “urgent data”</a:t>
            </a:r>
          </a:p>
          <a:p>
            <a:pPr eaLnBrk="0" hangingPunct="0"/>
            <a:r>
              <a:rPr lang="en-US" altLang="bg-BG" sz="1200"/>
              <a:t>Options		Special TCP options such as MSS and Window Scale</a:t>
            </a:r>
          </a:p>
        </p:txBody>
      </p:sp>
      <p:sp>
        <p:nvSpPr>
          <p:cNvPr id="54298" name="Text Box 26"/>
          <p:cNvSpPr txBox="1">
            <a:spLocks noChangeArrowheads="1"/>
          </p:cNvSpPr>
          <p:nvPr/>
        </p:nvSpPr>
        <p:spPr bwMode="auto">
          <a:xfrm>
            <a:off x="517525" y="6288088"/>
            <a:ext cx="833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bg-BG"/>
              <a:t>You just need to know port numbers, seq and ack are added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bg-BG" smtClean="0"/>
              <a:t>TCP Header Fields Explained</a:t>
            </a:r>
            <a:endParaRPr lang="en-US" altLang="bg-BG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bg-BG" dirty="0" err="1" smtClean="0"/>
              <a:t>Ofst</a:t>
            </a:r>
            <a:r>
              <a:rPr lang="en-US" altLang="bg-BG" dirty="0" smtClean="0"/>
              <a:t> - Data offset/length of header in 32-bit words</a:t>
            </a:r>
          </a:p>
          <a:p>
            <a:r>
              <a:rPr lang="en-US" altLang="bg-BG" dirty="0" err="1" smtClean="0"/>
              <a:t>Rsvd</a:t>
            </a:r>
            <a:r>
              <a:rPr lang="en-US" altLang="bg-BG" dirty="0" smtClean="0"/>
              <a:t> - Reserved</a:t>
            </a:r>
          </a:p>
          <a:p>
            <a:r>
              <a:rPr lang="en-US" altLang="bg-BG" dirty="0" smtClean="0"/>
              <a:t>Flags</a:t>
            </a:r>
          </a:p>
          <a:p>
            <a:pPr lvl="1"/>
            <a:r>
              <a:rPr lang="en-US" altLang="bg-BG" dirty="0" smtClean="0"/>
              <a:t>Urgent Data Pointer Significant (URG)</a:t>
            </a:r>
          </a:p>
          <a:p>
            <a:pPr lvl="1"/>
            <a:r>
              <a:rPr lang="en-US" altLang="bg-BG" dirty="0" err="1" smtClean="0"/>
              <a:t>Ack</a:t>
            </a:r>
            <a:r>
              <a:rPr lang="en-US" altLang="bg-BG" dirty="0" smtClean="0"/>
              <a:t> Field Significant (ACK)</a:t>
            </a:r>
          </a:p>
          <a:p>
            <a:pPr lvl="1"/>
            <a:r>
              <a:rPr lang="en-US" altLang="bg-BG" dirty="0" smtClean="0"/>
              <a:t>Reset Connection (RST)</a:t>
            </a:r>
          </a:p>
          <a:p>
            <a:pPr lvl="1"/>
            <a:r>
              <a:rPr lang="en-US" altLang="bg-BG" dirty="0" smtClean="0"/>
              <a:t>Push Function (PSH) – prompt forwarding</a:t>
            </a:r>
          </a:p>
          <a:p>
            <a:pPr lvl="1"/>
            <a:r>
              <a:rPr lang="en-US" altLang="bg-BG" dirty="0" smtClean="0"/>
              <a:t>Synchronize Sequence Numbers (SYN) – </a:t>
            </a:r>
            <a:r>
              <a:rPr lang="en-US" altLang="bg-BG" dirty="0" err="1" smtClean="0"/>
              <a:t>seq</a:t>
            </a:r>
            <a:r>
              <a:rPr lang="en-US" altLang="bg-BG" dirty="0" smtClean="0"/>
              <a:t> # is initial </a:t>
            </a:r>
          </a:p>
          <a:p>
            <a:pPr lvl="1"/>
            <a:r>
              <a:rPr lang="en-US" altLang="bg-BG" dirty="0" smtClean="0"/>
              <a:t>No More Data (FIN)</a:t>
            </a:r>
          </a:p>
          <a:p>
            <a:r>
              <a:rPr lang="en-US" altLang="bg-BG" dirty="0" smtClean="0"/>
              <a:t>Window - number of octets sender will accept</a:t>
            </a:r>
          </a:p>
          <a:p>
            <a:r>
              <a:rPr lang="en-US" altLang="bg-BG" dirty="0" smtClean="0"/>
              <a:t>Option - one octet OR one octet type + one octet length + n octets option information</a:t>
            </a:r>
            <a:endParaRPr lang="en-US" altLang="bg-BG" dirty="0"/>
          </a:p>
        </p:txBody>
      </p:sp>
    </p:spTree>
    <p:extLst>
      <p:ext uri="{BB962C8B-B14F-4D97-AF65-F5344CB8AC3E}">
        <p14:creationId xmlns:p14="http://schemas.microsoft.com/office/powerpoint/2010/main" val="4220113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bg-BG" smtClean="0"/>
              <a:t>Applications of TCP</a:t>
            </a:r>
            <a:endParaRPr lang="en-GB" altLang="bg-BG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bg-BG" dirty="0" smtClean="0"/>
              <a:t>Most things!</a:t>
            </a:r>
          </a:p>
          <a:p>
            <a:pPr lvl="1"/>
            <a:r>
              <a:rPr lang="en-GB" altLang="bg-BG" dirty="0" smtClean="0"/>
              <a:t>HTTP, FTP, …</a:t>
            </a:r>
          </a:p>
          <a:p>
            <a:endParaRPr lang="en-GB" altLang="bg-BG" dirty="0" smtClean="0"/>
          </a:p>
          <a:p>
            <a:r>
              <a:rPr lang="en-GB" altLang="bg-BG" dirty="0" smtClean="0"/>
              <a:t>Saves the application a lot of work, so used unless there’s a good reason not to</a:t>
            </a:r>
            <a:endParaRPr lang="en-GB" altLang="bg-BG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bg-BG" smtClean="0"/>
              <a:t>TCP implementation</a:t>
            </a:r>
            <a:endParaRPr lang="en-GB" altLang="bg-BG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bg-BG" smtClean="0"/>
              <a:t>Connections are established using a three-way handshake</a:t>
            </a:r>
          </a:p>
          <a:p>
            <a:r>
              <a:rPr lang="en-GB" altLang="bg-BG" smtClean="0"/>
              <a:t>Data is divided up into packets by the operating system</a:t>
            </a:r>
          </a:p>
          <a:p>
            <a:r>
              <a:rPr lang="en-GB" altLang="bg-BG" smtClean="0"/>
              <a:t>Packets are numbered, and received packets are acknowledged</a:t>
            </a:r>
          </a:p>
          <a:p>
            <a:r>
              <a:rPr lang="en-GB" altLang="bg-BG" smtClean="0"/>
              <a:t>Connections are explicitly closed</a:t>
            </a:r>
          </a:p>
          <a:p>
            <a:pPr lvl="1"/>
            <a:r>
              <a:rPr lang="en-GB" altLang="bg-BG" smtClean="0"/>
              <a:t>(or may abnormally terminate)</a:t>
            </a:r>
            <a:endParaRPr lang="en-GB" altLang="bg-BG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bg-BG" smtClean="0"/>
              <a:t>TCP Packets</a:t>
            </a:r>
            <a:endParaRPr lang="en-GB" altLang="bg-BG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bg-BG" smtClean="0"/>
              <a:t>Source + destination ports</a:t>
            </a:r>
          </a:p>
          <a:p>
            <a:r>
              <a:rPr lang="en-GB" altLang="bg-BG" smtClean="0"/>
              <a:t>Sequence number (used to order packets)</a:t>
            </a:r>
          </a:p>
          <a:p>
            <a:r>
              <a:rPr lang="en-GB" altLang="bg-BG" smtClean="0"/>
              <a:t>Acknowledgement number (used to verify packets are received)</a:t>
            </a:r>
          </a:p>
          <a:p>
            <a:endParaRPr lang="en-GB" altLang="bg-BG" smtClean="0"/>
          </a:p>
          <a:p>
            <a:endParaRPr lang="en-GB" altLang="bg-BG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TCP : Data transfer</a:t>
            </a:r>
            <a:endParaRPr lang="en-US" altLang="ja-JP"/>
          </a:p>
        </p:txBody>
      </p:sp>
      <p:sp>
        <p:nvSpPr>
          <p:cNvPr id="48131" name="Line 3"/>
          <p:cNvSpPr>
            <a:spLocks noChangeShapeType="1"/>
          </p:cNvSpPr>
          <p:nvPr/>
        </p:nvSpPr>
        <p:spPr bwMode="auto">
          <a:xfrm>
            <a:off x="3505200" y="1752600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>
            <a:off x="5857875" y="1752600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6543675" y="1447800"/>
            <a:ext cx="596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ja-JP" sz="1400" b="1">
                <a:latin typeface="Tahoma" pitchFamily="34" charset="0"/>
                <a:ea typeface="ＭＳ Ｐゴシック" pitchFamily="50" charset="-128"/>
              </a:rPr>
              <a:t>Host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2362200" y="1447800"/>
            <a:ext cx="7064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ja-JP" sz="1400" b="1">
                <a:latin typeface="Tahoma" pitchFamily="34" charset="0"/>
                <a:ea typeface="ＭＳ Ｐゴシック" pitchFamily="50" charset="-128"/>
              </a:rPr>
              <a:t>Client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1828800" y="1905000"/>
            <a:ext cx="14509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ja-JP" sz="1400" b="1">
                <a:latin typeface="Tahoma" pitchFamily="34" charset="0"/>
                <a:ea typeface="ＭＳ Ｐゴシック" pitchFamily="50" charset="-128"/>
              </a:rPr>
              <a:t>Send Packet 1</a:t>
            </a:r>
          </a:p>
          <a:p>
            <a:r>
              <a:rPr kumimoji="1" lang="en-US" altLang="ja-JP" sz="1400" b="1">
                <a:latin typeface="Tahoma" pitchFamily="34" charset="0"/>
                <a:ea typeface="ＭＳ Ｐゴシック" pitchFamily="50" charset="-128"/>
              </a:rPr>
              <a:t>Start Timer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1552575" y="3749675"/>
            <a:ext cx="19526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ja-JP" sz="1400" b="1">
                <a:latin typeface="Tahoma" pitchFamily="34" charset="0"/>
                <a:ea typeface="ＭＳ Ｐゴシック" pitchFamily="50" charset="-128"/>
              </a:rPr>
              <a:t>Retransmit Packet1</a:t>
            </a:r>
          </a:p>
          <a:p>
            <a:r>
              <a:rPr kumimoji="1" lang="en-US" altLang="ja-JP" sz="1400" b="1">
                <a:latin typeface="Tahoma" pitchFamily="34" charset="0"/>
                <a:ea typeface="ＭＳ Ｐゴシック" pitchFamily="50" charset="-128"/>
              </a:rPr>
              <a:t>Start Timer</a:t>
            </a:r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>
            <a:off x="3505200" y="2057400"/>
            <a:ext cx="16002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5934075" y="2149475"/>
            <a:ext cx="20669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ja-JP" sz="1400" b="1">
                <a:latin typeface="Tahoma" pitchFamily="34" charset="0"/>
                <a:ea typeface="ＭＳ Ｐゴシック" pitchFamily="50" charset="-128"/>
              </a:rPr>
              <a:t>Packet should arrive </a:t>
            </a:r>
          </a:p>
          <a:p>
            <a:r>
              <a:rPr kumimoji="1" lang="en-US" altLang="ja-JP" sz="1400" b="1">
                <a:latin typeface="Tahoma" pitchFamily="34" charset="0"/>
                <a:ea typeface="ＭＳ Ｐゴシック" pitchFamily="50" charset="-128"/>
              </a:rPr>
              <a:t>ACK should be sent</a:t>
            </a:r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 flipH="1">
            <a:off x="3505200" y="2743200"/>
            <a:ext cx="23622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>
            <a:off x="3505200" y="3657600"/>
            <a:ext cx="23622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1450975" y="2514600"/>
            <a:ext cx="19891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ja-JP" sz="1400" b="1">
                <a:latin typeface="Tahoma" pitchFamily="34" charset="0"/>
                <a:ea typeface="ＭＳ Ｐゴシック" pitchFamily="50" charset="-128"/>
              </a:rPr>
              <a:t>ACK would normally</a:t>
            </a:r>
          </a:p>
          <a:p>
            <a:r>
              <a:rPr kumimoji="1" lang="en-US" altLang="ja-JP" sz="1400" b="1">
                <a:latin typeface="Tahoma" pitchFamily="34" charset="0"/>
                <a:ea typeface="ＭＳ Ｐゴシック" pitchFamily="50" charset="-128"/>
              </a:rPr>
              <a:t>Arrive at this time</a:t>
            </a:r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5937250" y="3902075"/>
            <a:ext cx="17049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ja-JP" sz="1400" b="1">
                <a:latin typeface="Tahoma" pitchFamily="34" charset="0"/>
                <a:ea typeface="ＭＳ Ｐゴシック" pitchFamily="50" charset="-128"/>
              </a:rPr>
              <a:t>Receive Packet 1</a:t>
            </a:r>
          </a:p>
          <a:p>
            <a:r>
              <a:rPr kumimoji="1" lang="en-US" altLang="ja-JP" sz="1400" b="1">
                <a:latin typeface="Tahoma" pitchFamily="34" charset="0"/>
                <a:ea typeface="ＭＳ Ｐゴシック" pitchFamily="50" charset="-128"/>
              </a:rPr>
              <a:t>Send AXK 1</a:t>
            </a:r>
          </a:p>
        </p:txBody>
      </p:sp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1905000" y="3276600"/>
            <a:ext cx="13350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ja-JP" sz="1400" b="1">
                <a:latin typeface="Tahoma" pitchFamily="34" charset="0"/>
                <a:ea typeface="ＭＳ Ｐゴシック" pitchFamily="50" charset="-128"/>
              </a:rPr>
              <a:t>Time Expires</a:t>
            </a:r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 flipH="1">
            <a:off x="3505200" y="4191000"/>
            <a:ext cx="23622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48145" name="Text Box 17"/>
          <p:cNvSpPr txBox="1">
            <a:spLocks noChangeArrowheads="1"/>
          </p:cNvSpPr>
          <p:nvPr/>
        </p:nvSpPr>
        <p:spPr bwMode="auto">
          <a:xfrm>
            <a:off x="1752600" y="4419600"/>
            <a:ext cx="14652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ja-JP" sz="1400" b="1">
                <a:latin typeface="Tahoma" pitchFamily="34" charset="0"/>
                <a:ea typeface="ＭＳ Ｐゴシック" pitchFamily="50" charset="-128"/>
              </a:rPr>
              <a:t>Receive ACK 1</a:t>
            </a:r>
          </a:p>
          <a:p>
            <a:r>
              <a:rPr kumimoji="1" lang="en-US" altLang="ja-JP" sz="1400" b="1">
                <a:latin typeface="Tahoma" pitchFamily="34" charset="0"/>
                <a:ea typeface="ＭＳ Ｐゴシック" pitchFamily="50" charset="-128"/>
              </a:rPr>
              <a:t>Cancel Timer</a:t>
            </a:r>
          </a:p>
        </p:txBody>
      </p:sp>
      <p:sp>
        <p:nvSpPr>
          <p:cNvPr id="48146" name="AutoShape 18"/>
          <p:cNvSpPr>
            <a:spLocks noChangeArrowheads="1"/>
          </p:cNvSpPr>
          <p:nvPr/>
        </p:nvSpPr>
        <p:spPr bwMode="auto">
          <a:xfrm>
            <a:off x="3810000" y="1905000"/>
            <a:ext cx="1752600" cy="6858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en-US" altLang="ja-JP" sz="1400" b="1">
                <a:latin typeface="Tahoma" pitchFamily="34" charset="0"/>
                <a:ea typeface="ＭＳ Ｐゴシック" pitchFamily="50" charset="-128"/>
              </a:rPr>
              <a:t>Packet Lost</a:t>
            </a:r>
          </a:p>
        </p:txBody>
      </p:sp>
      <p:sp>
        <p:nvSpPr>
          <p:cNvPr id="48147" name="Line 19"/>
          <p:cNvSpPr>
            <a:spLocks noChangeShapeType="1"/>
          </p:cNvSpPr>
          <p:nvPr/>
        </p:nvSpPr>
        <p:spPr bwMode="auto">
          <a:xfrm>
            <a:off x="5181600" y="23622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48148" name="Line 20"/>
          <p:cNvSpPr>
            <a:spLocks noChangeShapeType="1"/>
          </p:cNvSpPr>
          <p:nvPr/>
        </p:nvSpPr>
        <p:spPr bwMode="auto">
          <a:xfrm>
            <a:off x="685800" y="1676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48149" name="Line 21"/>
          <p:cNvSpPr>
            <a:spLocks noChangeShapeType="1"/>
          </p:cNvSpPr>
          <p:nvPr/>
        </p:nvSpPr>
        <p:spPr bwMode="auto">
          <a:xfrm>
            <a:off x="685800" y="3429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48150" name="Line 22"/>
          <p:cNvSpPr>
            <a:spLocks noChangeShapeType="1"/>
          </p:cNvSpPr>
          <p:nvPr/>
        </p:nvSpPr>
        <p:spPr bwMode="auto">
          <a:xfrm>
            <a:off x="838200" y="16764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48151" name="Text Box 23"/>
          <p:cNvSpPr txBox="1">
            <a:spLocks noChangeArrowheads="1"/>
          </p:cNvSpPr>
          <p:nvPr/>
        </p:nvSpPr>
        <p:spPr bwMode="auto">
          <a:xfrm>
            <a:off x="457200" y="2286000"/>
            <a:ext cx="773113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ja-JP" sz="1600" b="1">
                <a:latin typeface="Tahoma" pitchFamily="34" charset="0"/>
                <a:ea typeface="ＭＳ Ｐゴシック" pitchFamily="50" charset="-128"/>
              </a:rPr>
              <a:t>Timer</a:t>
            </a:r>
          </a:p>
        </p:txBody>
      </p:sp>
      <p:sp>
        <p:nvSpPr>
          <p:cNvPr id="48152" name="Line 24"/>
          <p:cNvSpPr>
            <a:spLocks noChangeShapeType="1"/>
          </p:cNvSpPr>
          <p:nvPr/>
        </p:nvSpPr>
        <p:spPr bwMode="auto">
          <a:xfrm>
            <a:off x="685800" y="3429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48153" name="Line 25"/>
          <p:cNvSpPr>
            <a:spLocks noChangeShapeType="1"/>
          </p:cNvSpPr>
          <p:nvPr/>
        </p:nvSpPr>
        <p:spPr bwMode="auto">
          <a:xfrm>
            <a:off x="685800" y="4800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48154" name="Line 26"/>
          <p:cNvSpPr>
            <a:spLocks noChangeShapeType="1"/>
          </p:cNvSpPr>
          <p:nvPr/>
        </p:nvSpPr>
        <p:spPr bwMode="auto">
          <a:xfrm>
            <a:off x="838200" y="34290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48155" name="Text Box 27"/>
          <p:cNvSpPr txBox="1">
            <a:spLocks noChangeArrowheads="1"/>
          </p:cNvSpPr>
          <p:nvPr/>
        </p:nvSpPr>
        <p:spPr bwMode="auto">
          <a:xfrm>
            <a:off x="457200" y="3930650"/>
            <a:ext cx="773113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ja-JP" sz="1600" b="1">
                <a:latin typeface="Tahoma" pitchFamily="34" charset="0"/>
                <a:ea typeface="ＭＳ Ｐゴシック" pitchFamily="50" charset="-128"/>
              </a:rPr>
              <a:t>Timer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bg-BG" smtClean="0"/>
              <a:t>What is an internet? (cont)</a:t>
            </a:r>
            <a:endParaRPr lang="en-GB" altLang="bg-BG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bg-BG" smtClean="0"/>
              <a:t>Routers (nodes) are devices on multiple networks that pass traffic between them</a:t>
            </a:r>
          </a:p>
          <a:p>
            <a:r>
              <a:rPr lang="en-GB" altLang="bg-BG" smtClean="0"/>
              <a:t>Individual networks pass traffic from one router or endpoint to another</a:t>
            </a:r>
          </a:p>
          <a:p>
            <a:r>
              <a:rPr lang="en-GB" altLang="bg-BG" smtClean="0"/>
              <a:t>TCP/IP hides the details as much as possible</a:t>
            </a:r>
            <a:endParaRPr lang="en-GB" altLang="bg-BG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bg-BG" smtClean="0"/>
              <a:t>ISO/OSI Network Model</a:t>
            </a:r>
            <a:endParaRPr lang="en-GB" altLang="bg-BG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bg-BG" smtClean="0"/>
              <a:t>Seven network “layers”</a:t>
            </a:r>
          </a:p>
          <a:p>
            <a:pPr lvl="1"/>
            <a:r>
              <a:rPr lang="en-GB" altLang="bg-BG" smtClean="0"/>
              <a:t>Layer 1 : Physical – cables </a:t>
            </a:r>
          </a:p>
          <a:p>
            <a:pPr lvl="1"/>
            <a:r>
              <a:rPr lang="en-GB" altLang="bg-BG" smtClean="0"/>
              <a:t>Layer 2 : Data Link – ethernet</a:t>
            </a:r>
          </a:p>
          <a:p>
            <a:pPr lvl="1"/>
            <a:r>
              <a:rPr lang="en-GB" altLang="bg-BG" smtClean="0"/>
              <a:t>Layer 3 : Network – IP</a:t>
            </a:r>
          </a:p>
          <a:p>
            <a:pPr lvl="1"/>
            <a:r>
              <a:rPr lang="en-GB" altLang="bg-BG" smtClean="0"/>
              <a:t>Layer 4 : Transport – TCP/UDP</a:t>
            </a:r>
          </a:p>
          <a:p>
            <a:pPr lvl="1"/>
            <a:r>
              <a:rPr lang="en-GB" altLang="bg-BG" smtClean="0"/>
              <a:t>Layer 5 : Session </a:t>
            </a:r>
          </a:p>
          <a:p>
            <a:pPr lvl="1"/>
            <a:r>
              <a:rPr lang="en-GB" altLang="bg-BG" smtClean="0"/>
              <a:t>Layer 6 : Presentation </a:t>
            </a:r>
          </a:p>
          <a:p>
            <a:pPr lvl="1"/>
            <a:r>
              <a:rPr lang="en-GB" altLang="bg-BG" smtClean="0"/>
              <a:t>Layer 7 : Application</a:t>
            </a:r>
            <a:endParaRPr lang="en-GB" altLang="bg-BG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bg-BG" smtClean="0"/>
              <a:t>TCP/IP Network Model</a:t>
            </a:r>
            <a:endParaRPr lang="en-GB" altLang="bg-BG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bg-BG" smtClean="0"/>
              <a:t>Different view – 4 layers</a:t>
            </a:r>
          </a:p>
          <a:p>
            <a:pPr lvl="1"/>
            <a:r>
              <a:rPr lang="en-GB" altLang="bg-BG" smtClean="0"/>
              <a:t>Layer 1 : Link (we did not look at details) </a:t>
            </a:r>
          </a:p>
          <a:p>
            <a:pPr lvl="1"/>
            <a:r>
              <a:rPr lang="en-GB" altLang="bg-BG" smtClean="0"/>
              <a:t>Layer 2 : Network </a:t>
            </a:r>
          </a:p>
          <a:p>
            <a:pPr lvl="1"/>
            <a:r>
              <a:rPr lang="en-GB" altLang="bg-BG" smtClean="0"/>
              <a:t>Layer 3 : Transport </a:t>
            </a:r>
          </a:p>
          <a:p>
            <a:pPr lvl="1"/>
            <a:r>
              <a:rPr lang="en-GB" altLang="bg-BG" smtClean="0"/>
              <a:t>Layer 4 : Application </a:t>
            </a:r>
            <a:endParaRPr lang="en-GB" altLang="bg-BG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/>
            </a:r>
            <a:br>
              <a:rPr lang="ja-JP" altLang="en-US" smtClean="0"/>
            </a:br>
            <a:r>
              <a:rPr lang="en-US" altLang="ja-JP" smtClean="0"/>
              <a:t>OSI and Protocol Stack</a:t>
            </a:r>
            <a:endParaRPr lang="en-US" altLang="ja-JP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5867400" y="457200"/>
            <a:ext cx="31321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ja-JP" sz="1600">
                <a:latin typeface="Tahoma" pitchFamily="34" charset="0"/>
                <a:ea typeface="ＭＳ Ｐゴシック" pitchFamily="50" charset="-128"/>
              </a:rPr>
              <a:t>OSI: Open Systems Interconnect</a:t>
            </a:r>
          </a:p>
        </p:txBody>
      </p:sp>
      <p:grpSp>
        <p:nvGrpSpPr>
          <p:cNvPr id="32772" name="Group 4"/>
          <p:cNvGrpSpPr>
            <a:grpSpLocks/>
          </p:cNvGrpSpPr>
          <p:nvPr/>
        </p:nvGrpSpPr>
        <p:grpSpPr bwMode="auto">
          <a:xfrm>
            <a:off x="533400" y="1466850"/>
            <a:ext cx="8077200" cy="4248150"/>
            <a:chOff x="192" y="960"/>
            <a:chExt cx="5088" cy="2676"/>
          </a:xfrm>
        </p:grpSpPr>
        <p:pic>
          <p:nvPicPr>
            <p:cNvPr id="32773" name="Picture 5" descr="fig0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960"/>
              <a:ext cx="5088" cy="26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774" name="Text Box 6"/>
            <p:cNvSpPr txBox="1">
              <a:spLocks noChangeArrowheads="1"/>
            </p:cNvSpPr>
            <p:nvPr/>
          </p:nvSpPr>
          <p:spPr bwMode="auto">
            <a:xfrm>
              <a:off x="480" y="1056"/>
              <a:ext cx="816" cy="1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kumimoji="1" lang="en-US" altLang="ja-JP" sz="1200" b="1">
                  <a:latin typeface="Tahoma" pitchFamily="34" charset="0"/>
                  <a:ea typeface="ＭＳ Ｐゴシック" pitchFamily="50" charset="-128"/>
                </a:rPr>
                <a:t>OSI Model</a:t>
              </a:r>
            </a:p>
          </p:txBody>
        </p:sp>
        <p:sp>
          <p:nvSpPr>
            <p:cNvPr id="32775" name="Text Box 7"/>
            <p:cNvSpPr txBox="1">
              <a:spLocks noChangeArrowheads="1"/>
            </p:cNvSpPr>
            <p:nvPr/>
          </p:nvSpPr>
          <p:spPr bwMode="auto">
            <a:xfrm>
              <a:off x="1680" y="1056"/>
              <a:ext cx="960" cy="1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kumimoji="1" lang="en-US" altLang="ja-JP" sz="1200" b="1">
                  <a:latin typeface="Tahoma" pitchFamily="34" charset="0"/>
                  <a:ea typeface="ＭＳ Ｐゴシック" pitchFamily="50" charset="-128"/>
                </a:rPr>
                <a:t>TCP/IP Hierarchy</a:t>
              </a:r>
            </a:p>
          </p:txBody>
        </p:sp>
        <p:sp>
          <p:nvSpPr>
            <p:cNvPr id="32776" name="Text Box 8"/>
            <p:cNvSpPr txBox="1">
              <a:spLocks noChangeArrowheads="1"/>
            </p:cNvSpPr>
            <p:nvPr/>
          </p:nvSpPr>
          <p:spPr bwMode="auto">
            <a:xfrm>
              <a:off x="3456" y="1056"/>
              <a:ext cx="960" cy="1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kumimoji="1" lang="en-US" altLang="ja-JP" sz="1200" b="1">
                  <a:latin typeface="Tahoma" pitchFamily="34" charset="0"/>
                  <a:ea typeface="ＭＳ Ｐゴシック" pitchFamily="50" charset="-128"/>
                </a:rPr>
                <a:t>Protocols</a:t>
              </a:r>
            </a:p>
          </p:txBody>
        </p:sp>
        <p:sp>
          <p:nvSpPr>
            <p:cNvPr id="32777" name="Text Box 9"/>
            <p:cNvSpPr txBox="1">
              <a:spLocks noChangeArrowheads="1"/>
            </p:cNvSpPr>
            <p:nvPr/>
          </p:nvSpPr>
          <p:spPr bwMode="auto">
            <a:xfrm>
              <a:off x="384" y="1306"/>
              <a:ext cx="1008" cy="2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kumimoji="1" lang="en-US" altLang="ja-JP" sz="1200" b="1">
                  <a:latin typeface="Tahoma" pitchFamily="34" charset="0"/>
                  <a:ea typeface="ＭＳ Ｐゴシック" pitchFamily="50" charset="-128"/>
                </a:rPr>
                <a:t>7</a:t>
              </a:r>
              <a:r>
                <a:rPr kumimoji="1" lang="en-US" altLang="ja-JP" sz="1200" b="1" baseline="30000">
                  <a:latin typeface="Tahoma" pitchFamily="34" charset="0"/>
                  <a:ea typeface="ＭＳ Ｐゴシック" pitchFamily="50" charset="-128"/>
                </a:rPr>
                <a:t>th</a:t>
              </a:r>
            </a:p>
            <a:p>
              <a:pPr algn="ctr"/>
              <a:r>
                <a:rPr kumimoji="1" lang="en-US" altLang="ja-JP" sz="1200" b="1">
                  <a:latin typeface="Tahoma" pitchFamily="34" charset="0"/>
                  <a:ea typeface="ＭＳ Ｐゴシック" pitchFamily="50" charset="-128"/>
                </a:rPr>
                <a:t>Application Layer</a:t>
              </a:r>
            </a:p>
          </p:txBody>
        </p:sp>
        <p:sp>
          <p:nvSpPr>
            <p:cNvPr id="32778" name="Text Box 10"/>
            <p:cNvSpPr txBox="1">
              <a:spLocks noChangeArrowheads="1"/>
            </p:cNvSpPr>
            <p:nvPr/>
          </p:nvSpPr>
          <p:spPr bwMode="auto">
            <a:xfrm>
              <a:off x="384" y="1632"/>
              <a:ext cx="1008" cy="2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kumimoji="1" lang="en-US" altLang="ja-JP" sz="1200" b="1">
                  <a:latin typeface="Tahoma" pitchFamily="34" charset="0"/>
                  <a:ea typeface="ＭＳ Ｐゴシック" pitchFamily="50" charset="-128"/>
                </a:rPr>
                <a:t>6</a:t>
              </a:r>
              <a:r>
                <a:rPr kumimoji="1" lang="en-US" altLang="ja-JP" sz="1200" b="1" baseline="30000">
                  <a:latin typeface="Tahoma" pitchFamily="34" charset="0"/>
                  <a:ea typeface="ＭＳ Ｐゴシック" pitchFamily="50" charset="-128"/>
                </a:rPr>
                <a:t>th</a:t>
              </a:r>
            </a:p>
            <a:p>
              <a:pPr algn="ctr"/>
              <a:r>
                <a:rPr kumimoji="1" lang="en-US" altLang="ja-JP" sz="1200" b="1">
                  <a:latin typeface="Tahoma" pitchFamily="34" charset="0"/>
                  <a:ea typeface="ＭＳ Ｐゴシック" pitchFamily="50" charset="-128"/>
                </a:rPr>
                <a:t>Presentation Layer</a:t>
              </a:r>
            </a:p>
          </p:txBody>
        </p:sp>
        <p:sp>
          <p:nvSpPr>
            <p:cNvPr id="32779" name="Text Box 11"/>
            <p:cNvSpPr txBox="1">
              <a:spLocks noChangeArrowheads="1"/>
            </p:cNvSpPr>
            <p:nvPr/>
          </p:nvSpPr>
          <p:spPr bwMode="auto">
            <a:xfrm>
              <a:off x="384" y="1944"/>
              <a:ext cx="1008" cy="2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kumimoji="1" lang="en-US" altLang="ja-JP" sz="1200" b="1">
                  <a:latin typeface="Tahoma" pitchFamily="34" charset="0"/>
                  <a:ea typeface="ＭＳ Ｐゴシック" pitchFamily="50" charset="-128"/>
                </a:rPr>
                <a:t>5</a:t>
              </a:r>
              <a:r>
                <a:rPr kumimoji="1" lang="en-US" altLang="ja-JP" sz="1200" b="1" baseline="30000">
                  <a:latin typeface="Tahoma" pitchFamily="34" charset="0"/>
                  <a:ea typeface="ＭＳ Ｐゴシック" pitchFamily="50" charset="-128"/>
                </a:rPr>
                <a:t>th</a:t>
              </a:r>
            </a:p>
            <a:p>
              <a:pPr algn="ctr"/>
              <a:r>
                <a:rPr kumimoji="1" lang="en-US" altLang="ja-JP" sz="1200" b="1">
                  <a:latin typeface="Tahoma" pitchFamily="34" charset="0"/>
                  <a:ea typeface="ＭＳ Ｐゴシック" pitchFamily="50" charset="-128"/>
                </a:rPr>
                <a:t>Session Layer</a:t>
              </a:r>
            </a:p>
          </p:txBody>
        </p:sp>
        <p:sp>
          <p:nvSpPr>
            <p:cNvPr id="32780" name="Text Box 12"/>
            <p:cNvSpPr txBox="1">
              <a:spLocks noChangeArrowheads="1"/>
            </p:cNvSpPr>
            <p:nvPr/>
          </p:nvSpPr>
          <p:spPr bwMode="auto">
            <a:xfrm>
              <a:off x="384" y="2264"/>
              <a:ext cx="1008" cy="2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kumimoji="1" lang="en-US" altLang="ja-JP" sz="1200" b="1">
                  <a:latin typeface="Tahoma" pitchFamily="34" charset="0"/>
                  <a:ea typeface="ＭＳ Ｐゴシック" pitchFamily="50" charset="-128"/>
                </a:rPr>
                <a:t>4</a:t>
              </a:r>
              <a:r>
                <a:rPr kumimoji="1" lang="en-US" altLang="ja-JP" sz="1200" b="1" baseline="30000">
                  <a:latin typeface="Tahoma" pitchFamily="34" charset="0"/>
                  <a:ea typeface="ＭＳ Ｐゴシック" pitchFamily="50" charset="-128"/>
                </a:rPr>
                <a:t>th</a:t>
              </a:r>
            </a:p>
            <a:p>
              <a:pPr algn="ctr"/>
              <a:r>
                <a:rPr kumimoji="1" lang="en-US" altLang="ja-JP" sz="1200" b="1">
                  <a:latin typeface="Tahoma" pitchFamily="34" charset="0"/>
                  <a:ea typeface="ＭＳ Ｐゴシック" pitchFamily="50" charset="-128"/>
                </a:rPr>
                <a:t>Transport Layer</a:t>
              </a:r>
            </a:p>
          </p:txBody>
        </p:sp>
        <p:sp>
          <p:nvSpPr>
            <p:cNvPr id="32781" name="Text Box 13"/>
            <p:cNvSpPr txBox="1">
              <a:spLocks noChangeArrowheads="1"/>
            </p:cNvSpPr>
            <p:nvPr/>
          </p:nvSpPr>
          <p:spPr bwMode="auto">
            <a:xfrm>
              <a:off x="384" y="2592"/>
              <a:ext cx="1008" cy="2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kumimoji="1" lang="en-US" altLang="ja-JP" sz="1200" b="1">
                  <a:latin typeface="Tahoma" pitchFamily="34" charset="0"/>
                  <a:ea typeface="ＭＳ Ｐゴシック" pitchFamily="50" charset="-128"/>
                </a:rPr>
                <a:t>3</a:t>
              </a:r>
              <a:r>
                <a:rPr kumimoji="1" lang="en-US" altLang="ja-JP" sz="1200" b="1" baseline="30000">
                  <a:latin typeface="Tahoma" pitchFamily="34" charset="0"/>
                  <a:ea typeface="ＭＳ Ｐゴシック" pitchFamily="50" charset="-128"/>
                </a:rPr>
                <a:t>rd</a:t>
              </a:r>
            </a:p>
            <a:p>
              <a:pPr algn="ctr"/>
              <a:r>
                <a:rPr kumimoji="1" lang="en-US" altLang="ja-JP" sz="1200" b="1">
                  <a:latin typeface="Tahoma" pitchFamily="34" charset="0"/>
                  <a:ea typeface="ＭＳ Ｐゴシック" pitchFamily="50" charset="-128"/>
                </a:rPr>
                <a:t>Network Layer</a:t>
              </a:r>
            </a:p>
          </p:txBody>
        </p:sp>
        <p:sp>
          <p:nvSpPr>
            <p:cNvPr id="32782" name="Text Box 14"/>
            <p:cNvSpPr txBox="1">
              <a:spLocks noChangeArrowheads="1"/>
            </p:cNvSpPr>
            <p:nvPr/>
          </p:nvSpPr>
          <p:spPr bwMode="auto">
            <a:xfrm>
              <a:off x="384" y="2912"/>
              <a:ext cx="1008" cy="2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kumimoji="1" lang="en-US" altLang="ja-JP" sz="1200" b="1">
                  <a:latin typeface="Tahoma" pitchFamily="34" charset="0"/>
                  <a:ea typeface="ＭＳ Ｐゴシック" pitchFamily="50" charset="-128"/>
                </a:rPr>
                <a:t>2</a:t>
              </a:r>
              <a:r>
                <a:rPr kumimoji="1" lang="en-US" altLang="ja-JP" sz="1200" b="1" baseline="30000">
                  <a:latin typeface="Tahoma" pitchFamily="34" charset="0"/>
                  <a:ea typeface="ＭＳ Ｐゴシック" pitchFamily="50" charset="-128"/>
                </a:rPr>
                <a:t>nd</a:t>
              </a:r>
            </a:p>
            <a:p>
              <a:pPr algn="ctr"/>
              <a:r>
                <a:rPr kumimoji="1" lang="en-US" altLang="ja-JP" sz="1200" b="1">
                  <a:latin typeface="Tahoma" pitchFamily="34" charset="0"/>
                  <a:ea typeface="ＭＳ Ｐゴシック" pitchFamily="50" charset="-128"/>
                </a:rPr>
                <a:t>Link Layer</a:t>
              </a:r>
            </a:p>
          </p:txBody>
        </p:sp>
        <p:sp>
          <p:nvSpPr>
            <p:cNvPr id="32783" name="Text Box 15"/>
            <p:cNvSpPr txBox="1">
              <a:spLocks noChangeArrowheads="1"/>
            </p:cNvSpPr>
            <p:nvPr/>
          </p:nvSpPr>
          <p:spPr bwMode="auto">
            <a:xfrm>
              <a:off x="384" y="3248"/>
              <a:ext cx="1008" cy="2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kumimoji="1" lang="en-US" altLang="ja-JP" sz="1200" b="1">
                  <a:latin typeface="Tahoma" pitchFamily="34" charset="0"/>
                  <a:ea typeface="ＭＳ Ｐゴシック" pitchFamily="50" charset="-128"/>
                </a:rPr>
                <a:t>1</a:t>
              </a:r>
              <a:r>
                <a:rPr kumimoji="1" lang="en-US" altLang="ja-JP" sz="1200" b="1" baseline="30000">
                  <a:latin typeface="Tahoma" pitchFamily="34" charset="0"/>
                  <a:ea typeface="ＭＳ Ｐゴシック" pitchFamily="50" charset="-128"/>
                </a:rPr>
                <a:t>st</a:t>
              </a:r>
            </a:p>
            <a:p>
              <a:pPr algn="ctr"/>
              <a:r>
                <a:rPr kumimoji="1" lang="en-US" altLang="ja-JP" sz="1200" b="1">
                  <a:latin typeface="Tahoma" pitchFamily="34" charset="0"/>
                  <a:ea typeface="ＭＳ Ｐゴシック" pitchFamily="50" charset="-128"/>
                </a:rPr>
                <a:t>Physical Layer</a:t>
              </a:r>
            </a:p>
          </p:txBody>
        </p:sp>
        <p:sp>
          <p:nvSpPr>
            <p:cNvPr id="32784" name="Text Box 16"/>
            <p:cNvSpPr txBox="1">
              <a:spLocks noChangeArrowheads="1"/>
            </p:cNvSpPr>
            <p:nvPr/>
          </p:nvSpPr>
          <p:spPr bwMode="auto">
            <a:xfrm>
              <a:off x="1632" y="1679"/>
              <a:ext cx="960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91440" bIns="91440">
              <a:spAutoFit/>
            </a:bodyPr>
            <a:lstStyle/>
            <a:p>
              <a:pPr algn="ctr"/>
              <a:r>
                <a:rPr kumimoji="1" lang="en-US" altLang="ja-JP" sz="1200" b="1">
                  <a:latin typeface="Tahoma" pitchFamily="34" charset="0"/>
                  <a:ea typeface="ＭＳ Ｐゴシック" pitchFamily="50" charset="-128"/>
                </a:rPr>
                <a:t>Application Layer</a:t>
              </a:r>
            </a:p>
          </p:txBody>
        </p:sp>
        <p:sp>
          <p:nvSpPr>
            <p:cNvPr id="32785" name="Text Box 17"/>
            <p:cNvSpPr txBox="1">
              <a:spLocks noChangeArrowheads="1"/>
            </p:cNvSpPr>
            <p:nvPr/>
          </p:nvSpPr>
          <p:spPr bwMode="auto">
            <a:xfrm>
              <a:off x="1632" y="2271"/>
              <a:ext cx="960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91440" bIns="91440">
              <a:spAutoFit/>
            </a:bodyPr>
            <a:lstStyle/>
            <a:p>
              <a:pPr algn="ctr"/>
              <a:r>
                <a:rPr kumimoji="1" lang="en-US" altLang="ja-JP" sz="1200" b="1">
                  <a:latin typeface="Tahoma" pitchFamily="34" charset="0"/>
                  <a:ea typeface="ＭＳ Ｐゴシック" pitchFamily="50" charset="-128"/>
                </a:rPr>
                <a:t>Transport Layer</a:t>
              </a:r>
            </a:p>
          </p:txBody>
        </p:sp>
        <p:sp>
          <p:nvSpPr>
            <p:cNvPr id="32786" name="Text Box 18"/>
            <p:cNvSpPr txBox="1">
              <a:spLocks noChangeArrowheads="1"/>
            </p:cNvSpPr>
            <p:nvPr/>
          </p:nvSpPr>
          <p:spPr bwMode="auto">
            <a:xfrm>
              <a:off x="1632" y="2591"/>
              <a:ext cx="960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91440" bIns="91440">
              <a:spAutoFit/>
            </a:bodyPr>
            <a:lstStyle/>
            <a:p>
              <a:pPr algn="ctr"/>
              <a:r>
                <a:rPr kumimoji="1" lang="en-US" altLang="ja-JP" sz="1200" b="1">
                  <a:latin typeface="Tahoma" pitchFamily="34" charset="0"/>
                  <a:ea typeface="ＭＳ Ｐゴシック" pitchFamily="50" charset="-128"/>
                </a:rPr>
                <a:t>Network Layer</a:t>
              </a:r>
            </a:p>
          </p:txBody>
        </p:sp>
        <p:sp>
          <p:nvSpPr>
            <p:cNvPr id="32787" name="Text Box 19"/>
            <p:cNvSpPr txBox="1">
              <a:spLocks noChangeArrowheads="1"/>
            </p:cNvSpPr>
            <p:nvPr/>
          </p:nvSpPr>
          <p:spPr bwMode="auto">
            <a:xfrm>
              <a:off x="1632" y="3096"/>
              <a:ext cx="960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91440" bIns="91440">
              <a:spAutoFit/>
            </a:bodyPr>
            <a:lstStyle/>
            <a:p>
              <a:pPr algn="ctr"/>
              <a:r>
                <a:rPr kumimoji="1" lang="en-US" altLang="ja-JP" sz="1200" b="1">
                  <a:latin typeface="Tahoma" pitchFamily="34" charset="0"/>
                  <a:ea typeface="ＭＳ Ｐゴシック" pitchFamily="50" charset="-128"/>
                </a:rPr>
                <a:t>Link Layer</a:t>
              </a:r>
            </a:p>
          </p:txBody>
        </p:sp>
      </p:grpSp>
      <p:sp>
        <p:nvSpPr>
          <p:cNvPr id="32788" name="Text Box 20"/>
          <p:cNvSpPr txBox="1">
            <a:spLocks noChangeArrowheads="1"/>
          </p:cNvSpPr>
          <p:nvPr/>
        </p:nvSpPr>
        <p:spPr bwMode="auto">
          <a:xfrm>
            <a:off x="863813" y="5715000"/>
            <a:ext cx="7467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ja-JP" sz="1800" dirty="0">
                <a:latin typeface="Tahoma" pitchFamily="34" charset="0"/>
                <a:ea typeface="ＭＳ Ｐゴシック" pitchFamily="50" charset="-128"/>
              </a:rPr>
              <a:t>Link Layer           : includes device driver and network interface card</a:t>
            </a:r>
          </a:p>
          <a:p>
            <a:r>
              <a:rPr kumimoji="1" lang="en-US" altLang="ja-JP" sz="1800" dirty="0">
                <a:latin typeface="Tahoma" pitchFamily="34" charset="0"/>
                <a:ea typeface="ＭＳ Ｐゴシック" pitchFamily="50" charset="-128"/>
              </a:rPr>
              <a:t>Network Layer     : handles the movement of packets, i.e. Routing</a:t>
            </a:r>
          </a:p>
          <a:p>
            <a:r>
              <a:rPr kumimoji="1" lang="en-US" altLang="ja-JP" sz="1800" dirty="0">
                <a:latin typeface="Tahoma" pitchFamily="34" charset="0"/>
                <a:ea typeface="ＭＳ Ｐゴシック" pitchFamily="50" charset="-128"/>
              </a:rPr>
              <a:t>Transport Layer   : provides a reliable flow of data between two hosts</a:t>
            </a:r>
          </a:p>
          <a:p>
            <a:r>
              <a:rPr kumimoji="1" lang="en-US" altLang="ja-JP" sz="1800" dirty="0">
                <a:latin typeface="Tahoma" pitchFamily="34" charset="0"/>
                <a:ea typeface="ＭＳ Ｐゴシック" pitchFamily="50" charset="-128"/>
              </a:rPr>
              <a:t>Application Layer : handles the details of the particular application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Packet Encapsulation </a:t>
            </a:r>
            <a:endParaRPr lang="en-US" altLang="ja-JP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35843" name="Picture 3" descr="encapsul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133600"/>
            <a:ext cx="5268913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228600" y="1143000"/>
            <a:ext cx="861060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n"/>
            </a:pPr>
            <a:r>
              <a:rPr kumimoji="1" lang="en-US" altLang="ja-JP">
                <a:latin typeface="Tahoma" pitchFamily="34" charset="0"/>
                <a:ea typeface="ＭＳ Ｐゴシック" pitchFamily="50" charset="-128"/>
              </a:rPr>
              <a:t> The data is sent down the protocol stack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n"/>
            </a:pPr>
            <a:r>
              <a:rPr kumimoji="1" lang="en-US" altLang="ja-JP">
                <a:latin typeface="Tahoma" pitchFamily="34" charset="0"/>
                <a:ea typeface="ＭＳ Ｐゴシック" pitchFamily="50" charset="-128"/>
              </a:rPr>
              <a:t> Each layer adds to the data by prepending headers</a:t>
            </a:r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>
            <a:off x="2743200" y="579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>
            <a:off x="3429000" y="579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4152900" y="579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>
            <a:off x="4826000" y="579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>
            <a:off x="6172200" y="579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>
            <a:off x="6934200" y="579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>
            <a:off x="2743200" y="5943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2667000" y="5943600"/>
            <a:ext cx="803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ja-JP" sz="1400">
                <a:latin typeface="Tahoma" pitchFamily="34" charset="0"/>
                <a:ea typeface="ＭＳ Ｐゴシック" pitchFamily="50" charset="-128"/>
              </a:rPr>
              <a:t>22Bytes</a:t>
            </a:r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>
            <a:off x="3454400" y="5943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3387725" y="5943600"/>
            <a:ext cx="803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ja-JP" sz="1400">
                <a:latin typeface="Tahoma" pitchFamily="34" charset="0"/>
                <a:ea typeface="ＭＳ Ｐゴシック" pitchFamily="50" charset="-128"/>
              </a:rPr>
              <a:t>20Bytes</a:t>
            </a:r>
          </a:p>
        </p:txBody>
      </p:sp>
      <p:sp>
        <p:nvSpPr>
          <p:cNvPr id="35855" name="Line 15"/>
          <p:cNvSpPr>
            <a:spLocks noChangeShapeType="1"/>
          </p:cNvSpPr>
          <p:nvPr/>
        </p:nvSpPr>
        <p:spPr bwMode="auto">
          <a:xfrm>
            <a:off x="4152900" y="5943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4114800" y="5943600"/>
            <a:ext cx="803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ja-JP" sz="1400">
                <a:latin typeface="Tahoma" pitchFamily="34" charset="0"/>
                <a:ea typeface="ＭＳ Ｐゴシック" pitchFamily="50" charset="-128"/>
              </a:rPr>
              <a:t>20Bytes</a:t>
            </a:r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6172200" y="5943600"/>
            <a:ext cx="7064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ja-JP" sz="1400">
                <a:latin typeface="Tahoma" pitchFamily="34" charset="0"/>
                <a:ea typeface="ＭＳ Ｐゴシック" pitchFamily="50" charset="-128"/>
              </a:rPr>
              <a:t>4Bytes</a:t>
            </a:r>
          </a:p>
        </p:txBody>
      </p:sp>
      <p:sp>
        <p:nvSpPr>
          <p:cNvPr id="35858" name="Line 18"/>
          <p:cNvSpPr>
            <a:spLocks noChangeShapeType="1"/>
          </p:cNvSpPr>
          <p:nvPr/>
        </p:nvSpPr>
        <p:spPr bwMode="auto">
          <a:xfrm>
            <a:off x="6172200" y="5943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35859" name="Line 19"/>
          <p:cNvSpPr>
            <a:spLocks noChangeShapeType="1"/>
          </p:cNvSpPr>
          <p:nvPr/>
        </p:nvSpPr>
        <p:spPr bwMode="auto">
          <a:xfrm>
            <a:off x="3429000" y="6248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35860" name="Line 20"/>
          <p:cNvSpPr>
            <a:spLocks noChangeShapeType="1"/>
          </p:cNvSpPr>
          <p:nvPr/>
        </p:nvSpPr>
        <p:spPr bwMode="auto">
          <a:xfrm>
            <a:off x="6172200" y="6248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35861" name="Text Box 21"/>
          <p:cNvSpPr txBox="1">
            <a:spLocks noChangeArrowheads="1"/>
          </p:cNvSpPr>
          <p:nvPr/>
        </p:nvSpPr>
        <p:spPr bwMode="auto">
          <a:xfrm>
            <a:off x="4114800" y="6400800"/>
            <a:ext cx="151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ja-JP" sz="1400">
                <a:latin typeface="Tahoma" pitchFamily="34" charset="0"/>
                <a:ea typeface="ＭＳ Ｐゴシック" pitchFamily="50" charset="-128"/>
              </a:rPr>
              <a:t>64 to 1500 Bytes</a:t>
            </a:r>
          </a:p>
        </p:txBody>
      </p:sp>
      <p:sp>
        <p:nvSpPr>
          <p:cNvPr id="35862" name="Line 22"/>
          <p:cNvSpPr>
            <a:spLocks noChangeShapeType="1"/>
          </p:cNvSpPr>
          <p:nvPr/>
        </p:nvSpPr>
        <p:spPr bwMode="auto">
          <a:xfrm>
            <a:off x="3429000" y="64008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flow and encapsulation</a:t>
            </a:r>
            <a:endParaRPr lang="bg-B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58370" name="Picture 2" descr="https://upload.wikimedia.org/wikipedia/commons/thumb/c/c4/IP_stack_connections.svg/490px-IP_stack_connection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3399" y="1336702"/>
            <a:ext cx="4667250" cy="552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372" name="Picture 4" descr="https://upload.wikimedia.org/wikipedia/commons/thumb/3/3b/UDP_encapsulation.svg/800px-UDP_encapsulation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352800"/>
            <a:ext cx="4112399" cy="2570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7159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theme/theme1.xml><?xml version="1.0" encoding="utf-8"?>
<a:theme xmlns:a="http://schemas.openxmlformats.org/drawingml/2006/main" name="Mirchos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Noto">
      <a:majorFont>
        <a:latin typeface="Noto Sans"/>
        <a:ea typeface=""/>
        <a:cs typeface=""/>
      </a:majorFont>
      <a:minorFont>
        <a:latin typeface="Noto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g-BG" altLang="bg-BG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g-BG" altLang="bg-BG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Mirchos</Template>
  <TotalTime>307</TotalTime>
  <Words>1543</Words>
  <Application>Microsoft Office PowerPoint</Application>
  <PresentationFormat>On-screen Show (4:3)</PresentationFormat>
  <Paragraphs>351</Paragraphs>
  <Slides>36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Mirchos</vt:lpstr>
      <vt:lpstr>Introduction to TCP/IP networking</vt:lpstr>
      <vt:lpstr>TCP/IP protocol family</vt:lpstr>
      <vt:lpstr>What is an internet?</vt:lpstr>
      <vt:lpstr>What is an internet? (cont)</vt:lpstr>
      <vt:lpstr>ISO/OSI Network Model</vt:lpstr>
      <vt:lpstr>TCP/IP Network Model</vt:lpstr>
      <vt:lpstr> OSI and Protocol Stack</vt:lpstr>
      <vt:lpstr>Packet Encapsulation </vt:lpstr>
      <vt:lpstr>Data flow and encapsulation</vt:lpstr>
      <vt:lpstr>TCP/IP</vt:lpstr>
      <vt:lpstr>MAJOR Layer Associations</vt:lpstr>
      <vt:lpstr>MAJOR Layer Associations</vt:lpstr>
      <vt:lpstr>MAJOR Layer Associations</vt:lpstr>
      <vt:lpstr>MAJOR Layer Associations</vt:lpstr>
      <vt:lpstr>MAJOR Layer Associations</vt:lpstr>
      <vt:lpstr>Net+OS Provides…</vt:lpstr>
      <vt:lpstr>IP</vt:lpstr>
      <vt:lpstr>IP packets</vt:lpstr>
      <vt:lpstr>IPv4 in Practice</vt:lpstr>
      <vt:lpstr>IP Header Fields Explained</vt:lpstr>
      <vt:lpstr>IP addresses</vt:lpstr>
      <vt:lpstr>Allocation of addresses</vt:lpstr>
      <vt:lpstr>Routing</vt:lpstr>
      <vt:lpstr>Routing (cont)</vt:lpstr>
      <vt:lpstr>UDP</vt:lpstr>
      <vt:lpstr>UDP in Practice</vt:lpstr>
      <vt:lpstr>UDP datagram</vt:lpstr>
      <vt:lpstr>Typical applications of UDP</vt:lpstr>
      <vt:lpstr>TCP</vt:lpstr>
      <vt:lpstr>TCP in Practice</vt:lpstr>
      <vt:lpstr>TCP Segment</vt:lpstr>
      <vt:lpstr>TCP Header Fields Explained</vt:lpstr>
      <vt:lpstr>Applications of TCP</vt:lpstr>
      <vt:lpstr>TCP implementation</vt:lpstr>
      <vt:lpstr>TCP Packets</vt:lpstr>
      <vt:lpstr>TCP : Data transfer</vt:lpstr>
    </vt:vector>
  </TitlesOfParts>
  <Company>Oxford University Computing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TCP/IP networking</dc:title>
  <dc:creator>Ganesh Sittampalam</dc:creator>
  <cp:lastModifiedBy>Mircho Mirchev</cp:lastModifiedBy>
  <cp:revision>30</cp:revision>
  <dcterms:created xsi:type="dcterms:W3CDTF">2003-01-22T16:03:15Z</dcterms:created>
  <dcterms:modified xsi:type="dcterms:W3CDTF">2017-09-21T14:58:17Z</dcterms:modified>
</cp:coreProperties>
</file>