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8C57B2D-5149-4501-A4A6-36CD21BAC3CE}">
  <a:tblStyle styleId="{E8C57B2D-5149-4501-A4A6-36CD21BAC3C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F8FCFC"/>
          </a:solidFill>
        </a:fill>
      </a:tcStyle>
    </a:wholeTbl>
    <a:band1H>
      <a:tcTxStyle/>
      <a:tcStyle>
        <a:fill>
          <a:solidFill>
            <a:srgbClr val="F1F8F9"/>
          </a:solidFill>
        </a:fill>
      </a:tcStyle>
    </a:band1H>
    <a:band2H>
      <a:tcTxStyle/>
    </a:band2H>
    <a:band1V>
      <a:tcTxStyle/>
      <a:tcStyle>
        <a:fill>
          <a:solidFill>
            <a:srgbClr val="F1F8F9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5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5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5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5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5180012" y="0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6513512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5180012" y="6513512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5180012" y="6513512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0" y="6513512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Shape 267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Shape 295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Shape 311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Shape 339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Shape 360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Shape 373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Shape 391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Shape 412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Shape 431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Shape 453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Shape 477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Shape 505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14" name="Shape 514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Shape 515"/>
          <p:cNvSpPr txBox="1"/>
          <p:nvPr>
            <p:ph idx="12" type="sldNum"/>
          </p:nvPr>
        </p:nvSpPr>
        <p:spPr>
          <a:xfrm>
            <a:off x="5180012" y="6513512"/>
            <a:ext cx="3962399" cy="342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914400" y="3257550"/>
            <a:ext cx="7315200" cy="3086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2857500" y="514350"/>
            <a:ext cx="3429000" cy="25717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Vertical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 rot="5400000">
            <a:off x="4732336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 rot="5400000">
            <a:off x="541336" y="190500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39700" lvl="0" marL="406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01600" lvl="1" marL="812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219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01600" lvl="3" marL="1625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01600" lvl="4" marL="2082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01600" lvl="5" marL="2540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01600" lvl="6" marL="299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01600" lvl="7" marL="345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01600" lvl="8" marL="391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Only">
  <p:cSld name="Съдържание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274637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39700" lvl="0" marL="406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01600" lvl="1" marL="812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219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01600" lvl="3" marL="1625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01600" lvl="4" marL="2082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01600" lvl="5" marL="2540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01600" lvl="6" marL="299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01600" lvl="7" marL="345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01600" lvl="8" marL="391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Заглавие и съдържание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39700" lvl="0" marL="406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01600" lvl="1" marL="812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219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01600" lvl="3" marL="1625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01600" lvl="4" marL="2082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01600" lvl="5" marL="2540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01600" lvl="6" marL="299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01600" lvl="7" marL="345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01600" lvl="8" marL="391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65100" lvl="0" marL="3556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27000" lvl="1" marL="762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01600" lvl="2" marL="1168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143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1430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1430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1430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1430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1430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648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65100" lvl="0" marL="3556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27000" lvl="1" marL="762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01600" lvl="2" marL="1168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143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1430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1430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1430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1430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1430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8572500" y="65008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39700" lvl="0" marL="406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01600" lvl="1" marL="812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219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01600" lvl="3" marL="1625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01600" lvl="4" marL="2082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01600" lvl="5" marL="2540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01600" lvl="6" marL="299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01600" lvl="7" marL="345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01600" lvl="8" marL="391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39700" lvl="0" marL="406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01600" lvl="1" marL="812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219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01600" lvl="3" marL="1625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01600" lvl="4" marL="2082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01600" lvl="5" marL="2540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01600" lvl="6" marL="299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01600" lvl="7" marL="345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01600" lvl="8" marL="391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○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■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2.png"/><Relationship Id="rId2" Type="http://schemas.openxmlformats.org/officeDocument/2006/relationships/image" Target="../media/image3.jpg"/><Relationship Id="rId3" Type="http://schemas.openxmlformats.org/officeDocument/2006/relationships/image" Target="../media/image1.jp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1" i="1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stars"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468437" y="1090612"/>
            <a:ext cx="5840412" cy="37068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SF_logo_small"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626225" y="5570537"/>
            <a:ext cx="1257298" cy="8826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U_logo_small" id="13" name="Shape 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8887" y="5661025"/>
            <a:ext cx="1076323" cy="75406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/>
        </p:nvSpPr>
        <p:spPr>
          <a:xfrm>
            <a:off x="7885113" y="6337300"/>
            <a:ext cx="1184275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стр. </a:t>
            </a: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r>
              <a:rPr b="0" i="0" lang="bg-BG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от 31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4.png"/><Relationship Id="rId4" Type="http://schemas.openxmlformats.org/officeDocument/2006/relationships/image" Target="../media/image1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1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7.png"/><Relationship Id="rId4" Type="http://schemas.openxmlformats.org/officeDocument/2006/relationships/image" Target="../media/image2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0.png"/><Relationship Id="rId4" Type="http://schemas.openxmlformats.org/officeDocument/2006/relationships/image" Target="../media/image19.png"/><Relationship Id="rId5" Type="http://schemas.openxmlformats.org/officeDocument/2006/relationships/image" Target="../media/image2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1.png"/><Relationship Id="rId4" Type="http://schemas.openxmlformats.org/officeDocument/2006/relationships/image" Target="../media/image31.png"/><Relationship Id="rId9" Type="http://schemas.openxmlformats.org/officeDocument/2006/relationships/image" Target="../media/image26.png"/><Relationship Id="rId5" Type="http://schemas.openxmlformats.org/officeDocument/2006/relationships/image" Target="../media/image35.png"/><Relationship Id="rId6" Type="http://schemas.openxmlformats.org/officeDocument/2006/relationships/image" Target="../media/image25.png"/><Relationship Id="rId7" Type="http://schemas.openxmlformats.org/officeDocument/2006/relationships/image" Target="../media/image52.png"/><Relationship Id="rId8" Type="http://schemas.openxmlformats.org/officeDocument/2006/relationships/image" Target="../media/image2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6.png"/><Relationship Id="rId8" Type="http://schemas.openxmlformats.org/officeDocument/2006/relationships/image" Target="../media/image3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3.png"/><Relationship Id="rId4" Type="http://schemas.openxmlformats.org/officeDocument/2006/relationships/image" Target="../media/image37.png"/><Relationship Id="rId5" Type="http://schemas.openxmlformats.org/officeDocument/2006/relationships/image" Target="../media/image39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0.png"/><Relationship Id="rId4" Type="http://schemas.openxmlformats.org/officeDocument/2006/relationships/image" Target="../media/image38.png"/><Relationship Id="rId5" Type="http://schemas.openxmlformats.org/officeDocument/2006/relationships/image" Target="../media/image4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8.png"/><Relationship Id="rId4" Type="http://schemas.openxmlformats.org/officeDocument/2006/relationships/image" Target="../media/image42.png"/><Relationship Id="rId5" Type="http://schemas.openxmlformats.org/officeDocument/2006/relationships/image" Target="../media/image3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4.png"/><Relationship Id="rId4" Type="http://schemas.openxmlformats.org/officeDocument/2006/relationships/image" Target="../media/image41.png"/><Relationship Id="rId5" Type="http://schemas.openxmlformats.org/officeDocument/2006/relationships/image" Target="../media/image5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54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7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5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13.png"/><Relationship Id="rId5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285750" y="1700808"/>
            <a:ext cx="8572500" cy="1354217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Презентация към модул 5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Синусоидални режими в линейни електрически вериги с индуктивни връзки.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(Лекция)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Лектор: доц. д-р Симона Петракиева</a:t>
            </a:r>
          </a:p>
        </p:txBody>
      </p:sp>
      <p:grpSp>
        <p:nvGrpSpPr>
          <p:cNvPr id="63" name="Shape 63"/>
          <p:cNvGrpSpPr/>
          <p:nvPr/>
        </p:nvGrpSpPr>
        <p:grpSpPr>
          <a:xfrm>
            <a:off x="1570037" y="188640"/>
            <a:ext cx="5859461" cy="457200"/>
            <a:chOff x="1570037" y="188640"/>
            <a:chExt cx="5859461" cy="457200"/>
          </a:xfrm>
        </p:grpSpPr>
        <p:sp>
          <p:nvSpPr>
            <p:cNvPr id="64" name="Shape 64"/>
            <p:cNvSpPr txBox="1"/>
            <p:nvPr/>
          </p:nvSpPr>
          <p:spPr>
            <a:xfrm>
              <a:off x="1714500" y="188640"/>
              <a:ext cx="5714998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bg-BG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Технически университет – София</a:t>
              </a:r>
            </a:p>
          </p:txBody>
        </p:sp>
        <p:pic>
          <p:nvPicPr>
            <p:cNvPr descr="TU" id="65" name="Shape 6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70037" y="272778"/>
              <a:ext cx="358775" cy="36036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6" name="Shape 66"/>
          <p:cNvGrpSpPr/>
          <p:nvPr/>
        </p:nvGrpSpPr>
        <p:grpSpPr>
          <a:xfrm>
            <a:off x="1071562" y="1196703"/>
            <a:ext cx="6572249" cy="461961"/>
            <a:chOff x="1071562" y="1196703"/>
            <a:chExt cx="6572249" cy="461961"/>
          </a:xfrm>
        </p:grpSpPr>
        <p:sp>
          <p:nvSpPr>
            <p:cNvPr id="67" name="Shape 67"/>
            <p:cNvSpPr txBox="1"/>
            <p:nvPr/>
          </p:nvSpPr>
          <p:spPr>
            <a:xfrm>
              <a:off x="1500187" y="1196703"/>
              <a:ext cx="6143624" cy="461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bg-BG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Катедра „Теоретична електротехника’’</a:t>
              </a:r>
            </a:p>
          </p:txBody>
        </p:sp>
        <p:pic>
          <p:nvPicPr>
            <p:cNvPr descr="file:///C:/katedraTE/olimpiada/TE_PIC.GIF" id="68" name="Shape 68"/>
            <p:cNvPicPr preferRelativeResize="0"/>
            <p:nvPr/>
          </p:nvPicPr>
          <p:blipFill rotWithShape="1">
            <a:blip r:embed="rId4">
              <a:alphaModFix/>
            </a:blip>
            <a:srcRect b="0" l="24672" r="11171" t="0"/>
            <a:stretch/>
          </p:blipFill>
          <p:spPr>
            <a:xfrm>
              <a:off x="1071562" y="1239565"/>
              <a:ext cx="428625" cy="39528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9" name="Shape 69"/>
          <p:cNvGrpSpPr/>
          <p:nvPr/>
        </p:nvGrpSpPr>
        <p:grpSpPr>
          <a:xfrm>
            <a:off x="2293938" y="693464"/>
            <a:ext cx="4421187" cy="512763"/>
            <a:chOff x="2293938" y="693464"/>
            <a:chExt cx="4421187" cy="512763"/>
          </a:xfrm>
        </p:grpSpPr>
        <p:sp>
          <p:nvSpPr>
            <p:cNvPr id="70" name="Shape 70"/>
            <p:cNvSpPr txBox="1"/>
            <p:nvPr/>
          </p:nvSpPr>
          <p:spPr>
            <a:xfrm>
              <a:off x="2428875" y="693464"/>
              <a:ext cx="4286250" cy="461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bg-BG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Факултет “Автоматика”</a:t>
              </a:r>
            </a:p>
          </p:txBody>
        </p:sp>
        <p:pic>
          <p:nvPicPr>
            <p:cNvPr id="71" name="Shape 7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293938" y="706164"/>
              <a:ext cx="349250" cy="50006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2" name="Shape 72"/>
          <p:cNvSpPr txBox="1"/>
          <p:nvPr/>
        </p:nvSpPr>
        <p:spPr>
          <a:xfrm>
            <a:off x="285750" y="3068958"/>
            <a:ext cx="8572500" cy="2708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Дисциплина 15: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„Теоретична електротехника 1 и2“ - FBEE18 и BAICE25, BEPP25, BЕЕ24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C00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rgbClr val="00CC00"/>
                </a:solidFill>
                <a:latin typeface="Arial"/>
                <a:ea typeface="Arial"/>
                <a:cs typeface="Arial"/>
                <a:sym typeface="Arial"/>
              </a:rPr>
              <a:t>„Теоретична електротехника” - FBE20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ОКС „Бакалавър” от Учебен план за студентите на специалности: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Автоматика Информационна и Управляваща Техника, Eлектроенергетика и Електрообзавеждане, Електротехника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C00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rgbClr val="00CC00"/>
                </a:solidFill>
                <a:latin typeface="Arial"/>
                <a:ea typeface="Arial"/>
                <a:cs typeface="Arial"/>
                <a:sym typeface="Arial"/>
              </a:rPr>
              <a:t>Компютърни Системи и Технологии, Телекомуникации, Електроника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Професионални направления: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5.2. Електротехника, електроника и автоматика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C00"/>
              </a:buClr>
              <a:buSzPct val="25000"/>
              <a:buFont typeface="Arial"/>
              <a:buNone/>
            </a:pPr>
            <a:r>
              <a:rPr b="1" i="1" lang="bg-BG" sz="1600" u="none" cap="none" strike="noStrike">
                <a:solidFill>
                  <a:srgbClr val="00CC00"/>
                </a:solidFill>
                <a:latin typeface="Arial"/>
                <a:ea typeface="Arial"/>
                <a:cs typeface="Arial"/>
                <a:sym typeface="Arial"/>
              </a:rPr>
              <a:t>5.3. Комуникационна и компютърна техника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68" name="Shape 168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1011237" y="617537"/>
            <a:ext cx="38992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Едноименни изводи на бобини</a:t>
            </a:r>
          </a:p>
        </p:txBody>
      </p:sp>
      <p:sp>
        <p:nvSpPr>
          <p:cNvPr id="170" name="Shape 170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428595" y="1018175"/>
            <a:ext cx="8286807" cy="4339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Дефиниция: Два тока са еднакво ориентирани спрямо  двойка изводи на индуктивно свързани намотки, ако те едновременно “влизат в” (респ. “излизат от”) тези изводи на намотките.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Дефиниция: Два извода на индуктивно свързани намотки са едноименни, ако при еднаква ориентация на токовете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спрямо тези изводи, съответните пълни собствени и взаимни магнитни потоци 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респ. 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са с еднакви посоки при съпосочно свързване на намотките.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Аналогично в обратния случай: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Два извода на индуктивно свързани намотки са разноименни, ако при различна ориентация на токовете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спрямо тези изводи, съответните пълни собствени и взаимни магнитни потоци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)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респ.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</a:t>
            </a: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)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са с противоположни посоки – противопосочно свързване на намотките.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78" name="Shape 178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1011237" y="617537"/>
            <a:ext cx="38992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Едноименни изводи на бобини</a:t>
            </a:r>
          </a:p>
        </p:txBody>
      </p:sp>
      <p:sp>
        <p:nvSpPr>
          <p:cNvPr id="180" name="Shape 180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642910" y="1139312"/>
            <a:ext cx="7858180" cy="2831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Определяне на едноименни изводи на намотки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начин: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известни посока на навиване и взаимно разположение на намотките върху магнитопровода съответните им едноименни изводи се определят на базата на характера на индуктивната връзка.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Обикновено в практиката това не е известно и се прилага: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 начин: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Опитно определяне на едноименните изводи на индуктивно свързаните намотки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88" name="Shape 188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1011237" y="500041"/>
            <a:ext cx="38567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Едноименни изводи на намотки</a:t>
            </a:r>
          </a:p>
        </p:txBody>
      </p:sp>
      <p:sp>
        <p:nvSpPr>
          <p:cNvPr id="190" name="Shape 190"/>
          <p:cNvSpPr/>
          <p:nvPr/>
        </p:nvSpPr>
        <p:spPr>
          <a:xfrm>
            <a:off x="500062" y="500041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642910" y="928670"/>
            <a:ext cx="78581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 начин: Опитно определяне на едноименни изводи на намотки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500033" y="3286123"/>
            <a:ext cx="8215370" cy="2277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55600" lvl="0" marL="355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2382"/>
              <a:buFont typeface="Arial"/>
              <a:buAutoNum type="arabicPeriod"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Към намотка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подава кратък импулс от постоянен източник на енергия с указания на схемата поляритет.</a:t>
            </a:r>
          </a:p>
          <a:p>
            <a:pPr indent="-355600" lvl="0" marL="355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2382"/>
              <a:buFont typeface="Arial"/>
              <a:buAutoNum type="arabicPeriod"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Към намотка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свързва стрелкови уред за постоянен ток (УПТ) с “0” в средата на скалата.</a:t>
            </a:r>
          </a:p>
          <a:p>
            <a:pPr indent="-355600" lvl="0" marL="355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95312"/>
              <a:buFont typeface="Arial"/>
              <a:buAutoNum type="arabicPeriod"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стрелката на уреда се отклони “вдясно”, то неговият “+” съвпада с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(съгласно чертежа) и тогава изводи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са едноименни.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противен случай (при отклонение на стрелката “вляво”) едноименните изводи са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 b="12944" l="0" r="0" t="38831"/>
          <a:stretch/>
        </p:blipFill>
        <p:spPr>
          <a:xfrm>
            <a:off x="1428728" y="1357298"/>
            <a:ext cx="6310325" cy="1931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00" name="Shape 200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01" name="Shape 20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Shape 20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928662" y="1005470"/>
            <a:ext cx="7286674" cy="1015661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Наличието на електромагнитна връзка между намотки оказва влияние върху напреженията в клоните от веригата, съдържащи тези намотки.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785785" y="3133082"/>
            <a:ext cx="7572428" cy="1938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1-ви закон на Кирхоф не се променя.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Магнитно-индуктивната връзка влияе върху изразите за напреженията върху клони от анализираната електрическа верига, т.е. променят се само 2-ри закон на Кирхоф и обобщения закон на Ом, респ. закона на Ом.</a:t>
            </a:r>
          </a:p>
        </p:txBody>
      </p:sp>
      <p:sp>
        <p:nvSpPr>
          <p:cNvPr id="207" name="Shape 207"/>
          <p:cNvSpPr txBox="1"/>
          <p:nvPr/>
        </p:nvSpPr>
        <p:spPr>
          <a:xfrm rot="5400000">
            <a:off x="4324647" y="2181517"/>
            <a:ext cx="714379" cy="923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14" name="Shape 214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15" name="Shape 21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Shape 21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1142975" y="642918"/>
            <a:ext cx="685804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Правила за определяна на знака пред напрежителния пад от взаимна индукция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785785" y="1523890"/>
            <a:ext cx="7572428" cy="3262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Избират се еднакви посоки на тока през намотката-приемник и напрежението в клона, където тя участва.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Всяко от напреженията върху даден клон се отчита със съответния знак във 2-ри закон на Кирхоф.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Знакът пред взаимно индуцираното напрежение е (+), когато токовете през намотката-възбудител и намотката-приемник са еднакво ориентирани спрямо едноименните изводи на тези намотки.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27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противен случай знакът е (-).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27" name="Shape 227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28" name="Shape 22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Shape 22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517525" y="701658"/>
            <a:ext cx="8197879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Пример 1: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Дадена е реална електрическа верига, съдържаща индуктивна връзка </a:t>
            </a:r>
            <a:r>
              <a:rPr b="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между намотките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 b="0" l="0" r="0" t="6136"/>
          <a:stretch/>
        </p:blipFill>
        <p:spPr>
          <a:xfrm>
            <a:off x="785785" y="1500174"/>
            <a:ext cx="7619999" cy="3824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40" name="Shape 240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41" name="Shape 24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Shape 24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Shape 245"/>
          <p:cNvSpPr txBox="1"/>
          <p:nvPr/>
        </p:nvSpPr>
        <p:spPr>
          <a:xfrm>
            <a:off x="642910" y="701658"/>
            <a:ext cx="78581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Еквивалентната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електрическа верига в комплексна форма има вида:</a:t>
            </a:r>
          </a:p>
        </p:txBody>
      </p:sp>
      <p:sp>
        <p:nvSpPr>
          <p:cNvPr id="246" name="Shape 246"/>
          <p:cNvSpPr/>
          <p:nvPr/>
        </p:nvSpPr>
        <p:spPr>
          <a:xfrm>
            <a:off x="6615610" y="2916791"/>
            <a:ext cx="9807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където:</a:t>
            </a:r>
          </a:p>
        </p:txBody>
      </p:sp>
      <p:pic>
        <p:nvPicPr>
          <p:cNvPr id="247" name="Shape 2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56391" y="3429000"/>
            <a:ext cx="2187574" cy="2014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426" y="1057275"/>
            <a:ext cx="6375399" cy="322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55" name="Shape 255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56" name="Shape 25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Shape 25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Shape 25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642910" y="701658"/>
            <a:ext cx="78581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Еквивалентната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електрическа верига в комплексна форма има вида:</a:t>
            </a:r>
          </a:p>
        </p:txBody>
      </p:sp>
      <p:pic>
        <p:nvPicPr>
          <p:cNvPr id="261" name="Shape 2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282" y="2428866"/>
            <a:ext cx="2859086" cy="167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Shape 2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38237" y="4071942"/>
            <a:ext cx="7059612" cy="1516061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Shape 263"/>
          <p:cNvSpPr/>
          <p:nvPr/>
        </p:nvSpPr>
        <p:spPr>
          <a:xfrm>
            <a:off x="500033" y="1500174"/>
            <a:ext cx="250033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1-ви и 2-ри закон на Кирхоф имат вида:</a:t>
            </a: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697163" y="1057279"/>
            <a:ext cx="6375399" cy="322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71" name="Shape 271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72" name="Shape 27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Shape 27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Shape 27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Shape 27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Shape 276"/>
          <p:cNvSpPr txBox="1"/>
          <p:nvPr/>
        </p:nvSpPr>
        <p:spPr>
          <a:xfrm>
            <a:off x="785785" y="701658"/>
            <a:ext cx="7572428" cy="9848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Пример 2: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Дадена е реална електрическа верига, съдържаща индуктивни връзки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M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M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31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съответно между намотки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</a:p>
        </p:txBody>
      </p:sp>
      <p:pic>
        <p:nvPicPr>
          <p:cNvPr id="277" name="Shape 277"/>
          <p:cNvPicPr preferRelativeResize="0"/>
          <p:nvPr/>
        </p:nvPicPr>
        <p:blipFill rotWithShape="1">
          <a:blip r:embed="rId3">
            <a:alphaModFix/>
          </a:blip>
          <a:srcRect b="0" l="6561" r="6559" t="6136"/>
          <a:stretch/>
        </p:blipFill>
        <p:spPr>
          <a:xfrm>
            <a:off x="714347" y="1142983"/>
            <a:ext cx="7544031" cy="43577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84" name="Shape 284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85" name="Shape 28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Shape 28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Shape 28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642910" y="701658"/>
            <a:ext cx="78581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Еквивалентната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електрическа верига в комплексна форма има вида:</a:t>
            </a:r>
          </a:p>
        </p:txBody>
      </p:sp>
      <p:sp>
        <p:nvSpPr>
          <p:cNvPr id="290" name="Shape 290"/>
          <p:cNvSpPr/>
          <p:nvPr/>
        </p:nvSpPr>
        <p:spPr>
          <a:xfrm>
            <a:off x="5329728" y="1571612"/>
            <a:ext cx="9807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където:</a:t>
            </a:r>
          </a:p>
        </p:txBody>
      </p:sp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6375" y="2154238"/>
            <a:ext cx="3568699" cy="2513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Shape 292"/>
          <p:cNvPicPr preferRelativeResize="0"/>
          <p:nvPr/>
        </p:nvPicPr>
        <p:blipFill rotWithShape="1">
          <a:blip r:embed="rId4">
            <a:alphaModFix/>
          </a:blip>
          <a:srcRect b="0" l="9842" r="9842" t="6136"/>
          <a:stretch/>
        </p:blipFill>
        <p:spPr>
          <a:xfrm>
            <a:off x="285718" y="1571612"/>
            <a:ext cx="4895851" cy="3059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285718" y="496085"/>
            <a:ext cx="8643997" cy="4955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3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сведения:</a:t>
            </a:r>
          </a:p>
          <a:p>
            <a:pPr indent="-190500" lvl="0" marL="723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	закон за запазване на магнитния поток;</a:t>
            </a:r>
          </a:p>
          <a:p>
            <a:pPr indent="-190500" lvl="1" marL="723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	едноименни изводи на намотки.</a:t>
            </a:r>
          </a:p>
          <a:p>
            <a:pPr indent="-2349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5334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	Основни закони във вериги с индуктивни връзки - 1-ви и 2-ри закони на Кирхоф; закон на Ом и обобщен закон на Ом.</a:t>
            </a:r>
          </a:p>
          <a:p>
            <a:pPr indent="-2349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5334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Активна мощност, предавана по индуктивен път – големина и посока. </a:t>
            </a:r>
          </a:p>
          <a:p>
            <a:pPr indent="-8572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5334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 в:</a:t>
            </a:r>
          </a:p>
          <a:p>
            <a:pPr indent="-546100" lvl="1" marL="1079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4.1.	последователно съединение;</a:t>
            </a:r>
          </a:p>
          <a:p>
            <a:pPr indent="-546100" lvl="1" marL="1079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4.2.	паралелно съединение;</a:t>
            </a:r>
          </a:p>
          <a:p>
            <a:pPr indent="-546100" lvl="1" marL="1079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4.3.	триполюсно съединение.</a:t>
            </a:r>
          </a:p>
          <a:p>
            <a:pPr indent="-2349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355600" lvl="0" marL="53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	Литература.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517525" y="196850"/>
            <a:ext cx="5906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закони във вериги с индуктивни връзки</a:t>
            </a:r>
          </a:p>
        </p:txBody>
      </p:sp>
      <p:sp>
        <p:nvSpPr>
          <p:cNvPr id="299" name="Shape 299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300" name="Shape 30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Shape 30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Shape 30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Shape 30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Shape 304"/>
          <p:cNvSpPr txBox="1"/>
          <p:nvPr/>
        </p:nvSpPr>
        <p:spPr>
          <a:xfrm>
            <a:off x="642910" y="701658"/>
            <a:ext cx="78581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Еквивалентната</a:t>
            </a: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електрическа верига в комплексна форма има вида:</a:t>
            </a:r>
          </a:p>
        </p:txBody>
      </p:sp>
      <p:pic>
        <p:nvPicPr>
          <p:cNvPr id="305" name="Shape 3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2775" y="2357430"/>
            <a:ext cx="2916238" cy="167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Shape 30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0187" y="4012132"/>
            <a:ext cx="8699528" cy="1560006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Shape 307"/>
          <p:cNvSpPr/>
          <p:nvPr/>
        </p:nvSpPr>
        <p:spPr>
          <a:xfrm>
            <a:off x="642910" y="1500174"/>
            <a:ext cx="250033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1-ви и 2-ри закон на Кирхоф имат вида:</a:t>
            </a:r>
          </a:p>
        </p:txBody>
      </p:sp>
      <p:pic>
        <p:nvPicPr>
          <p:cNvPr id="308" name="Shape 308"/>
          <p:cNvPicPr preferRelativeResize="0"/>
          <p:nvPr/>
        </p:nvPicPr>
        <p:blipFill rotWithShape="1">
          <a:blip r:embed="rId5">
            <a:alphaModFix/>
          </a:blip>
          <a:srcRect b="0" l="9842" r="9842" t="6136"/>
          <a:stretch/>
        </p:blipFill>
        <p:spPr>
          <a:xfrm>
            <a:off x="3643305" y="1012829"/>
            <a:ext cx="4895850" cy="3059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517525" y="196850"/>
            <a:ext cx="81808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Активна мощност, предавана по индуктивен път – големина и посока</a:t>
            </a:r>
          </a:p>
        </p:txBody>
      </p:sp>
      <p:sp>
        <p:nvSpPr>
          <p:cNvPr id="315" name="Shape 315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316" name="Shape 31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Shape 31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Shape 3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Shape 320"/>
          <p:cNvSpPr/>
          <p:nvPr/>
        </p:nvSpPr>
        <p:spPr>
          <a:xfrm>
            <a:off x="1000100" y="571479"/>
            <a:ext cx="721523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Намотките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са индуктивно свързани с взаимна индуктивност 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 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M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между тях.</a:t>
            </a:r>
          </a:p>
        </p:txBody>
      </p:sp>
      <p:grpSp>
        <p:nvGrpSpPr>
          <p:cNvPr id="321" name="Shape 321"/>
          <p:cNvGrpSpPr/>
          <p:nvPr/>
        </p:nvGrpSpPr>
        <p:grpSpPr>
          <a:xfrm>
            <a:off x="4714876" y="1428736"/>
            <a:ext cx="4214841" cy="2357452"/>
            <a:chOff x="4714876" y="1428736"/>
            <a:chExt cx="4214841" cy="2357452"/>
          </a:xfrm>
        </p:grpSpPr>
        <p:pic>
          <p:nvPicPr>
            <p:cNvPr id="322" name="Shape 3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803805" y="3197225"/>
              <a:ext cx="4054475" cy="58896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23" name="Shape 323"/>
            <p:cNvGrpSpPr/>
            <p:nvPr/>
          </p:nvGrpSpPr>
          <p:grpSpPr>
            <a:xfrm>
              <a:off x="4929189" y="1428736"/>
              <a:ext cx="3643337" cy="1846659"/>
              <a:chOff x="4929189" y="1428736"/>
              <a:chExt cx="3643337" cy="1846659"/>
            </a:xfrm>
          </p:grpSpPr>
          <p:pic>
            <p:nvPicPr>
              <p:cNvPr id="324" name="Shape 32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6502400" y="2384425"/>
                <a:ext cx="588962" cy="42862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25" name="Shape 325"/>
              <p:cNvSpPr/>
              <p:nvPr/>
            </p:nvSpPr>
            <p:spPr>
              <a:xfrm>
                <a:off x="4929189" y="1428736"/>
                <a:ext cx="3643337" cy="18466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Комплексната мощност спрямо </a:t>
                </a:r>
                <a:r>
                  <a:rPr b="0" i="1" lang="bg-BG" sz="2000" u="none" cap="none" strike="noStrik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</a:t>
                </a:r>
                <a:r>
                  <a:rPr b="0" baseline="-2500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b="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при индуциране на напреже-ние към нея      , вследствие протичане на ток през </a:t>
                </a:r>
                <a:r>
                  <a:rPr b="0" i="1" lang="bg-BG" sz="2000" u="none" cap="none" strike="noStrik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</a:t>
                </a:r>
                <a:r>
                  <a:rPr b="0" baseline="-25000" i="0" lang="bg-BG" sz="2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r>
                  <a:rPr b="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e:</a:t>
                </a:r>
              </a:p>
            </p:txBody>
          </p:sp>
        </p:grpSp>
        <p:sp>
          <p:nvSpPr>
            <p:cNvPr id="326" name="Shape 326"/>
            <p:cNvSpPr/>
            <p:nvPr/>
          </p:nvSpPr>
          <p:spPr>
            <a:xfrm>
              <a:off x="4714876" y="1500174"/>
              <a:ext cx="4214841" cy="2286014"/>
            </a:xfrm>
            <a:prstGeom prst="rect">
              <a:avLst/>
            </a:prstGeom>
            <a:noFill/>
            <a:ln cap="flat" cmpd="sng" w="2540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7" name="Shape 327"/>
          <p:cNvGrpSpPr/>
          <p:nvPr/>
        </p:nvGrpSpPr>
        <p:grpSpPr>
          <a:xfrm>
            <a:off x="285718" y="1428736"/>
            <a:ext cx="4214841" cy="2357452"/>
            <a:chOff x="285718" y="1428736"/>
            <a:chExt cx="4214841" cy="2357452"/>
          </a:xfrm>
        </p:grpSpPr>
        <p:pic>
          <p:nvPicPr>
            <p:cNvPr id="328" name="Shape 3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7186" y="3197225"/>
              <a:ext cx="4000500" cy="58896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29" name="Shape 329"/>
            <p:cNvGrpSpPr/>
            <p:nvPr/>
          </p:nvGrpSpPr>
          <p:grpSpPr>
            <a:xfrm>
              <a:off x="428595" y="1428736"/>
              <a:ext cx="3714776" cy="1846659"/>
              <a:chOff x="428595" y="1428736"/>
              <a:chExt cx="3714776" cy="1846659"/>
            </a:xfrm>
          </p:grpSpPr>
          <p:pic>
            <p:nvPicPr>
              <p:cNvPr id="330" name="Shape 330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2009740" y="2384410"/>
                <a:ext cx="571503" cy="42862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1" name="Shape 331"/>
              <p:cNvSpPr/>
              <p:nvPr/>
            </p:nvSpPr>
            <p:spPr>
              <a:xfrm>
                <a:off x="428595" y="1428736"/>
                <a:ext cx="3714776" cy="18466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Комплексната мощност спрямо </a:t>
                </a:r>
                <a:r>
                  <a:rPr b="0" i="1" lang="bg-BG" sz="2000" u="none" cap="none" strike="noStrik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</a:t>
                </a:r>
                <a:r>
                  <a:rPr b="0" baseline="-2500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r>
                  <a:rPr b="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при индуциране на напреже-ние към нея      , вследствие протичане на ток през </a:t>
                </a:r>
                <a:r>
                  <a:rPr b="0" i="1" lang="bg-BG" sz="2000" u="none" cap="none" strike="noStrik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</a:t>
                </a:r>
                <a:r>
                  <a:rPr b="0" baseline="-25000" i="0" lang="bg-BG" sz="2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b="0" i="0" lang="bg-BG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e:</a:t>
                </a:r>
              </a:p>
            </p:txBody>
          </p:sp>
        </p:grpSp>
        <p:sp>
          <p:nvSpPr>
            <p:cNvPr id="332" name="Shape 332"/>
            <p:cNvSpPr/>
            <p:nvPr/>
          </p:nvSpPr>
          <p:spPr>
            <a:xfrm>
              <a:off x="285718" y="1500174"/>
              <a:ext cx="4214841" cy="2286014"/>
            </a:xfrm>
            <a:prstGeom prst="rect">
              <a:avLst/>
            </a:prstGeom>
            <a:noFill/>
            <a:ln cap="flat" cmpd="sng" w="2540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33" name="Shape 33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49362" y="3857628"/>
            <a:ext cx="2214561" cy="80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86462" y="3857628"/>
            <a:ext cx="2214561" cy="803275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Shape 335"/>
          <p:cNvSpPr/>
          <p:nvPr/>
        </p:nvSpPr>
        <p:spPr>
          <a:xfrm>
            <a:off x="2771800" y="4929198"/>
            <a:ext cx="10143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където:</a:t>
            </a:r>
          </a:p>
        </p:txBody>
      </p:sp>
      <p:pic>
        <p:nvPicPr>
          <p:cNvPr id="336" name="Shape 33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875092" y="4697412"/>
            <a:ext cx="1411287" cy="838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517525" y="196850"/>
            <a:ext cx="81808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Активна мощност, предавана по индуктивен път – големина и посока</a:t>
            </a:r>
          </a:p>
        </p:txBody>
      </p:sp>
      <p:sp>
        <p:nvSpPr>
          <p:cNvPr id="343" name="Shape 343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344" name="Shape 34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Shape 34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Shape 348"/>
          <p:cNvSpPr/>
          <p:nvPr/>
        </p:nvSpPr>
        <p:spPr>
          <a:xfrm>
            <a:off x="571472" y="428604"/>
            <a:ext cx="7929616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Посока на предаване на активна мощност </a:t>
            </a:r>
            <a:r>
              <a:rPr b="1" i="1" lang="bg-BG" sz="2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b="1" baseline="-25000" i="0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1" i="0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между намотки </a:t>
            </a:r>
            <a:r>
              <a:rPr b="1" i="1" lang="bg-BG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1" baseline="-25000" i="0" lang="bg-BG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1" lang="bg-BG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b="1" i="1" lang="bg-BG" sz="2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1" baseline="-25000" i="0" lang="bg-BG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grpSp>
        <p:nvGrpSpPr>
          <p:cNvPr id="349" name="Shape 349"/>
          <p:cNvGrpSpPr/>
          <p:nvPr/>
        </p:nvGrpSpPr>
        <p:grpSpPr>
          <a:xfrm>
            <a:off x="500033" y="1893879"/>
            <a:ext cx="2800322" cy="392112"/>
            <a:chOff x="3271875" y="1071545"/>
            <a:chExt cx="2800322" cy="392112"/>
          </a:xfrm>
        </p:grpSpPr>
        <p:sp>
          <p:nvSpPr>
            <p:cNvPr id="350" name="Shape 350"/>
            <p:cNvSpPr/>
            <p:nvPr/>
          </p:nvSpPr>
          <p:spPr>
            <a:xfrm>
              <a:off x="3271875" y="1081079"/>
              <a:ext cx="77803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bg-B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Нека:</a:t>
              </a:r>
            </a:p>
          </p:txBody>
        </p:sp>
        <p:pic>
          <p:nvPicPr>
            <p:cNvPr id="351" name="Shape 35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89410" y="1071545"/>
              <a:ext cx="1982787" cy="392112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352" name="Shape 352"/>
          <p:cNvGraphicFramePr/>
          <p:nvPr/>
        </p:nvGraphicFramePr>
        <p:xfrm>
          <a:off x="571472" y="32651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{E8C57B2D-5149-4501-A4A6-36CD21BAC3CE}</a:tableStyleId>
              </a:tblPr>
              <a:tblGrid>
                <a:gridCol w="1486800"/>
                <a:gridCol w="3228100"/>
                <a:gridCol w="3214700"/>
              </a:tblGrid>
              <a:tr h="1188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Еднаква ориентация на токовете </a:t>
                      </a:r>
                      <a:r>
                        <a:rPr i="1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baseline="-25000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  <a:r>
                        <a:rPr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i="1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r>
                        <a:rPr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 и </a:t>
                      </a:r>
                      <a:r>
                        <a:rPr i="1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baseline="-25000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</a:t>
                      </a:r>
                      <a:r>
                        <a:rPr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i="1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r>
                        <a:rPr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спрямо едноименните изводи на бобините </a:t>
                      </a:r>
                      <a:r>
                        <a:rPr i="1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r>
                        <a:rPr baseline="-25000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и </a:t>
                      </a:r>
                      <a:r>
                        <a:rPr i="1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r>
                        <a:rPr baseline="-25000" lang="bg-BG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DA08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Еднаква ориентация на токовете </a:t>
                      </a:r>
                      <a:r>
                        <a:rPr i="1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baseline="-25000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  <a:r>
                        <a:rPr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i="1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r>
                        <a:rPr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 и </a:t>
                      </a:r>
                      <a:r>
                        <a:rPr i="1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baseline="-25000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 </a:t>
                      </a:r>
                      <a:r>
                        <a:rPr i="1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r>
                        <a:rPr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спрямо разноименните изводи на бобините </a:t>
                      </a:r>
                      <a:r>
                        <a:rPr i="1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r>
                        <a:rPr baseline="-25000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и </a:t>
                      </a:r>
                      <a:r>
                        <a:rPr i="1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r>
                        <a:rPr baseline="-25000" lang="bg-BG" sz="1800" u="none" cap="none" strike="noStrike">
                          <a:solidFill>
                            <a:srgbClr val="5DDA08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32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i="1" lang="bg-BG" sz="2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</a:t>
                      </a:r>
                      <a:r>
                        <a:rPr baseline="-25000" lang="bg-BG" sz="2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</a:t>
                      </a:r>
                      <a:r>
                        <a:rPr lang="bg-BG" sz="2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&gt; 0</a:t>
                      </a: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32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i="1" lang="bg-BG" sz="2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</a:t>
                      </a:r>
                      <a:r>
                        <a:rPr baseline="-25000" lang="bg-BG" sz="2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</a:t>
                      </a:r>
                      <a:r>
                        <a:rPr lang="bg-BG" sz="2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&lt; 0</a:t>
                      </a: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353" name="Shape 35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71668" y="4535180"/>
            <a:ext cx="3177109" cy="4829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Shape 35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09791" y="5035567"/>
            <a:ext cx="3176585" cy="48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Shape 35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24503" y="4535501"/>
            <a:ext cx="3176585" cy="48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Shape 35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86380" y="5089539"/>
            <a:ext cx="3176585" cy="48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Shape 35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698875" y="808037"/>
            <a:ext cx="4818063" cy="2449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364" name="Shape 364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365" name="Shape 36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Shape 36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Shape 36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Shape 36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928662" y="1005470"/>
            <a:ext cx="728667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Индуктивната връзка се отстранява по такъв начин, че всички съответни токове в изходната и в еквивалентната електрическа верига са равни.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785785" y="2786058"/>
            <a:ext cx="7572428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във всяка от следващите формули е в сила при свързване на бобините </a:t>
            </a:r>
            <a:r>
              <a:rPr b="0" i="1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 начала, означени със  </a:t>
            </a:r>
            <a:r>
              <a:rPr b="1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∗ 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долният – при начала, означени с (∙).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377" name="Shape 377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011237" y="617537"/>
            <a:ext cx="47740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Последователно свързване на бобини</a:t>
            </a:r>
          </a:p>
        </p:txBody>
      </p:sp>
      <p:sp>
        <p:nvSpPr>
          <p:cNvPr id="379" name="Shape 379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4.1</a:t>
            </a:r>
          </a:p>
        </p:txBody>
      </p:sp>
      <p:sp>
        <p:nvSpPr>
          <p:cNvPr id="380" name="Shape 38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Shape 38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2" name="Shape 382"/>
          <p:cNvPicPr preferRelativeResize="0"/>
          <p:nvPr/>
        </p:nvPicPr>
        <p:blipFill rotWithShape="1">
          <a:blip r:embed="rId3">
            <a:alphaModFix/>
          </a:blip>
          <a:srcRect b="0" l="14764" r="16403" t="0"/>
          <a:stretch/>
        </p:blipFill>
        <p:spPr>
          <a:xfrm>
            <a:off x="444500" y="982662"/>
            <a:ext cx="4056061" cy="3160711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Shape 38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4" name="Shape 384"/>
          <p:cNvPicPr preferRelativeResize="0"/>
          <p:nvPr/>
        </p:nvPicPr>
        <p:blipFill rotWithShape="1">
          <a:blip r:embed="rId4">
            <a:alphaModFix/>
          </a:blip>
          <a:srcRect b="0" l="13124" r="13124" t="0"/>
          <a:stretch/>
        </p:blipFill>
        <p:spPr>
          <a:xfrm>
            <a:off x="4875212" y="1200154"/>
            <a:ext cx="3760787" cy="2728910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Shape 385"/>
          <p:cNvSpPr txBox="1"/>
          <p:nvPr/>
        </p:nvSpPr>
        <p:spPr>
          <a:xfrm>
            <a:off x="4071932" y="2071676"/>
            <a:ext cx="1000131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  <p:sp>
        <p:nvSpPr>
          <p:cNvPr id="386" name="Shape 38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7" name="Shape 38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24213" y="3873500"/>
            <a:ext cx="2770187" cy="484187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Shape 388"/>
          <p:cNvSpPr txBox="1"/>
          <p:nvPr/>
        </p:nvSpPr>
        <p:spPr>
          <a:xfrm>
            <a:off x="785785" y="4572007"/>
            <a:ext cx="757242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е в сила при свързване на бобините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 начала, означени със  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долният – при (∙).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395" name="Shape 395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396" name="Shape 396"/>
          <p:cNvSpPr txBox="1"/>
          <p:nvPr/>
        </p:nvSpPr>
        <p:spPr>
          <a:xfrm>
            <a:off x="1011237" y="617537"/>
            <a:ext cx="46458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Последователно свързване на бобини</a:t>
            </a:r>
          </a:p>
        </p:txBody>
      </p:sp>
      <p:sp>
        <p:nvSpPr>
          <p:cNvPr id="397" name="Shape 397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4.1</a:t>
            </a:r>
          </a:p>
        </p:txBody>
      </p:sp>
      <p:sp>
        <p:nvSpPr>
          <p:cNvPr id="398" name="Shape 39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Shape 39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Shape 40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Shape 401"/>
          <p:cNvSpPr txBox="1"/>
          <p:nvPr/>
        </p:nvSpPr>
        <p:spPr>
          <a:xfrm>
            <a:off x="4071932" y="2526565"/>
            <a:ext cx="1000131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  <p:sp>
        <p:nvSpPr>
          <p:cNvPr id="402" name="Shape 40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3" name="Shape 4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03563" y="4230687"/>
            <a:ext cx="3009899" cy="484187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Shape 404"/>
          <p:cNvSpPr txBox="1"/>
          <p:nvPr/>
        </p:nvSpPr>
        <p:spPr>
          <a:xfrm>
            <a:off x="1000100" y="1000108"/>
            <a:ext cx="72152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Комплексната форма в този случай има вида:</a:t>
            </a:r>
          </a:p>
        </p:txBody>
      </p:sp>
      <p:sp>
        <p:nvSpPr>
          <p:cNvPr id="405" name="Shape 40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6" name="Shape 406"/>
          <p:cNvPicPr preferRelativeResize="0"/>
          <p:nvPr/>
        </p:nvPicPr>
        <p:blipFill rotWithShape="1">
          <a:blip r:embed="rId4">
            <a:alphaModFix/>
          </a:blip>
          <a:srcRect b="0" l="21751" r="21326" t="0"/>
          <a:stretch/>
        </p:blipFill>
        <p:spPr>
          <a:xfrm>
            <a:off x="714375" y="1324750"/>
            <a:ext cx="3286120" cy="3104380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Shape 40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8" name="Shape 408"/>
          <p:cNvPicPr preferRelativeResize="0"/>
          <p:nvPr/>
        </p:nvPicPr>
        <p:blipFill rotWithShape="1">
          <a:blip r:embed="rId5">
            <a:alphaModFix/>
          </a:blip>
          <a:srcRect b="0" l="22966" r="19682" t="0"/>
          <a:stretch/>
        </p:blipFill>
        <p:spPr>
          <a:xfrm>
            <a:off x="5143503" y="1457679"/>
            <a:ext cx="3286148" cy="2620418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Shape 409"/>
          <p:cNvSpPr txBox="1"/>
          <p:nvPr/>
        </p:nvSpPr>
        <p:spPr>
          <a:xfrm>
            <a:off x="785785" y="4669705"/>
            <a:ext cx="757242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е в сила при свързване на бобините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 начала, означени със 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, а долният – при (∙).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416" name="Shape 416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1011237" y="617537"/>
            <a:ext cx="39801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Паралелно свързване на бобини</a:t>
            </a:r>
          </a:p>
        </p:txBody>
      </p:sp>
      <p:sp>
        <p:nvSpPr>
          <p:cNvPr id="418" name="Shape 418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</a:t>
            </a:r>
          </a:p>
        </p:txBody>
      </p:sp>
      <p:sp>
        <p:nvSpPr>
          <p:cNvPr id="419" name="Shape 4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Shape 42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4929189" y="2071676"/>
            <a:ext cx="1000131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  <p:sp>
        <p:nvSpPr>
          <p:cNvPr id="423" name="Shape 42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4" name="Shape 4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97225" y="3500437"/>
            <a:ext cx="2822574" cy="1095375"/>
          </a:xfrm>
          <a:prstGeom prst="rect">
            <a:avLst/>
          </a:prstGeom>
          <a:noFill/>
          <a:ln>
            <a:noFill/>
          </a:ln>
        </p:spPr>
      </p:pic>
      <p:sp>
        <p:nvSpPr>
          <p:cNvPr id="425" name="Shape 42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6" name="Shape 4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656" y="1090612"/>
            <a:ext cx="5110162" cy="2740024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Shape 427"/>
          <p:cNvSpPr txBox="1"/>
          <p:nvPr/>
        </p:nvSpPr>
        <p:spPr>
          <a:xfrm>
            <a:off x="785785" y="4714882"/>
            <a:ext cx="757242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е в сила при свързване на бобините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 начала, означени с  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долният – при (∙).</a:t>
            </a:r>
          </a:p>
        </p:txBody>
      </p:sp>
      <p:pic>
        <p:nvPicPr>
          <p:cNvPr id="428" name="Shape 428"/>
          <p:cNvPicPr preferRelativeResize="0"/>
          <p:nvPr/>
        </p:nvPicPr>
        <p:blipFill rotWithShape="1">
          <a:blip r:embed="rId5">
            <a:alphaModFix/>
          </a:blip>
          <a:srcRect b="0" l="13124" r="13124" t="0"/>
          <a:stretch/>
        </p:blipFill>
        <p:spPr>
          <a:xfrm>
            <a:off x="5786446" y="1214420"/>
            <a:ext cx="3286145" cy="2384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435" name="Shape 435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436" name="Shape 436"/>
          <p:cNvSpPr txBox="1"/>
          <p:nvPr/>
        </p:nvSpPr>
        <p:spPr>
          <a:xfrm>
            <a:off x="1011237" y="617537"/>
            <a:ext cx="39801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Паралелно свързване на бобини</a:t>
            </a:r>
          </a:p>
        </p:txBody>
      </p:sp>
      <p:sp>
        <p:nvSpPr>
          <p:cNvPr id="437" name="Shape 437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</a:t>
            </a:r>
          </a:p>
        </p:txBody>
      </p:sp>
      <p:sp>
        <p:nvSpPr>
          <p:cNvPr id="438" name="Shape 43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Shape 43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Shape 44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Shape 441"/>
          <p:cNvSpPr txBox="1"/>
          <p:nvPr/>
        </p:nvSpPr>
        <p:spPr>
          <a:xfrm>
            <a:off x="4643437" y="2002692"/>
            <a:ext cx="1000131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  <p:sp>
        <p:nvSpPr>
          <p:cNvPr id="442" name="Shape 44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3" name="Shape 4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62288" y="3619507"/>
            <a:ext cx="3090862" cy="1095375"/>
          </a:xfrm>
          <a:prstGeom prst="rect">
            <a:avLst/>
          </a:prstGeom>
          <a:noFill/>
          <a:ln>
            <a:noFill/>
          </a:ln>
        </p:spPr>
      </p:pic>
      <p:sp>
        <p:nvSpPr>
          <p:cNvPr id="444" name="Shape 44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Shape 445"/>
          <p:cNvSpPr txBox="1"/>
          <p:nvPr/>
        </p:nvSpPr>
        <p:spPr>
          <a:xfrm>
            <a:off x="785785" y="4714882"/>
            <a:ext cx="757242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е в сила при свързване на бобините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 начала, означени с  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долният – при (∙).</a:t>
            </a:r>
          </a:p>
        </p:txBody>
      </p:sp>
      <p:sp>
        <p:nvSpPr>
          <p:cNvPr id="446" name="Shape 44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7" name="Shape 447"/>
          <p:cNvPicPr preferRelativeResize="0"/>
          <p:nvPr/>
        </p:nvPicPr>
        <p:blipFill rotWithShape="1">
          <a:blip r:embed="rId4">
            <a:alphaModFix/>
          </a:blip>
          <a:srcRect b="0" l="22966" r="19682" t="0"/>
          <a:stretch/>
        </p:blipFill>
        <p:spPr>
          <a:xfrm>
            <a:off x="5572132" y="1355354"/>
            <a:ext cx="2928957" cy="2335591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Shape 44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9" name="Shape 449"/>
          <p:cNvPicPr preferRelativeResize="0"/>
          <p:nvPr/>
        </p:nvPicPr>
        <p:blipFill rotWithShape="1">
          <a:blip r:embed="rId5">
            <a:alphaModFix/>
          </a:blip>
          <a:srcRect b="0" l="6570" r="8113" t="0"/>
          <a:stretch/>
        </p:blipFill>
        <p:spPr>
          <a:xfrm>
            <a:off x="285718" y="1333491"/>
            <a:ext cx="4471017" cy="2428892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Shape 450"/>
          <p:cNvSpPr txBox="1"/>
          <p:nvPr/>
        </p:nvSpPr>
        <p:spPr>
          <a:xfrm>
            <a:off x="1000100" y="1000108"/>
            <a:ext cx="72152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Комплексната форма в този случай има вида: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456" name="Shape 456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457" name="Shape 457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458" name="Shape 458"/>
          <p:cNvSpPr txBox="1"/>
          <p:nvPr/>
        </p:nvSpPr>
        <p:spPr>
          <a:xfrm>
            <a:off x="1011237" y="617537"/>
            <a:ext cx="67810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Индуктивно свързани бобини в триполюсно съединение</a:t>
            </a:r>
          </a:p>
        </p:txBody>
      </p:sp>
      <p:sp>
        <p:nvSpPr>
          <p:cNvPr id="459" name="Shape 459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4.3</a:t>
            </a:r>
          </a:p>
        </p:txBody>
      </p:sp>
      <p:sp>
        <p:nvSpPr>
          <p:cNvPr id="460" name="Shape 46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Shape 46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Shape 46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Shape 463"/>
          <p:cNvSpPr txBox="1"/>
          <p:nvPr/>
        </p:nvSpPr>
        <p:spPr>
          <a:xfrm rot="2885363">
            <a:off x="3758690" y="2396302"/>
            <a:ext cx="1162862" cy="92332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5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</a:t>
            </a:r>
          </a:p>
        </p:txBody>
      </p:sp>
      <p:sp>
        <p:nvSpPr>
          <p:cNvPr id="464" name="Shape 46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Shape 46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357158" y="4864253"/>
            <a:ext cx="842968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е в сила при едноименни изводи на бобините </a:t>
            </a:r>
            <a:r>
              <a:rPr b="0" i="1" lang="bg-BG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спрямо централния възел </a:t>
            </a:r>
            <a:r>
              <a:rPr b="0" i="1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начала, означени със </a:t>
            </a:r>
            <a:r>
              <a:rPr b="1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∗ ,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а долният – при разноименни (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∙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</a:p>
        </p:txBody>
      </p:sp>
      <p:sp>
        <p:nvSpPr>
          <p:cNvPr id="467" name="Shape 46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Shape 46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9" name="Shape 4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95787" y="2571742"/>
            <a:ext cx="4384486" cy="2338392"/>
          </a:xfrm>
          <a:prstGeom prst="rect">
            <a:avLst/>
          </a:prstGeom>
          <a:noFill/>
          <a:ln>
            <a:noFill/>
          </a:ln>
        </p:spPr>
      </p:pic>
      <p:sp>
        <p:nvSpPr>
          <p:cNvPr id="470" name="Shape 47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1" name="Shape 47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62" y="852487"/>
            <a:ext cx="4314096" cy="2290759"/>
          </a:xfrm>
          <a:prstGeom prst="rect">
            <a:avLst/>
          </a:prstGeom>
          <a:noFill/>
          <a:ln>
            <a:noFill/>
          </a:ln>
        </p:spPr>
      </p:pic>
      <p:sp>
        <p:nvSpPr>
          <p:cNvPr id="472" name="Shape 47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3" name="Shape 47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28728" y="3159833"/>
            <a:ext cx="1721662" cy="1555050"/>
          </a:xfrm>
          <a:prstGeom prst="rect">
            <a:avLst/>
          </a:prstGeom>
          <a:noFill/>
          <a:ln>
            <a:noFill/>
          </a:ln>
        </p:spPr>
      </p:pic>
      <p:sp>
        <p:nvSpPr>
          <p:cNvPr id="474" name="Shape 474"/>
          <p:cNvSpPr txBox="1"/>
          <p:nvPr/>
        </p:nvSpPr>
        <p:spPr>
          <a:xfrm rot="10800000">
            <a:off x="3286115" y="3571875"/>
            <a:ext cx="1000131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517525" y="196850"/>
            <a:ext cx="84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Еквивалентно преобразуване чрез отстраняване на индуктивна връзка</a:t>
            </a:r>
          </a:p>
        </p:txBody>
      </p:sp>
      <p:sp>
        <p:nvSpPr>
          <p:cNvPr id="481" name="Shape 481"/>
          <p:cNvSpPr/>
          <p:nvPr/>
        </p:nvSpPr>
        <p:spPr>
          <a:xfrm>
            <a:off x="107950" y="150813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11237" y="617537"/>
            <a:ext cx="67810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Индуктивно свързани бобини в триполюсно съединение</a:t>
            </a:r>
          </a:p>
        </p:txBody>
      </p:sp>
      <p:sp>
        <p:nvSpPr>
          <p:cNvPr id="483" name="Shape 483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4.3</a:t>
            </a:r>
          </a:p>
        </p:txBody>
      </p:sp>
      <p:sp>
        <p:nvSpPr>
          <p:cNvPr id="484" name="Shape 48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Shape 48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Shape 48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Shape 487"/>
          <p:cNvSpPr txBox="1"/>
          <p:nvPr/>
        </p:nvSpPr>
        <p:spPr>
          <a:xfrm rot="2885363">
            <a:off x="3758690" y="2396302"/>
            <a:ext cx="1162862" cy="92332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5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</a:t>
            </a:r>
          </a:p>
        </p:txBody>
      </p:sp>
      <p:sp>
        <p:nvSpPr>
          <p:cNvPr id="488" name="Shape 48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Shape 48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Shape 49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Shape 49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Shape 49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Shape 49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Shape 494"/>
          <p:cNvSpPr txBox="1"/>
          <p:nvPr/>
        </p:nvSpPr>
        <p:spPr>
          <a:xfrm>
            <a:off x="2428858" y="1000108"/>
            <a:ext cx="63579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Комплексната форма в този случай има вида:</a:t>
            </a:r>
          </a:p>
        </p:txBody>
      </p:sp>
      <p:sp>
        <p:nvSpPr>
          <p:cNvPr id="495" name="Shape 49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6" name="Shape 4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850" y="3214684"/>
            <a:ext cx="1785949" cy="1500197"/>
          </a:xfrm>
          <a:prstGeom prst="rect">
            <a:avLst/>
          </a:prstGeom>
          <a:noFill/>
          <a:ln>
            <a:noFill/>
          </a:ln>
        </p:spPr>
      </p:pic>
      <p:sp>
        <p:nvSpPr>
          <p:cNvPr id="497" name="Shape 49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Shape 49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9" name="Shape 49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57685" y="2896250"/>
            <a:ext cx="4286280" cy="1747192"/>
          </a:xfrm>
          <a:prstGeom prst="rect">
            <a:avLst/>
          </a:prstGeom>
          <a:noFill/>
          <a:ln>
            <a:noFill/>
          </a:ln>
        </p:spPr>
      </p:pic>
      <p:sp>
        <p:nvSpPr>
          <p:cNvPr id="500" name="Shape 500"/>
          <p:cNvSpPr txBox="1"/>
          <p:nvPr/>
        </p:nvSpPr>
        <p:spPr>
          <a:xfrm rot="10800000">
            <a:off x="3286115" y="3669571"/>
            <a:ext cx="1000131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</a:t>
            </a:r>
          </a:p>
        </p:txBody>
      </p:sp>
      <p:sp>
        <p:nvSpPr>
          <p:cNvPr id="501" name="Shape 501"/>
          <p:cNvSpPr txBox="1"/>
          <p:nvPr/>
        </p:nvSpPr>
        <p:spPr>
          <a:xfrm>
            <a:off x="357158" y="4864253"/>
            <a:ext cx="842968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Забележка: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Горният знак е в сила при едноименни изводи на бобините </a:t>
            </a:r>
            <a:r>
              <a:rPr b="0" i="1" lang="bg-BG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спрямо централния възел </a:t>
            </a:r>
            <a:r>
              <a:rPr b="0" i="1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начала, означени със </a:t>
            </a:r>
            <a:r>
              <a:rPr b="1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∗ ,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а долният – при разноименни (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∙</a:t>
            </a: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</a:p>
        </p:txBody>
      </p:sp>
      <p:pic>
        <p:nvPicPr>
          <p:cNvPr id="502" name="Shape 50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0183" y="928670"/>
            <a:ext cx="4440443" cy="2357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571500" y="428625"/>
            <a:ext cx="8001000" cy="5047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Придобити компетенции след обучение с модула</a:t>
            </a:r>
          </a:p>
          <a:p>
            <a:pPr indent="-533400" lvl="0" marL="5334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	Запознаване с физическата природа на магнитно-индуктивните връзки между намотки и на тази база извеждане на закона за запазване на магнитния поток.</a:t>
            </a:r>
          </a:p>
          <a:p>
            <a:pPr indent="-533400" lvl="0" marL="5334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Придобиване на знания за опитно определяне на едноименни изводи на двойка индуктивно свързани намотки.</a:t>
            </a:r>
          </a:p>
          <a:p>
            <a:pPr indent="-533400" lvl="0" marL="5334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Отчитане на влиянието на индуктивните връзки върху основните закони  в електрическите вериги – 1-ви и 2-ри  закони на Кирхоф, закон на Ом (за пасивен клон от веригата) и обобщен закон на Ом (за активен клон от веригата).</a:t>
            </a:r>
          </a:p>
          <a:p>
            <a:pPr indent="-533400" lvl="0" marL="5334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Получаване на знания за определяне на големината и посоката на предаване на активна мощност между индуктивно свързани намотки.</a:t>
            </a:r>
          </a:p>
          <a:p>
            <a:pPr indent="-533400" lvl="0" marL="5334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Анализ на синусоидални режими в линейни електрически вериги след еквивалентно отстраняване на индуктивни връзки в тях.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517525" y="257175"/>
            <a:ext cx="1562099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Литература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09" name="Shape 509"/>
          <p:cNvSpPr/>
          <p:nvPr/>
        </p:nvSpPr>
        <p:spPr>
          <a:xfrm>
            <a:off x="107950" y="211137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527050" y="633412"/>
            <a:ext cx="1246188" cy="366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Основна: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539750" y="976312"/>
            <a:ext cx="8301037" cy="4524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	К. Брандиски, Ж. Георгиев, В. Младенов, Р. Станчева., “Учебник по теоретична електротехника – Част I”, ИК КИНГ 2004, ISBN: 954-9518-28-0, София;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	С. Фархи, С. Папазов, “Учебник по теоретична електротехника – Част I”, изд. Техника 1992, ISBN: 954-03-0115-7, София;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К. Брандиски, и др., “Ръководство за семинарни упражнения по теоретична електротехника – Част I”, ИК КИНГ 2004, ISBN: 954-9518-26-4, София;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С. Папазов, и др., “Решени примери по теоретична електротехника – Част 2”, изд. Техника 1989, София;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К. Брандиски, В. Младенов, С. Петракиева, “Ръководство за решаване на задачи по теоретична електротехника с Pspice (OrCAD 16.3)”, ИК КИНГ 2012, ISBN: 978-954-9518-72-6, София;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	К. Брандиски и др., “Ръководство за лабораторни упражнения по теоретична електротехника”, ИК КИНГ 2007, 2010, ISBN: 954-9518-24-8, София.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/>
          <p:nvPr/>
        </p:nvSpPr>
        <p:spPr>
          <a:xfrm>
            <a:off x="517525" y="244475"/>
            <a:ext cx="1562099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Литература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18" name="Shape 518"/>
          <p:cNvSpPr/>
          <p:nvPr/>
        </p:nvSpPr>
        <p:spPr>
          <a:xfrm>
            <a:off x="107950" y="198438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519" name="Shape 519"/>
          <p:cNvSpPr txBox="1"/>
          <p:nvPr/>
        </p:nvSpPr>
        <p:spPr>
          <a:xfrm>
            <a:off x="539750" y="968375"/>
            <a:ext cx="8301037" cy="4246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	C.K. Alexander, M.N.O. Sadiku.,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Fundamentals of Electric Circuits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2-nd edition, McGraw-Hill, Inc., 2004;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	James W. Nilsson, Susan Riedel,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Electric Circuits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7th Edition, Prentice Hall, 2005, ISBN-10: 0131329723;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	R.C. Dorf and J.A. Svoboda,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 to Electric Circuits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John Wiley &amp; Sons. 1999, 4th edition, ISBN 0-471-19246-5; </a:t>
            </a: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	R. DeCarlo and P.-M. Lin,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Linear Circuit Analysis - A Time Domain and Phasor Approach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Prentice Hall 1995;</a:t>
            </a:r>
          </a:p>
          <a:p>
            <a:pPr indent="-358775" lvl="0" marL="35877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	H. Hubsche, J. Klaue, W. Pfluger, S. Appelt,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Elektrotechnik Grundstufe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WESTERMANN,1981, ISBN 3-14-20 1030-0, 327 pp., Berlin;</a:t>
            </a:r>
          </a:p>
          <a:p>
            <a:pPr indent="-358775" lvl="0" marL="35877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	Kасаткин А.С. Электротехника : учеб. для вузов / А.С. Касаткин, М.В. Немцов. - 11-е изд., стер. ; Гриф МО. - М. : Академия, 2007, 539 с.;</a:t>
            </a:r>
          </a:p>
          <a:p>
            <a:pPr indent="-358775" lvl="0" marL="35877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7.	Касаткин А.С. Электротехника : учеб. для вузов / А.С. Касаткин, М.В. Немцов. - 9-е изд., стер. ; Гриф МО. - М. : Academia, 2005, 639 с.;</a:t>
            </a:r>
          </a:p>
          <a:p>
            <a:pPr indent="-358775" lvl="0" marL="358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	Нейман Л.Р., </a:t>
            </a: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Теоретические основы электротехники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1981.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527050" y="558800"/>
            <a:ext cx="2044699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Допълнителна: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91" name="Shape 91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642910" y="571479"/>
            <a:ext cx="7858180" cy="2739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Дефиниция: Две намотки са индуктивно свързани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когато всяка от тях обхваща магнитен поток, създаден от тока, протичащ през другата намотка.</a:t>
            </a:r>
          </a:p>
          <a:p>
            <a:pPr indent="-1795463" lvl="0" marL="17954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Анализът на електромагнитните процеси е най-лесен, ако двете намотки са навити на общ магнитопровод.</a:t>
            </a:r>
          </a:p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Дефиниция: Ако краят на първата намотка съвпада с началото на втората, то двете намотки са свързани съпосочно.</a:t>
            </a:r>
          </a:p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противен случай, те са свързани противопосочно.</a:t>
            </a: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b="0" l="0" r="39371" t="0"/>
          <a:stretch/>
        </p:blipFill>
        <p:spPr>
          <a:xfrm>
            <a:off x="5786446" y="3357562"/>
            <a:ext cx="2571766" cy="195865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/>
          <p:nvPr/>
        </p:nvSpPr>
        <p:spPr>
          <a:xfrm>
            <a:off x="1000100" y="3541944"/>
            <a:ext cx="3643337" cy="18158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Забележки: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	За простота ще се изобразява само 1 магнитна силова линия за всеки от магнитните потоци.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	Посоките на магнитните потоци се определят по правилото на десния винт.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01" name="Shape 101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1011237" y="617537"/>
            <a:ext cx="46889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 за запазване на магнитния поток</a:t>
            </a:r>
          </a:p>
        </p:txBody>
      </p:sp>
      <p:sp>
        <p:nvSpPr>
          <p:cNvPr id="103" name="Shape 103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10657"/>
          <a:stretch/>
        </p:blipFill>
        <p:spPr>
          <a:xfrm>
            <a:off x="428595" y="1357298"/>
            <a:ext cx="8258882" cy="34067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11" name="Shape 111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642910" y="1028058"/>
            <a:ext cx="7786741" cy="4401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	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	брой навивки на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– 	брой навивки на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	ток, течащ през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 	ток, течащ през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 	пълен магнитен поток, обхванат от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 	пълен магнитен поток, обхванат от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</a:p>
          <a:p>
            <a:pPr indent="-1079500" lvl="0" marL="1079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	пълен собствен магнитен поток за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(магнитен поток, създаван от тока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обхванат от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)</a:t>
            </a:r>
          </a:p>
          <a:p>
            <a:pPr indent="-1079500" lvl="0" marL="1079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	пълен собствен магнитен поток за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(магнитен поток, създаван от тока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обхванат от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)</a:t>
            </a:r>
          </a:p>
          <a:p>
            <a:pPr indent="-1079500" lvl="0" marL="1079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	пълен взаимен магнитен поток за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(магнитен поток, създаван от тока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обхванат от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)</a:t>
            </a:r>
          </a:p>
          <a:p>
            <a:pPr indent="-1079500" lvl="0" marL="1079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	–	пълен взаимен магнитен поток за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(магнитен поток, създаван от тока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обхванат от намотка 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)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1011237" y="617537"/>
            <a:ext cx="46889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 за запазване на магнитния поток</a:t>
            </a:r>
          </a:p>
        </p:txBody>
      </p:sp>
      <p:sp>
        <p:nvSpPr>
          <p:cNvPr id="114" name="Shape 114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21" name="Shape 121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1011237" y="617537"/>
            <a:ext cx="46889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 за запазване на магнитния поток</a:t>
            </a:r>
          </a:p>
        </p:txBody>
      </p:sp>
      <p:sp>
        <p:nvSpPr>
          <p:cNvPr id="123" name="Shape 123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4500562" y="1428736"/>
            <a:ext cx="4071964" cy="2123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където: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01700" lvl="0" marL="9017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Ψ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	–	пълен магнитен поток</a:t>
            </a:r>
          </a:p>
          <a:p>
            <a:pPr indent="-901700" lvl="0" marL="9017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bg-BG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Φ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	–	магнитен поток, обхванат от 1 магнитна силова линия</a:t>
            </a:r>
          </a:p>
          <a:p>
            <a:pPr indent="-901700" lvl="0" marL="9017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1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	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	брой навивки на съот-ветната намотка</a:t>
            </a: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47" y="1241425"/>
            <a:ext cx="3770311" cy="22590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6" name="Shape 126"/>
          <p:cNvGrpSpPr/>
          <p:nvPr/>
        </p:nvGrpSpPr>
        <p:grpSpPr>
          <a:xfrm>
            <a:off x="500033" y="3786190"/>
            <a:ext cx="8286809" cy="1571636"/>
            <a:chOff x="500033" y="3857628"/>
            <a:chExt cx="8286809" cy="1571636"/>
          </a:xfrm>
        </p:grpSpPr>
        <p:sp>
          <p:nvSpPr>
            <p:cNvPr id="127" name="Shape 127"/>
            <p:cNvSpPr/>
            <p:nvPr/>
          </p:nvSpPr>
          <p:spPr>
            <a:xfrm>
              <a:off x="500033" y="3857628"/>
              <a:ext cx="8286807" cy="1571636"/>
            </a:xfrm>
            <a:prstGeom prst="rect">
              <a:avLst/>
            </a:prstGeom>
            <a:solidFill>
              <a:srgbClr val="FDCFDD"/>
            </a:solidFill>
            <a:ln cap="flat" cmpd="sng" w="3810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8" name="Shape 1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42910" y="4037026"/>
              <a:ext cx="4487862" cy="12493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9" name="Shape 129"/>
            <p:cNvSpPr txBox="1"/>
            <p:nvPr/>
          </p:nvSpPr>
          <p:spPr>
            <a:xfrm>
              <a:off x="5000628" y="4312514"/>
              <a:ext cx="3786214" cy="830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Arial"/>
                <a:buNone/>
              </a:pPr>
              <a:r>
                <a:rPr b="1" i="1" lang="bg-BG" sz="24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Закон за запазване на магнитния поток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36" name="Shape 136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1011237" y="617537"/>
            <a:ext cx="46889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 за запазване на магнитния поток</a:t>
            </a:r>
          </a:p>
        </p:txBody>
      </p:sp>
      <p:sp>
        <p:nvSpPr>
          <p:cNvPr id="138" name="Shape 138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642910" y="1071545"/>
            <a:ext cx="792961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Вземайки предвид връзките между пълните магнитни потоци и токовете през намотките</a:t>
            </a: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1825" y="1714488"/>
            <a:ext cx="5337175" cy="108902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1" name="Shape 141"/>
          <p:cNvGrpSpPr/>
          <p:nvPr/>
        </p:nvGrpSpPr>
        <p:grpSpPr>
          <a:xfrm>
            <a:off x="500033" y="2857496"/>
            <a:ext cx="8286809" cy="1571636"/>
            <a:chOff x="500033" y="3857628"/>
            <a:chExt cx="8286809" cy="1571636"/>
          </a:xfrm>
        </p:grpSpPr>
        <p:sp>
          <p:nvSpPr>
            <p:cNvPr id="142" name="Shape 142"/>
            <p:cNvSpPr/>
            <p:nvPr/>
          </p:nvSpPr>
          <p:spPr>
            <a:xfrm>
              <a:off x="500033" y="3857628"/>
              <a:ext cx="8286807" cy="1571636"/>
            </a:xfrm>
            <a:prstGeom prst="rect">
              <a:avLst/>
            </a:prstGeom>
            <a:solidFill>
              <a:srgbClr val="FDCFDD"/>
            </a:solidFill>
            <a:ln cap="flat" cmpd="sng" w="3810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3" name="Shape 14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60437" y="4089403"/>
              <a:ext cx="3851274" cy="1143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4" name="Shape 144"/>
            <p:cNvSpPr txBox="1"/>
            <p:nvPr/>
          </p:nvSpPr>
          <p:spPr>
            <a:xfrm>
              <a:off x="5000628" y="4312514"/>
              <a:ext cx="3786214" cy="830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Arial"/>
                <a:buNone/>
              </a:pPr>
              <a:r>
                <a:rPr b="1" i="1" lang="bg-BG" sz="24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Закон за запазване на магнитния поток</a:t>
              </a:r>
            </a:p>
          </p:txBody>
        </p:sp>
      </p:grpSp>
      <p:grpSp>
        <p:nvGrpSpPr>
          <p:cNvPr id="145" name="Shape 145"/>
          <p:cNvGrpSpPr/>
          <p:nvPr/>
        </p:nvGrpSpPr>
        <p:grpSpPr>
          <a:xfrm>
            <a:off x="642910" y="4500569"/>
            <a:ext cx="7858180" cy="1143008"/>
            <a:chOff x="642910" y="4500569"/>
            <a:chExt cx="7858180" cy="1143008"/>
          </a:xfrm>
        </p:grpSpPr>
        <p:sp>
          <p:nvSpPr>
            <p:cNvPr id="146" name="Shape 146"/>
            <p:cNvSpPr txBox="1"/>
            <p:nvPr/>
          </p:nvSpPr>
          <p:spPr>
            <a:xfrm>
              <a:off x="642910" y="4500569"/>
              <a:ext cx="7858180" cy="923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където:	</a:t>
              </a:r>
              <a:r>
                <a:rPr b="0" i="1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</a:t>
              </a:r>
              <a:r>
                <a:rPr b="0" baseline="-25000" i="0" lang="bg-B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 </a:t>
              </a:r>
              <a:r>
                <a:rPr b="0" i="0" lang="bg-B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 </a:t>
              </a:r>
              <a:r>
                <a:rPr b="0" i="1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</a:t>
              </a:r>
              <a:r>
                <a:rPr b="0" baseline="-25000" i="0" lang="bg-B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 </a:t>
              </a: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са индуктивности на двете бобини</a:t>
              </a: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r>
                <a:rPr b="0" i="1" lang="bg-BG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0" i="1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</a:t>
              </a:r>
              <a:r>
                <a:rPr b="0" baseline="-25000" i="0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12 </a:t>
              </a:r>
              <a:r>
                <a:rPr b="0" i="0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= </a:t>
              </a:r>
              <a:r>
                <a:rPr b="0" i="1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</a:t>
              </a:r>
              <a:r>
                <a:rPr b="0" baseline="-25000" i="0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21 </a:t>
              </a:r>
              <a:r>
                <a:rPr b="0" i="0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= </a:t>
              </a:r>
              <a:r>
                <a:rPr b="0" i="1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 </a:t>
              </a:r>
              <a:r>
                <a:rPr b="0" i="1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 </a:t>
              </a: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взаимна индуктивност</a:t>
              </a:r>
            </a:p>
            <a:p>
              <a:pPr indent="-901700" lvl="0" marL="90170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		</a:t>
              </a:r>
              <a:r>
                <a:rPr b="0" i="1" lang="bg-BG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0" i="1" lang="bg-BG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r>
                <a:rPr b="0" baseline="-25000" i="0" lang="bg-BG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 </a:t>
              </a:r>
              <a:r>
                <a:rPr b="0" i="0" lang="bg-BG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 коефициент на взаимна индуктивност</a:t>
              </a:r>
            </a:p>
          </p:txBody>
        </p:sp>
        <p:pic>
          <p:nvPicPr>
            <p:cNvPr id="147" name="Shape 14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857882" y="4967664"/>
              <a:ext cx="1285883" cy="67591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1" type="ftr"/>
          </p:nvPr>
        </p:nvSpPr>
        <p:spPr>
          <a:xfrm>
            <a:off x="971550" y="5589587"/>
            <a:ext cx="7056437" cy="1125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BG051PO001-4.3.04-0042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„Организационна и технологична инфраструктура за учене през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целия живот и развитие на компетенции”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Проектът се осъществява с финансовата подкрепа 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Оперативна програма „Развитие на човешките ресурси”,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съфинансирана от Европейския социален фонд на Европейския съюз                     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1" lang="bg-BG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Инвестира във вашето бъдеще!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517525" y="188889"/>
            <a:ext cx="1996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 сведения</a:t>
            </a:r>
          </a:p>
        </p:txBody>
      </p:sp>
      <p:sp>
        <p:nvSpPr>
          <p:cNvPr id="154" name="Shape 154"/>
          <p:cNvSpPr/>
          <p:nvPr/>
        </p:nvSpPr>
        <p:spPr>
          <a:xfrm>
            <a:off x="107950" y="142852"/>
            <a:ext cx="431798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1011237" y="617537"/>
            <a:ext cx="46889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 за запазване на магнитния поток</a:t>
            </a:r>
          </a:p>
        </p:txBody>
      </p:sp>
      <p:sp>
        <p:nvSpPr>
          <p:cNvPr id="156" name="Shape 156"/>
          <p:cNvSpPr/>
          <p:nvPr/>
        </p:nvSpPr>
        <p:spPr>
          <a:xfrm>
            <a:off x="500062" y="571500"/>
            <a:ext cx="466725" cy="431798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bg-BG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500033" y="1071545"/>
            <a:ext cx="8215370" cy="2277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Записан в този вид законът за запазване на магнитния поток е в сила при съпосочно свързване на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(респ. противоположна ориентация на токовете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спрямо едноименните им изводи) - за случай на начала на намотките, отбелязани със </a:t>
            </a:r>
            <a:r>
              <a:rPr b="1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т. а </a:t>
            </a:r>
            <a:r>
              <a:rPr b="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</a:t>
            </a:r>
            <a:r>
              <a:rPr b="1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т. d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</a:p>
          <a:p>
            <a:pPr indent="3556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противопосочно свързване на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(респ. еднаква ориентация на токовете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и 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baseline="-2500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bg-BG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спрямо едноименните им изводи) - за случай на начала на намотките съотв. 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т. а </a:t>
            </a:r>
            <a:r>
              <a:rPr b="0" i="0" lang="bg-BG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</a:t>
            </a:r>
            <a:r>
              <a:rPr b="1" i="0" lang="bg-BG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т. c </a:t>
            </a:r>
            <a:r>
              <a:rPr b="0" i="0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той добива вида:</a:t>
            </a:r>
          </a:p>
        </p:txBody>
      </p:sp>
      <p:grpSp>
        <p:nvGrpSpPr>
          <p:cNvPr id="158" name="Shape 158"/>
          <p:cNvGrpSpPr/>
          <p:nvPr/>
        </p:nvGrpSpPr>
        <p:grpSpPr>
          <a:xfrm>
            <a:off x="500033" y="3500438"/>
            <a:ext cx="8286809" cy="1571636"/>
            <a:chOff x="500033" y="3857628"/>
            <a:chExt cx="8286809" cy="1571636"/>
          </a:xfrm>
        </p:grpSpPr>
        <p:sp>
          <p:nvSpPr>
            <p:cNvPr id="159" name="Shape 159"/>
            <p:cNvSpPr/>
            <p:nvPr/>
          </p:nvSpPr>
          <p:spPr>
            <a:xfrm>
              <a:off x="500033" y="3857628"/>
              <a:ext cx="8286807" cy="1571636"/>
            </a:xfrm>
            <a:prstGeom prst="rect">
              <a:avLst/>
            </a:prstGeom>
            <a:solidFill>
              <a:srgbClr val="FDCFDD"/>
            </a:solidFill>
            <a:ln cap="flat" cmpd="sng" w="3810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0" name="Shape 16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60437" y="4089403"/>
              <a:ext cx="3851274" cy="1143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1" name="Shape 161"/>
            <p:cNvSpPr txBox="1"/>
            <p:nvPr/>
          </p:nvSpPr>
          <p:spPr>
            <a:xfrm>
              <a:off x="5000628" y="4312514"/>
              <a:ext cx="3786214" cy="830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Arial"/>
                <a:buNone/>
              </a:pPr>
              <a:r>
                <a:rPr b="1" i="1" lang="bg-BG" sz="24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Закон за запазване на магнитния поток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