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</p:sldIdLst>
  <p:sldSz cy="6858000" cx="9144000"/>
  <p:notesSz cx="9144000" cy="6858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E8C57B2D-5149-4501-A4A6-36CD21BAC3CE}">
  <a:tblStyle styleId="{E8C57B2D-5149-4501-A4A6-36CD21BAC3CE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F8FCFC"/>
          </a:solidFill>
        </a:fill>
      </a:tcStyle>
    </a:wholeTbl>
    <a:band1H>
      <a:tcTxStyle/>
      <a:tcStyle>
        <a:fill>
          <a:solidFill>
            <a:srgbClr val="F1F8F9"/>
          </a:solidFill>
        </a:fill>
      </a:tcStyle>
    </a:band1H>
    <a:band2H>
      <a:tcTxStyle/>
    </a:band2H>
    <a:band1V>
      <a:tcTxStyle/>
      <a:tcStyle>
        <a:fill>
          <a:solidFill>
            <a:srgbClr val="F1F8F9"/>
          </a:solidFill>
        </a:fill>
      </a:tcStyle>
    </a:band1V>
    <a:band2V>
      <a:tcTxStyle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5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5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top>
        </a:tcBdr>
        <a:fill>
          <a:solidFill>
            <a:schemeClr val="accent5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5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5180012" y="0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Clr>
                <a:schemeClr val="dk1"/>
              </a:buClr>
              <a:buFont typeface="Calibri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Clr>
                <a:schemeClr val="dk1"/>
              </a:buClr>
              <a:buFont typeface="Calibri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Clr>
                <a:schemeClr val="dk1"/>
              </a:buClr>
              <a:buFont typeface="Calibri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6513512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5180012" y="6513512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Shape 58"/>
          <p:cNvSpPr txBox="1"/>
          <p:nvPr>
            <p:ph idx="12" type="sldNum"/>
          </p:nvPr>
        </p:nvSpPr>
        <p:spPr>
          <a:xfrm>
            <a:off x="5180012" y="6513512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0" y="6513512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Shape 164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Shape 174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Shape 184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0" name="Shape 210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Shape 236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Shape 267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Shape 279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0" name="Shape 280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Shape 75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Shape 294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5" name="Shape 295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1" name="Shape 311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Shape 338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9" name="Shape 339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58" name="Shape 3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" name="Shape 359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0" name="Shape 360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Shape 372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3" name="Shape 373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9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Shape 390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1" name="Shape 391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0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Shape 411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2" name="Shape 412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29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Shape 430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1" name="Shape 431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5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Shape 452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3" name="Shape 453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Shape 476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7" name="Shape 477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5" name="Shape 505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2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Shape 513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  <p:sp>
        <p:nvSpPr>
          <p:cNvPr id="514" name="Shape 514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Shape 515"/>
          <p:cNvSpPr txBox="1"/>
          <p:nvPr>
            <p:ph idx="12" type="sldNum"/>
          </p:nvPr>
        </p:nvSpPr>
        <p:spPr>
          <a:xfrm>
            <a:off x="5180012" y="6513512"/>
            <a:ext cx="3962399" cy="3428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bg-BG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Shape 97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Shape 132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idx="1" type="body"/>
          </p:nvPr>
        </p:nvSpPr>
        <p:spPr>
          <a:xfrm>
            <a:off x="914400" y="3257550"/>
            <a:ext cx="7315200" cy="30860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>
            <p:ph idx="2" type="sldImg"/>
          </p:nvPr>
        </p:nvSpPr>
        <p:spPr>
          <a:xfrm>
            <a:off x="2857500" y="514350"/>
            <a:ext cx="3429000" cy="2571749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"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and Vertical 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itleAndTx">
  <p:cSld name="Vertical Title and 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type="title"/>
          </p:nvPr>
        </p:nvSpPr>
        <p:spPr>
          <a:xfrm rot="5400000">
            <a:off x="4732336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" type="body"/>
          </p:nvPr>
        </p:nvSpPr>
        <p:spPr>
          <a:xfrm rot="5400000">
            <a:off x="541336" y="190500"/>
            <a:ext cx="5851525" cy="601979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39700" lvl="0" marL="406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01600" lvl="1" marL="812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219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01600" lvl="3" marL="1625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01600" lvl="4" marL="2082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01600" lvl="5" marL="2540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01600" lvl="6" marL="299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01600" lvl="7" marL="345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01600" lvl="8" marL="391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Only">
  <p:cSld name="Съдържание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274637"/>
            <a:ext cx="8229600" cy="58515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39700" lvl="0" marL="406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01600" lvl="1" marL="812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219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01600" lvl="3" marL="1625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01600" lvl="4" marL="2082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01600" lvl="5" marL="2540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01600" lvl="6" marL="299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01600" lvl="7" marL="345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01600" lvl="8" marL="391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Заглавие и съдържание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39700" lvl="0" marL="406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01600" lvl="1" marL="812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219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01600" lvl="3" marL="1625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01600" lvl="4" marL="2082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01600" lvl="5" marL="2540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01600" lvl="6" marL="299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01600" lvl="7" marL="345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01600" lvl="8" marL="391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Title and Conten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65100" lvl="0" marL="355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27000" lvl="1" marL="762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01600" lvl="2" marL="1168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143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143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1430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1430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1430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1430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648200" y="1600200"/>
            <a:ext cx="4038598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65100" lvl="0" marL="3556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27000" lvl="1" marL="762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101600" lvl="2" marL="1168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1430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1430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1430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1430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1430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1430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mparis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lank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8572500" y="6500812"/>
            <a:ext cx="914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39700" lvl="0" marL="406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01600" lvl="1" marL="812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219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01600" lvl="3" marL="1625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01600" lvl="4" marL="2082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01600" lvl="5" marL="2540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01600" lvl="6" marL="299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01600" lvl="7" marL="345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01600" lvl="8" marL="391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73050"/>
            <a:ext cx="3008313" cy="116204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575050" y="273050"/>
            <a:ext cx="5111750" cy="585311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139700" lvl="0" marL="406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101600" lvl="1" marL="8128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76200" lvl="2" marL="1219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101600" lvl="3" marL="1625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101600" lvl="4" marL="2082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101600" lvl="5" marL="2540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101600" lvl="6" marL="299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101600" lvl="7" marL="345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101600" lvl="8" marL="391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○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○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picTx">
  <p:cSld name="Picture with 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1792288" y="4800600"/>
            <a:ext cx="5486399" cy="56673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○"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○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●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○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■"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8.xml"/><Relationship Id="rId10" Type="http://schemas.openxmlformats.org/officeDocument/2006/relationships/slideLayout" Target="../slideLayouts/slideLayout7.xml"/><Relationship Id="rId13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9.xml"/><Relationship Id="rId1" Type="http://schemas.openxmlformats.org/officeDocument/2006/relationships/image" Target="../media/image2.png"/><Relationship Id="rId2" Type="http://schemas.openxmlformats.org/officeDocument/2006/relationships/image" Target="../media/image3.jpg"/><Relationship Id="rId3" Type="http://schemas.openxmlformats.org/officeDocument/2006/relationships/image" Target="../media/image1.jpg"/><Relationship Id="rId4" Type="http://schemas.openxmlformats.org/officeDocument/2006/relationships/slideLayout" Target="../slideLayouts/slideLayout1.xml"/><Relationship Id="rId9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1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1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pic>
        <p:nvPicPr>
          <p:cNvPr descr="stars" id="11" name="Shape 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468437" y="1090612"/>
            <a:ext cx="5840412" cy="370681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SF_logo_small" id="12" name="Shape 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626225" y="5570537"/>
            <a:ext cx="1257298" cy="882649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EU_logo_small" id="13" name="Shape 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8887" y="5661025"/>
            <a:ext cx="1076323" cy="754063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Shape 14"/>
          <p:cNvSpPr txBox="1"/>
          <p:nvPr/>
        </p:nvSpPr>
        <p:spPr>
          <a:xfrm>
            <a:off x="7885113" y="6337300"/>
            <a:ext cx="1184275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стр. </a:t>
            </a:r>
            <a:fld id="{00000000-1234-1234-1234-123412341234}" type="slidenum">
              <a:rPr b="0" i="0" lang="bg-BG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r>
              <a:rPr b="0" i="0" lang="bg-BG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от 31 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4"/>
    <p:sldLayoutId id="2147483649" r:id="rId5"/>
    <p:sldLayoutId id="2147483650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5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4.png"/><Relationship Id="rId4" Type="http://schemas.openxmlformats.org/officeDocument/2006/relationships/image" Target="../media/image16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1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8.png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17.png"/><Relationship Id="rId4" Type="http://schemas.openxmlformats.org/officeDocument/2006/relationships/image" Target="../media/image28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0.png"/><Relationship Id="rId4" Type="http://schemas.openxmlformats.org/officeDocument/2006/relationships/image" Target="../media/image19.png"/><Relationship Id="rId5" Type="http://schemas.openxmlformats.org/officeDocument/2006/relationships/image" Target="../media/image28.png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1.png"/><Relationship Id="rId4" Type="http://schemas.openxmlformats.org/officeDocument/2006/relationships/image" Target="../media/image31.png"/><Relationship Id="rId9" Type="http://schemas.openxmlformats.org/officeDocument/2006/relationships/image" Target="../media/image26.png"/><Relationship Id="rId5" Type="http://schemas.openxmlformats.org/officeDocument/2006/relationships/image" Target="../media/image35.png"/><Relationship Id="rId6" Type="http://schemas.openxmlformats.org/officeDocument/2006/relationships/image" Target="../media/image25.png"/><Relationship Id="rId7" Type="http://schemas.openxmlformats.org/officeDocument/2006/relationships/image" Target="../media/image52.png"/><Relationship Id="rId8" Type="http://schemas.openxmlformats.org/officeDocument/2006/relationships/image" Target="../media/image27.png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9.png"/><Relationship Id="rId4" Type="http://schemas.openxmlformats.org/officeDocument/2006/relationships/image" Target="../media/image30.png"/><Relationship Id="rId5" Type="http://schemas.openxmlformats.org/officeDocument/2006/relationships/image" Target="../media/image32.png"/><Relationship Id="rId6" Type="http://schemas.openxmlformats.org/officeDocument/2006/relationships/image" Target="../media/image33.png"/><Relationship Id="rId7" Type="http://schemas.openxmlformats.org/officeDocument/2006/relationships/image" Target="../media/image36.png"/><Relationship Id="rId8" Type="http://schemas.openxmlformats.org/officeDocument/2006/relationships/image" Target="../media/image34.png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43.png"/><Relationship Id="rId4" Type="http://schemas.openxmlformats.org/officeDocument/2006/relationships/image" Target="../media/image37.png"/><Relationship Id="rId5" Type="http://schemas.openxmlformats.org/officeDocument/2006/relationships/image" Target="../media/image39.png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image" Target="../media/image40.png"/><Relationship Id="rId4" Type="http://schemas.openxmlformats.org/officeDocument/2006/relationships/image" Target="../media/image38.png"/><Relationship Id="rId5" Type="http://schemas.openxmlformats.org/officeDocument/2006/relationships/image" Target="../media/image41.png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image" Target="../media/image48.png"/><Relationship Id="rId4" Type="http://schemas.openxmlformats.org/officeDocument/2006/relationships/image" Target="../media/image42.png"/><Relationship Id="rId5" Type="http://schemas.openxmlformats.org/officeDocument/2006/relationships/image" Target="../media/image37.png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image" Target="../media/image44.png"/><Relationship Id="rId4" Type="http://schemas.openxmlformats.org/officeDocument/2006/relationships/image" Target="../media/image41.png"/><Relationship Id="rId5" Type="http://schemas.openxmlformats.org/officeDocument/2006/relationships/image" Target="../media/image51.png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image" Target="../media/image45.png"/><Relationship Id="rId4" Type="http://schemas.openxmlformats.org/officeDocument/2006/relationships/image" Target="../media/image46.png"/><Relationship Id="rId5" Type="http://schemas.openxmlformats.org/officeDocument/2006/relationships/image" Target="../media/image54.png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47.png"/><Relationship Id="rId4" Type="http://schemas.openxmlformats.org/officeDocument/2006/relationships/image" Target="../media/image49.png"/><Relationship Id="rId5" Type="http://schemas.openxmlformats.org/officeDocument/2006/relationships/image" Target="../media/image50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Relationship Id="rId4" Type="http://schemas.openxmlformats.org/officeDocument/2006/relationships/image" Target="../media/image53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1.png"/><Relationship Id="rId4" Type="http://schemas.openxmlformats.org/officeDocument/2006/relationships/image" Target="../media/image13.png"/><Relationship Id="rId5" Type="http://schemas.openxmlformats.org/officeDocument/2006/relationships/image" Target="../media/image10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62" name="Shape 62"/>
          <p:cNvSpPr txBox="1"/>
          <p:nvPr/>
        </p:nvSpPr>
        <p:spPr>
          <a:xfrm>
            <a:off x="285750" y="1700808"/>
            <a:ext cx="8572500" cy="1354217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Презентация към модул 5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Синусоидални режими в линейни електрически вериги с индуктивни връзки.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(Лекция)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Лектор: доц. д-р Симона Петракиева</a:t>
            </a:r>
          </a:p>
        </p:txBody>
      </p:sp>
      <p:grpSp>
        <p:nvGrpSpPr>
          <p:cNvPr id="63" name="Shape 63"/>
          <p:cNvGrpSpPr/>
          <p:nvPr/>
        </p:nvGrpSpPr>
        <p:grpSpPr>
          <a:xfrm>
            <a:off x="1570037" y="188640"/>
            <a:ext cx="5859461" cy="457200"/>
            <a:chOff x="1570037" y="188640"/>
            <a:chExt cx="5859461" cy="457200"/>
          </a:xfrm>
        </p:grpSpPr>
        <p:sp>
          <p:nvSpPr>
            <p:cNvPr id="64" name="Shape 64"/>
            <p:cNvSpPr txBox="1"/>
            <p:nvPr/>
          </p:nvSpPr>
          <p:spPr>
            <a:xfrm>
              <a:off x="1714500" y="188640"/>
              <a:ext cx="5714998" cy="45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bg-BG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Технически университет – София</a:t>
              </a:r>
            </a:p>
          </p:txBody>
        </p:sp>
        <p:pic>
          <p:nvPicPr>
            <p:cNvPr descr="TU" id="65" name="Shape 65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1570037" y="272778"/>
              <a:ext cx="358775" cy="36036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6" name="Shape 66"/>
          <p:cNvGrpSpPr/>
          <p:nvPr/>
        </p:nvGrpSpPr>
        <p:grpSpPr>
          <a:xfrm>
            <a:off x="1071562" y="1196703"/>
            <a:ext cx="6572249" cy="461961"/>
            <a:chOff x="1071562" y="1196703"/>
            <a:chExt cx="6572249" cy="461961"/>
          </a:xfrm>
        </p:grpSpPr>
        <p:sp>
          <p:nvSpPr>
            <p:cNvPr id="67" name="Shape 67"/>
            <p:cNvSpPr txBox="1"/>
            <p:nvPr/>
          </p:nvSpPr>
          <p:spPr>
            <a:xfrm>
              <a:off x="1500187" y="1196703"/>
              <a:ext cx="6143624" cy="461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bg-BG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Катедра „Теоретична електротехника’’</a:t>
              </a:r>
            </a:p>
          </p:txBody>
        </p:sp>
        <p:pic>
          <p:nvPicPr>
            <p:cNvPr descr="file:///C:/katedraTE/olimpiada/TE_PIC.GIF" id="68" name="Shape 68"/>
            <p:cNvPicPr preferRelativeResize="0"/>
            <p:nvPr/>
          </p:nvPicPr>
          <p:blipFill rotWithShape="1">
            <a:blip r:embed="rId4">
              <a:alphaModFix/>
            </a:blip>
            <a:srcRect b="0" l="24672" r="11171" t="0"/>
            <a:stretch/>
          </p:blipFill>
          <p:spPr>
            <a:xfrm>
              <a:off x="1071562" y="1239565"/>
              <a:ext cx="428625" cy="39528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9" name="Shape 69"/>
          <p:cNvGrpSpPr/>
          <p:nvPr/>
        </p:nvGrpSpPr>
        <p:grpSpPr>
          <a:xfrm>
            <a:off x="2293938" y="693464"/>
            <a:ext cx="4421187" cy="512763"/>
            <a:chOff x="2293938" y="693464"/>
            <a:chExt cx="4421187" cy="512763"/>
          </a:xfrm>
        </p:grpSpPr>
        <p:sp>
          <p:nvSpPr>
            <p:cNvPr id="70" name="Shape 70"/>
            <p:cNvSpPr txBox="1"/>
            <p:nvPr/>
          </p:nvSpPr>
          <p:spPr>
            <a:xfrm>
              <a:off x="2428875" y="693464"/>
              <a:ext cx="4286250" cy="46196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1" i="0" lang="bg-BG" sz="24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Факултет “Автоматика”</a:t>
              </a:r>
            </a:p>
          </p:txBody>
        </p:sp>
        <p:pic>
          <p:nvPicPr>
            <p:cNvPr id="71" name="Shape 71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2293938" y="706164"/>
              <a:ext cx="349250" cy="500063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2" name="Shape 72"/>
          <p:cNvSpPr txBox="1"/>
          <p:nvPr/>
        </p:nvSpPr>
        <p:spPr>
          <a:xfrm>
            <a:off x="285750" y="3068958"/>
            <a:ext cx="8572500" cy="2708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Дисциплина 15: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„Теоретична електротехника 1 и2“ - FBEE18 и BAICE25, BEPP25, BЕЕ24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C00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rgbClr val="00CC00"/>
                </a:solidFill>
                <a:latin typeface="Arial"/>
                <a:ea typeface="Arial"/>
                <a:cs typeface="Arial"/>
                <a:sym typeface="Arial"/>
              </a:rPr>
              <a:t>„Теоретична електротехника” - FBE20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ОКС „Бакалавър” от Учебен план за студентите на специалности: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1" lang="bg-BG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Автоматика Информационна и Управляваща Техника, Eлектроенергетика и Електрообзавеждане, Електротехника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C00"/>
              </a:buClr>
              <a:buSzPct val="25000"/>
              <a:buFont typeface="Arial"/>
              <a:buNone/>
            </a:pPr>
            <a:r>
              <a:rPr b="1" i="1" lang="bg-BG" sz="1600" u="none" cap="none" strike="noStrike">
                <a:solidFill>
                  <a:srgbClr val="00CC00"/>
                </a:solidFill>
                <a:latin typeface="Arial"/>
                <a:ea typeface="Arial"/>
                <a:cs typeface="Arial"/>
                <a:sym typeface="Arial"/>
              </a:rPr>
              <a:t>Компютърни Системи и Технологии, Телекомуникации, Електроника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Професионални направления: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1" lang="bg-BG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5.2. Електротехника, електроника и автоматика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CC00"/>
              </a:buClr>
              <a:buSzPct val="25000"/>
              <a:buFont typeface="Arial"/>
              <a:buNone/>
            </a:pPr>
            <a:r>
              <a:rPr b="1" i="1" lang="bg-BG" sz="1600" u="none" cap="none" strike="noStrike">
                <a:solidFill>
                  <a:srgbClr val="00CC00"/>
                </a:solidFill>
                <a:latin typeface="Arial"/>
                <a:ea typeface="Arial"/>
                <a:cs typeface="Arial"/>
                <a:sym typeface="Arial"/>
              </a:rPr>
              <a:t>5.3. Комуникационна и компютърна техника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517525" y="188889"/>
            <a:ext cx="19962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Общи сведения</a:t>
            </a:r>
          </a:p>
        </p:txBody>
      </p:sp>
      <p:sp>
        <p:nvSpPr>
          <p:cNvPr id="168" name="Shape 168"/>
          <p:cNvSpPr/>
          <p:nvPr/>
        </p:nvSpPr>
        <p:spPr>
          <a:xfrm>
            <a:off x="107950" y="142852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69" name="Shape 169"/>
          <p:cNvSpPr txBox="1"/>
          <p:nvPr/>
        </p:nvSpPr>
        <p:spPr>
          <a:xfrm>
            <a:off x="1011237" y="617537"/>
            <a:ext cx="38992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Едноименни изводи на бобини</a:t>
            </a:r>
          </a:p>
        </p:txBody>
      </p:sp>
      <p:sp>
        <p:nvSpPr>
          <p:cNvPr id="170" name="Shape 170"/>
          <p:cNvSpPr/>
          <p:nvPr/>
        </p:nvSpPr>
        <p:spPr>
          <a:xfrm>
            <a:off x="500062" y="571500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</a:t>
            </a:r>
          </a:p>
        </p:txBody>
      </p:sp>
      <p:sp>
        <p:nvSpPr>
          <p:cNvPr id="171" name="Shape 171"/>
          <p:cNvSpPr txBox="1"/>
          <p:nvPr/>
        </p:nvSpPr>
        <p:spPr>
          <a:xfrm>
            <a:off x="428595" y="1018175"/>
            <a:ext cx="8286807" cy="43396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Дефиниция: Два тока са еднакво ориентирани спрямо  двойка изводи на индуктивно свързани намотки, ако те едновременно “влизат в” (респ. “излизат от”) тези изводи на намотките.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Дефиниция: Два извода на индуктивно свързани намотки са едноименни, ако при еднаква ориентация на токовете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спрямо тези изводи, съответните пълни собствени и взаимни магнитни потоци </a:t>
            </a: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респ. </a:t>
            </a: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</a:t>
            </a: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са с еднакви посоки при съпосочно свързване на намотките.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Забележка: 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Аналогично в обратния случай: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Два извода на индуктивно свързани намотки са разноименни, ако при различна ориентация на токовете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спрямо тези изводи, съответните пълни собствени и взаимни магнитни потоци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 </a:t>
            </a: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)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респ.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 </a:t>
            </a: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и </a:t>
            </a: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) 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са с противоположни посоки – противопосочно свързване на намотките.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517525" y="188889"/>
            <a:ext cx="19962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Общи сведения</a:t>
            </a:r>
          </a:p>
        </p:txBody>
      </p:sp>
      <p:sp>
        <p:nvSpPr>
          <p:cNvPr id="178" name="Shape 178"/>
          <p:cNvSpPr/>
          <p:nvPr/>
        </p:nvSpPr>
        <p:spPr>
          <a:xfrm>
            <a:off x="107950" y="142852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79" name="Shape 179"/>
          <p:cNvSpPr txBox="1"/>
          <p:nvPr/>
        </p:nvSpPr>
        <p:spPr>
          <a:xfrm>
            <a:off x="1011237" y="617537"/>
            <a:ext cx="3899209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Едноименни изводи на бобини</a:t>
            </a:r>
          </a:p>
        </p:txBody>
      </p:sp>
      <p:sp>
        <p:nvSpPr>
          <p:cNvPr id="180" name="Shape 180"/>
          <p:cNvSpPr/>
          <p:nvPr/>
        </p:nvSpPr>
        <p:spPr>
          <a:xfrm>
            <a:off x="500062" y="571500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642910" y="1139312"/>
            <a:ext cx="7858180" cy="283154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Определяне на едноименни изводи на намотки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 начин: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известни посока на навиване и взаимно разположение на намотките върху магнитопровода съответните им едноименни изводи се определят на базата на характера на индуктивната връзка.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Обикновено в практиката това не е известно и се прилага: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1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II начин: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Опитно определяне на едноименните изводи на индуктивно свързаните намотки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187" name="Shape 187"/>
          <p:cNvSpPr txBox="1"/>
          <p:nvPr/>
        </p:nvSpPr>
        <p:spPr>
          <a:xfrm>
            <a:off x="517525" y="188889"/>
            <a:ext cx="19962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Общи сведения</a:t>
            </a:r>
          </a:p>
        </p:txBody>
      </p:sp>
      <p:sp>
        <p:nvSpPr>
          <p:cNvPr id="188" name="Shape 188"/>
          <p:cNvSpPr/>
          <p:nvPr/>
        </p:nvSpPr>
        <p:spPr>
          <a:xfrm>
            <a:off x="107950" y="142852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1011237" y="500041"/>
            <a:ext cx="385676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Едноименни изводи на намотки</a:t>
            </a:r>
          </a:p>
        </p:txBody>
      </p:sp>
      <p:sp>
        <p:nvSpPr>
          <p:cNvPr id="190" name="Shape 190"/>
          <p:cNvSpPr/>
          <p:nvPr/>
        </p:nvSpPr>
        <p:spPr>
          <a:xfrm>
            <a:off x="500062" y="500041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642910" y="928670"/>
            <a:ext cx="785818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II начин: Опитно определяне на едноименни изводи на намотки</a:t>
            </a:r>
          </a:p>
        </p:txBody>
      </p:sp>
      <p:sp>
        <p:nvSpPr>
          <p:cNvPr id="192" name="Shape 192"/>
          <p:cNvSpPr txBox="1"/>
          <p:nvPr/>
        </p:nvSpPr>
        <p:spPr>
          <a:xfrm>
            <a:off x="500033" y="3286123"/>
            <a:ext cx="8215370" cy="22775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55600" lvl="0" marL="355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42382"/>
              <a:buFont typeface="Arial"/>
              <a:buAutoNum type="arabicPeriod"/>
            </a:pP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Към намотка 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се подава кратък импулс от постоянен източник на енергия с указания на схемата поляритет.</a:t>
            </a:r>
          </a:p>
          <a:p>
            <a:pPr indent="-355600" lvl="0" marL="355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42382"/>
              <a:buFont typeface="Arial"/>
              <a:buAutoNum type="arabicPeriod"/>
            </a:pP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Към намотка 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се свързва стрелкови уред за постоянен ток (УПТ) с “0” в средата на скалата.</a:t>
            </a:r>
          </a:p>
          <a:p>
            <a:pPr indent="-355600" lvl="0" marL="3556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95312"/>
              <a:buFont typeface="Arial"/>
              <a:buAutoNum type="arabicPeriod"/>
            </a:pP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Ако стрелката на уреда се отклони “вдясно”, то неговият “+” съвпада с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(съгласно чертежа) и тогава изводи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са едноименни.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1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противен случай (при отклонение на стрелката “вляво”) едноименните изводи са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bg-BG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</a:t>
            </a:r>
            <a:r>
              <a:rPr b="0" i="1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</a:t>
            </a:r>
            <a:r>
              <a:rPr b="0" i="1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 b="12944" l="0" r="0" t="38831"/>
          <a:stretch/>
        </p:blipFill>
        <p:spPr>
          <a:xfrm>
            <a:off x="1428728" y="1357298"/>
            <a:ext cx="6310325" cy="193196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199" name="Shape 199"/>
          <p:cNvSpPr txBox="1"/>
          <p:nvPr/>
        </p:nvSpPr>
        <p:spPr>
          <a:xfrm>
            <a:off x="517525" y="196850"/>
            <a:ext cx="59066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Основни закони във вериги с индуктивни връзки</a:t>
            </a:r>
          </a:p>
        </p:txBody>
      </p:sp>
      <p:sp>
        <p:nvSpPr>
          <p:cNvPr id="200" name="Shape 200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01" name="Shape 20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2" name="Shape 20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3" name="Shape 20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Shape 20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Shape 205"/>
          <p:cNvSpPr txBox="1"/>
          <p:nvPr/>
        </p:nvSpPr>
        <p:spPr>
          <a:xfrm>
            <a:off x="928662" y="1005470"/>
            <a:ext cx="7286674" cy="1015661"/>
          </a:xfrm>
          <a:prstGeom prst="rect">
            <a:avLst/>
          </a:prstGeom>
          <a:noFill/>
          <a:ln cap="flat" cmpd="sng" w="38100">
            <a:solidFill>
              <a:srgbClr val="FF00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3556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Наличието на електромагнитна връзка между намотки оказва влияние върху напреженията в клоните от веригата, съдържащи тези намотки.</a:t>
            </a:r>
          </a:p>
        </p:txBody>
      </p:sp>
      <p:sp>
        <p:nvSpPr>
          <p:cNvPr id="206" name="Shape 206"/>
          <p:cNvSpPr txBox="1"/>
          <p:nvPr/>
        </p:nvSpPr>
        <p:spPr>
          <a:xfrm>
            <a:off x="785785" y="3133082"/>
            <a:ext cx="7572428" cy="1938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1-ви закон на Кирхоф не се променя.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Магнитно-индуктивната връзка влияе върху изразите за напреженията върху клони от анализираната електрическа верига, т.е. променят се само 2-ри закон на Кирхоф и обобщения закон на Ом, респ. закона на Ом.</a:t>
            </a:r>
          </a:p>
        </p:txBody>
      </p:sp>
      <p:sp>
        <p:nvSpPr>
          <p:cNvPr id="207" name="Shape 207"/>
          <p:cNvSpPr txBox="1"/>
          <p:nvPr/>
        </p:nvSpPr>
        <p:spPr>
          <a:xfrm rot="5400000">
            <a:off x="4324647" y="2181517"/>
            <a:ext cx="714379" cy="9233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5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⇒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517525" y="196850"/>
            <a:ext cx="59066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Основни закони във вериги с индуктивни връзки</a:t>
            </a:r>
          </a:p>
        </p:txBody>
      </p:sp>
      <p:sp>
        <p:nvSpPr>
          <p:cNvPr id="214" name="Shape 214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15" name="Shape 21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7" name="Shape 21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8" name="Shape 21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Shape 219"/>
          <p:cNvSpPr txBox="1"/>
          <p:nvPr/>
        </p:nvSpPr>
        <p:spPr>
          <a:xfrm>
            <a:off x="1142975" y="642918"/>
            <a:ext cx="6858047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Правила за определяна на знака пред напрежителния пад от взаимна индукция</a:t>
            </a:r>
          </a:p>
        </p:txBody>
      </p:sp>
      <p:sp>
        <p:nvSpPr>
          <p:cNvPr id="220" name="Shape 220"/>
          <p:cNvSpPr txBox="1"/>
          <p:nvPr/>
        </p:nvSpPr>
        <p:spPr>
          <a:xfrm>
            <a:off x="785785" y="1523890"/>
            <a:ext cx="7572428" cy="326243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Избират се еднакви посоки на тока през намотката-приемник и напрежението в клона, където тя участва.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Всяко от напреженията върху даден клон се отчита със съответния знак във 2-ри закон на Кирхоф.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Знакът пред взаимно индуцираното напрежение е (+), когато токовете през намотката-възбудител и намотката-приемник са еднакво ориентирани спрямо едноименните изводи на тези намотки.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127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противен случай знакът е (-).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226" name="Shape 226"/>
          <p:cNvSpPr txBox="1"/>
          <p:nvPr/>
        </p:nvSpPr>
        <p:spPr>
          <a:xfrm>
            <a:off x="517525" y="196850"/>
            <a:ext cx="59066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Основни закони във вериги с индуктивни връзки</a:t>
            </a:r>
          </a:p>
        </p:txBody>
      </p:sp>
      <p:sp>
        <p:nvSpPr>
          <p:cNvPr id="227" name="Shape 227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28" name="Shape 22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9" name="Shape 22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1" name="Shape 23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2" name="Shape 232"/>
          <p:cNvSpPr txBox="1"/>
          <p:nvPr/>
        </p:nvSpPr>
        <p:spPr>
          <a:xfrm>
            <a:off x="517525" y="701658"/>
            <a:ext cx="8197879" cy="6771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Пример 1: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Дадена е реална електрическа верига, съдържаща индуктивна връзка </a:t>
            </a:r>
            <a:r>
              <a:rPr b="0" i="0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между намотките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</p:txBody>
      </p:sp>
      <p:pic>
        <p:nvPicPr>
          <p:cNvPr id="233" name="Shape 233"/>
          <p:cNvPicPr preferRelativeResize="0"/>
          <p:nvPr/>
        </p:nvPicPr>
        <p:blipFill rotWithShape="1">
          <a:blip r:embed="rId3">
            <a:alphaModFix/>
          </a:blip>
          <a:srcRect b="0" l="0" r="0" t="6136"/>
          <a:stretch/>
        </p:blipFill>
        <p:spPr>
          <a:xfrm>
            <a:off x="785785" y="1500174"/>
            <a:ext cx="7619999" cy="38248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239" name="Shape 239"/>
          <p:cNvSpPr txBox="1"/>
          <p:nvPr/>
        </p:nvSpPr>
        <p:spPr>
          <a:xfrm>
            <a:off x="517525" y="196850"/>
            <a:ext cx="59066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Основни закони във вериги с индуктивни връзки</a:t>
            </a:r>
          </a:p>
        </p:txBody>
      </p:sp>
      <p:sp>
        <p:nvSpPr>
          <p:cNvPr id="240" name="Shape 240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41" name="Shape 24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2" name="Shape 24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Shape 24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Shape 245"/>
          <p:cNvSpPr txBox="1"/>
          <p:nvPr/>
        </p:nvSpPr>
        <p:spPr>
          <a:xfrm>
            <a:off x="642910" y="701658"/>
            <a:ext cx="785818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Еквивалентната</a:t>
            </a: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електрическа верига в комплексна форма има вида:</a:t>
            </a:r>
          </a:p>
        </p:txBody>
      </p:sp>
      <p:sp>
        <p:nvSpPr>
          <p:cNvPr id="246" name="Shape 246"/>
          <p:cNvSpPr/>
          <p:nvPr/>
        </p:nvSpPr>
        <p:spPr>
          <a:xfrm>
            <a:off x="6615610" y="2916791"/>
            <a:ext cx="9807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където:</a:t>
            </a:r>
          </a:p>
        </p:txBody>
      </p:sp>
      <p:pic>
        <p:nvPicPr>
          <p:cNvPr id="247" name="Shape 2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56391" y="3429000"/>
            <a:ext cx="2187574" cy="20145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8" name="Shape 24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426" y="1057275"/>
            <a:ext cx="6375399" cy="32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517525" y="196850"/>
            <a:ext cx="59066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Основни закони във вериги с индуктивни връзки</a:t>
            </a:r>
          </a:p>
        </p:txBody>
      </p:sp>
      <p:sp>
        <p:nvSpPr>
          <p:cNvPr id="255" name="Shape 255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56" name="Shape 25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Shape 25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Shape 25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Shape 25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0" name="Shape 260"/>
          <p:cNvSpPr txBox="1"/>
          <p:nvPr/>
        </p:nvSpPr>
        <p:spPr>
          <a:xfrm>
            <a:off x="642910" y="701658"/>
            <a:ext cx="785818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Еквивалентната</a:t>
            </a: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електрическа верига в комплексна форма има вида:</a:t>
            </a:r>
          </a:p>
        </p:txBody>
      </p:sp>
      <p:pic>
        <p:nvPicPr>
          <p:cNvPr id="261" name="Shape 26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4282" y="2428866"/>
            <a:ext cx="2859086" cy="167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Shape 26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138237" y="4071942"/>
            <a:ext cx="7059612" cy="1516061"/>
          </a:xfrm>
          <a:prstGeom prst="rect">
            <a:avLst/>
          </a:prstGeom>
          <a:noFill/>
          <a:ln>
            <a:noFill/>
          </a:ln>
        </p:spPr>
      </p:pic>
      <p:sp>
        <p:nvSpPr>
          <p:cNvPr id="263" name="Shape 263"/>
          <p:cNvSpPr/>
          <p:nvPr/>
        </p:nvSpPr>
        <p:spPr>
          <a:xfrm>
            <a:off x="500033" y="1500174"/>
            <a:ext cx="250033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1-ви и 2-ри закон на Кирхоф имат вида:</a:t>
            </a:r>
          </a:p>
        </p:txBody>
      </p:sp>
      <p:pic>
        <p:nvPicPr>
          <p:cNvPr id="264" name="Shape 26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697163" y="1057279"/>
            <a:ext cx="6375399" cy="322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517525" y="196850"/>
            <a:ext cx="59066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Основни закони във вериги с индуктивни връзки</a:t>
            </a:r>
          </a:p>
        </p:txBody>
      </p:sp>
      <p:sp>
        <p:nvSpPr>
          <p:cNvPr id="271" name="Shape 271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72" name="Shape 27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3" name="Shape 27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Shape 27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Shape 27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Shape 276"/>
          <p:cNvSpPr txBox="1"/>
          <p:nvPr/>
        </p:nvSpPr>
        <p:spPr>
          <a:xfrm>
            <a:off x="785785" y="701658"/>
            <a:ext cx="7572428" cy="9848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Пример 2: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Дадена е реална електрическа верига, съдържаща индуктивни връзки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b="0" baseline="-25000" i="0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M</a:t>
            </a:r>
            <a:r>
              <a:rPr b="0" baseline="-25000" i="0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M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31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съответно между намотки 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</p:txBody>
      </p:sp>
      <p:pic>
        <p:nvPicPr>
          <p:cNvPr id="277" name="Shape 277"/>
          <p:cNvPicPr preferRelativeResize="0"/>
          <p:nvPr/>
        </p:nvPicPr>
        <p:blipFill rotWithShape="1">
          <a:blip r:embed="rId3">
            <a:alphaModFix/>
          </a:blip>
          <a:srcRect b="0" l="6561" r="6559" t="6136"/>
          <a:stretch/>
        </p:blipFill>
        <p:spPr>
          <a:xfrm>
            <a:off x="714347" y="1142983"/>
            <a:ext cx="7544031" cy="43577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517525" y="196850"/>
            <a:ext cx="59066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Основни закони във вериги с индуктивни връзки</a:t>
            </a:r>
          </a:p>
        </p:txBody>
      </p:sp>
      <p:sp>
        <p:nvSpPr>
          <p:cNvPr id="284" name="Shape 284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285" name="Shape 28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Shape 28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Shape 28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8" name="Shape 28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9" name="Shape 289"/>
          <p:cNvSpPr txBox="1"/>
          <p:nvPr/>
        </p:nvSpPr>
        <p:spPr>
          <a:xfrm>
            <a:off x="642910" y="701658"/>
            <a:ext cx="785818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Еквивалентната</a:t>
            </a: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електрическа верига в комплексна форма има вида:</a:t>
            </a:r>
          </a:p>
        </p:txBody>
      </p:sp>
      <p:sp>
        <p:nvSpPr>
          <p:cNvPr id="290" name="Shape 290"/>
          <p:cNvSpPr/>
          <p:nvPr/>
        </p:nvSpPr>
        <p:spPr>
          <a:xfrm>
            <a:off x="5329728" y="1571612"/>
            <a:ext cx="98071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където:</a:t>
            </a:r>
          </a:p>
        </p:txBody>
      </p:sp>
      <p:pic>
        <p:nvPicPr>
          <p:cNvPr id="291" name="Shape 29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286375" y="2154238"/>
            <a:ext cx="3568699" cy="2513012"/>
          </a:xfrm>
          <a:prstGeom prst="rect">
            <a:avLst/>
          </a:prstGeom>
          <a:noFill/>
          <a:ln>
            <a:noFill/>
          </a:ln>
        </p:spPr>
      </p:pic>
      <p:pic>
        <p:nvPicPr>
          <p:cNvPr id="292" name="Shape 292"/>
          <p:cNvPicPr preferRelativeResize="0"/>
          <p:nvPr/>
        </p:nvPicPr>
        <p:blipFill rotWithShape="1">
          <a:blip r:embed="rId4">
            <a:alphaModFix/>
          </a:blip>
          <a:srcRect b="0" l="9842" r="9842" t="6136"/>
          <a:stretch/>
        </p:blipFill>
        <p:spPr>
          <a:xfrm>
            <a:off x="285718" y="1571612"/>
            <a:ext cx="4895851" cy="3059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285718" y="496085"/>
            <a:ext cx="8643997" cy="49552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Съдържание</a:t>
            </a:r>
          </a:p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0" marL="53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Общи сведения:</a:t>
            </a:r>
          </a:p>
          <a:p>
            <a:pPr indent="-190500" lvl="0" marL="72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1.1.	закон за запазване на магнитния поток;</a:t>
            </a:r>
          </a:p>
          <a:p>
            <a:pPr indent="-190500" lvl="1" marL="723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1.2.	едноименни изводи на намотки.</a:t>
            </a:r>
          </a:p>
          <a:p>
            <a:pPr indent="-2349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5334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	Основни закони във вериги с индуктивни връзки - 1-ви и 2-ри закони на Кирхоф; закон на Ом и обобщен закон на Ом.</a:t>
            </a:r>
          </a:p>
          <a:p>
            <a:pPr indent="-2349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5334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3"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Активна мощност, предавана по индуктивен път – големина и посока. </a:t>
            </a:r>
          </a:p>
          <a:p>
            <a:pPr indent="-8572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55600" lvl="1" marL="5334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3"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Еквивалентно преобразуване чрез отстраняване на индуктивна връзка в:</a:t>
            </a:r>
          </a:p>
          <a:p>
            <a:pPr indent="-546100" lvl="1" marL="1079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4.1.	последователно съединение;</a:t>
            </a:r>
          </a:p>
          <a:p>
            <a:pPr indent="-546100" lvl="1" marL="1079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4.2.	паралелно съединение;</a:t>
            </a:r>
          </a:p>
          <a:p>
            <a:pPr indent="-546100" lvl="1" marL="1079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4.3.	триполюсно съединение.</a:t>
            </a:r>
          </a:p>
          <a:p>
            <a:pPr indent="-234950" lvl="1" marL="8572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indent="-355600" lvl="0" marL="533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	Литература.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298" name="Shape 298"/>
          <p:cNvSpPr txBox="1"/>
          <p:nvPr/>
        </p:nvSpPr>
        <p:spPr>
          <a:xfrm>
            <a:off x="517525" y="196850"/>
            <a:ext cx="590661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Основни закони във вериги с индуктивни връзки</a:t>
            </a:r>
          </a:p>
        </p:txBody>
      </p:sp>
      <p:sp>
        <p:nvSpPr>
          <p:cNvPr id="299" name="Shape 299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sp>
        <p:nvSpPr>
          <p:cNvPr id="300" name="Shape 30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1" name="Shape 30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2" name="Shape 30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3" name="Shape 30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4" name="Shape 304"/>
          <p:cNvSpPr txBox="1"/>
          <p:nvPr/>
        </p:nvSpPr>
        <p:spPr>
          <a:xfrm>
            <a:off x="642910" y="701658"/>
            <a:ext cx="785818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Еквивалентната</a:t>
            </a: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електрическа верига в комплексна форма има вида:</a:t>
            </a:r>
          </a:p>
        </p:txBody>
      </p:sp>
      <p:pic>
        <p:nvPicPr>
          <p:cNvPr id="305" name="Shape 30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2775" y="2357430"/>
            <a:ext cx="2916238" cy="1670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6" name="Shape 30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0187" y="4012132"/>
            <a:ext cx="8699528" cy="1560006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Shape 307"/>
          <p:cNvSpPr/>
          <p:nvPr/>
        </p:nvSpPr>
        <p:spPr>
          <a:xfrm>
            <a:off x="642910" y="1500174"/>
            <a:ext cx="250033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1-ви и 2-ри закон на Кирхоф имат вида:</a:t>
            </a:r>
          </a:p>
        </p:txBody>
      </p:sp>
      <p:pic>
        <p:nvPicPr>
          <p:cNvPr id="308" name="Shape 308"/>
          <p:cNvPicPr preferRelativeResize="0"/>
          <p:nvPr/>
        </p:nvPicPr>
        <p:blipFill rotWithShape="1">
          <a:blip r:embed="rId5">
            <a:alphaModFix/>
          </a:blip>
          <a:srcRect b="0" l="9842" r="9842" t="6136"/>
          <a:stretch/>
        </p:blipFill>
        <p:spPr>
          <a:xfrm>
            <a:off x="3643305" y="1012829"/>
            <a:ext cx="4895850" cy="30591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314" name="Shape 314"/>
          <p:cNvSpPr txBox="1"/>
          <p:nvPr/>
        </p:nvSpPr>
        <p:spPr>
          <a:xfrm>
            <a:off x="517525" y="196850"/>
            <a:ext cx="81808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Активна мощност, предавана по индуктивен път – големина и посока</a:t>
            </a:r>
          </a:p>
        </p:txBody>
      </p:sp>
      <p:sp>
        <p:nvSpPr>
          <p:cNvPr id="315" name="Shape 315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316" name="Shape 31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7" name="Shape 31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8" name="Shape 31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Shape 31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0" name="Shape 320"/>
          <p:cNvSpPr/>
          <p:nvPr/>
        </p:nvSpPr>
        <p:spPr>
          <a:xfrm>
            <a:off x="1000100" y="571479"/>
            <a:ext cx="7215238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Намотките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са индуктивно свързани с взаимна индуктивност 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</a:t>
            </a:r>
            <a:r>
              <a:rPr b="0" baseline="-25000" i="0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=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 </a:t>
            </a:r>
            <a:r>
              <a:rPr b="0" baseline="-25000" i="0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= M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между тях.</a:t>
            </a:r>
          </a:p>
        </p:txBody>
      </p:sp>
      <p:grpSp>
        <p:nvGrpSpPr>
          <p:cNvPr id="321" name="Shape 321"/>
          <p:cNvGrpSpPr/>
          <p:nvPr/>
        </p:nvGrpSpPr>
        <p:grpSpPr>
          <a:xfrm>
            <a:off x="4714876" y="1428736"/>
            <a:ext cx="4214841" cy="2357452"/>
            <a:chOff x="4714876" y="1428736"/>
            <a:chExt cx="4214841" cy="2357452"/>
          </a:xfrm>
        </p:grpSpPr>
        <p:pic>
          <p:nvPicPr>
            <p:cNvPr id="322" name="Shape 322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803805" y="3197225"/>
              <a:ext cx="4054475" cy="58896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23" name="Shape 323"/>
            <p:cNvGrpSpPr/>
            <p:nvPr/>
          </p:nvGrpSpPr>
          <p:grpSpPr>
            <a:xfrm>
              <a:off x="4929189" y="1428736"/>
              <a:ext cx="3643337" cy="1846659"/>
              <a:chOff x="4929189" y="1428736"/>
              <a:chExt cx="3643337" cy="1846659"/>
            </a:xfrm>
          </p:grpSpPr>
          <p:pic>
            <p:nvPicPr>
              <p:cNvPr id="324" name="Shape 324"/>
              <p:cNvPicPr preferRelativeResize="0"/>
              <p:nvPr/>
            </p:nvPicPr>
            <p:blipFill rotWithShape="1">
              <a:blip r:embed="rId4">
                <a:alphaModFix/>
              </a:blip>
              <a:srcRect b="0" l="0" r="0" t="0"/>
              <a:stretch/>
            </p:blipFill>
            <p:spPr>
              <a:xfrm>
                <a:off x="6502400" y="2384425"/>
                <a:ext cx="588962" cy="42862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25" name="Shape 325"/>
              <p:cNvSpPr/>
              <p:nvPr/>
            </p:nvSpPr>
            <p:spPr>
              <a:xfrm>
                <a:off x="4929189" y="1428736"/>
                <a:ext cx="3643337" cy="18466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bg-BG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Комплексната мощност спрямо </a:t>
                </a:r>
                <a:r>
                  <a:rPr b="0" i="1" lang="bg-BG" sz="20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</a:t>
                </a:r>
                <a:r>
                  <a:rPr b="0" baseline="-25000" i="0" lang="bg-BG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r>
                  <a:rPr b="0" i="0" lang="bg-BG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при индуциране на напреже-ние към нея      , вследствие протичане на ток през </a:t>
                </a:r>
                <a:r>
                  <a:rPr b="0" i="1" lang="bg-BG" sz="20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</a:t>
                </a:r>
                <a:r>
                  <a:rPr b="0" baseline="-25000" i="0" lang="bg-BG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r>
                  <a:rPr b="0" i="0" lang="bg-BG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e:</a:t>
                </a:r>
              </a:p>
            </p:txBody>
          </p:sp>
        </p:grpSp>
        <p:sp>
          <p:nvSpPr>
            <p:cNvPr id="326" name="Shape 326"/>
            <p:cNvSpPr/>
            <p:nvPr/>
          </p:nvSpPr>
          <p:spPr>
            <a:xfrm>
              <a:off x="4714876" y="1500174"/>
              <a:ext cx="4214841" cy="2286014"/>
            </a:xfrm>
            <a:prstGeom prst="rect">
              <a:avLst/>
            </a:prstGeom>
            <a:noFill/>
            <a:ln cap="flat" cmpd="sng" w="254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27" name="Shape 327"/>
          <p:cNvGrpSpPr/>
          <p:nvPr/>
        </p:nvGrpSpPr>
        <p:grpSpPr>
          <a:xfrm>
            <a:off x="285718" y="1428736"/>
            <a:ext cx="4214841" cy="2357452"/>
            <a:chOff x="285718" y="1428736"/>
            <a:chExt cx="4214841" cy="2357452"/>
          </a:xfrm>
        </p:grpSpPr>
        <p:pic>
          <p:nvPicPr>
            <p:cNvPr id="328" name="Shape 328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357186" y="3197225"/>
              <a:ext cx="4000500" cy="588962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329" name="Shape 329"/>
            <p:cNvGrpSpPr/>
            <p:nvPr/>
          </p:nvGrpSpPr>
          <p:grpSpPr>
            <a:xfrm>
              <a:off x="428595" y="1428736"/>
              <a:ext cx="3714776" cy="1846659"/>
              <a:chOff x="428595" y="1428736"/>
              <a:chExt cx="3714776" cy="1846659"/>
            </a:xfrm>
          </p:grpSpPr>
          <p:pic>
            <p:nvPicPr>
              <p:cNvPr id="330" name="Shape 330"/>
              <p:cNvPicPr preferRelativeResize="0"/>
              <p:nvPr/>
            </p:nvPicPr>
            <p:blipFill rotWithShape="1">
              <a:blip r:embed="rId6">
                <a:alphaModFix/>
              </a:blip>
              <a:srcRect b="0" l="0" r="0" t="0"/>
              <a:stretch/>
            </p:blipFill>
            <p:spPr>
              <a:xfrm>
                <a:off x="2009740" y="2384410"/>
                <a:ext cx="571503" cy="42862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1" name="Shape 331"/>
              <p:cNvSpPr/>
              <p:nvPr/>
            </p:nvSpPr>
            <p:spPr>
              <a:xfrm>
                <a:off x="428595" y="1428736"/>
                <a:ext cx="3714776" cy="18466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45700" lIns="91425" rIns="91425" wrap="square" tIns="45700">
                <a:noAutofit/>
              </a:bodyPr>
              <a:lstStyle/>
              <a:p>
                <a:pPr indent="0" lvl="0" marL="0" marR="0" rtl="0" algn="just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ct val="25000"/>
                  <a:buFont typeface="Arial"/>
                  <a:buNone/>
                </a:pPr>
                <a:r>
                  <a:rPr b="0" i="0" lang="bg-BG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Комплексната мощност спрямо </a:t>
                </a:r>
                <a:r>
                  <a:rPr b="0" i="1" lang="bg-BG" sz="20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</a:t>
                </a:r>
                <a:r>
                  <a:rPr b="0" baseline="-25000" i="0" lang="bg-BG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1</a:t>
                </a:r>
                <a:r>
                  <a:rPr b="0" i="0" lang="bg-BG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при индуциране на напреже-ние към нея      , вследствие протичане на ток през </a:t>
                </a:r>
                <a:r>
                  <a:rPr b="0" i="1" lang="bg-BG" sz="2000" u="none" cap="none" strike="noStrike">
                    <a:solidFill>
                      <a:schemeClr val="dk1"/>
                    </a:solidFill>
                    <a:latin typeface="Times New Roman"/>
                    <a:ea typeface="Times New Roman"/>
                    <a:cs typeface="Times New Roman"/>
                    <a:sym typeface="Times New Roman"/>
                  </a:rPr>
                  <a:t>L</a:t>
                </a:r>
                <a:r>
                  <a:rPr b="0" baseline="-25000" i="0" lang="bg-BG" sz="20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2</a:t>
                </a:r>
                <a:r>
                  <a:rPr b="0" i="0" lang="bg-BG" sz="1800" u="none" cap="none" strike="noStrike">
                    <a:solidFill>
                      <a:schemeClr val="dk1"/>
                    </a:solidFill>
                    <a:latin typeface="Arial"/>
                    <a:ea typeface="Arial"/>
                    <a:cs typeface="Arial"/>
                    <a:sym typeface="Arial"/>
                  </a:rPr>
                  <a:t> e:</a:t>
                </a:r>
              </a:p>
            </p:txBody>
          </p:sp>
        </p:grpSp>
        <p:sp>
          <p:nvSpPr>
            <p:cNvPr id="332" name="Shape 332"/>
            <p:cNvSpPr/>
            <p:nvPr/>
          </p:nvSpPr>
          <p:spPr>
            <a:xfrm>
              <a:off x="285718" y="1500174"/>
              <a:ext cx="4214841" cy="2286014"/>
            </a:xfrm>
            <a:prstGeom prst="rect">
              <a:avLst/>
            </a:prstGeom>
            <a:noFill/>
            <a:ln cap="flat" cmpd="sng" w="254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pic>
        <p:nvPicPr>
          <p:cNvPr id="333" name="Shape 333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249362" y="3857628"/>
            <a:ext cx="2214561" cy="803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34" name="Shape 33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5786462" y="3857628"/>
            <a:ext cx="2214561" cy="803275"/>
          </a:xfrm>
          <a:prstGeom prst="rect">
            <a:avLst/>
          </a:prstGeom>
          <a:noFill/>
          <a:ln>
            <a:noFill/>
          </a:ln>
        </p:spPr>
      </p:pic>
      <p:sp>
        <p:nvSpPr>
          <p:cNvPr id="335" name="Shape 335"/>
          <p:cNvSpPr/>
          <p:nvPr/>
        </p:nvSpPr>
        <p:spPr>
          <a:xfrm>
            <a:off x="2771800" y="4929198"/>
            <a:ext cx="101437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където:</a:t>
            </a:r>
          </a:p>
        </p:txBody>
      </p:sp>
      <p:pic>
        <p:nvPicPr>
          <p:cNvPr id="336" name="Shape 336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3875092" y="4697412"/>
            <a:ext cx="1411287" cy="8381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342" name="Shape 342"/>
          <p:cNvSpPr txBox="1"/>
          <p:nvPr/>
        </p:nvSpPr>
        <p:spPr>
          <a:xfrm>
            <a:off x="517525" y="196850"/>
            <a:ext cx="818089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Активна мощност, предавана по индуктивен път – големина и посока</a:t>
            </a:r>
          </a:p>
        </p:txBody>
      </p:sp>
      <p:sp>
        <p:nvSpPr>
          <p:cNvPr id="343" name="Shape 343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</a:p>
        </p:txBody>
      </p:sp>
      <p:sp>
        <p:nvSpPr>
          <p:cNvPr id="344" name="Shape 34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Shape 34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Shape 34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Shape 34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8" name="Shape 348"/>
          <p:cNvSpPr/>
          <p:nvPr/>
        </p:nvSpPr>
        <p:spPr>
          <a:xfrm>
            <a:off x="571472" y="428604"/>
            <a:ext cx="7929616" cy="4001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Посока на предаване на активна мощност </a:t>
            </a:r>
            <a:r>
              <a:rPr b="1" i="1" lang="bg-BG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</a:t>
            </a:r>
            <a:r>
              <a:rPr b="1" baseline="-25000" i="0" lang="bg-BG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</a:t>
            </a:r>
            <a:r>
              <a:rPr b="1" i="0" lang="bg-BG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между намотки </a:t>
            </a:r>
            <a:r>
              <a:rPr b="1" i="1" lang="bg-BG" sz="1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1" baseline="-25000" i="0" lang="bg-BG" sz="1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b="1" i="1" lang="bg-BG" sz="18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bg-BG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и </a:t>
            </a:r>
            <a:r>
              <a:rPr b="1" i="1" lang="bg-BG" sz="20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1" baseline="-25000" i="0" lang="bg-BG" sz="18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</p:txBody>
      </p:sp>
      <p:grpSp>
        <p:nvGrpSpPr>
          <p:cNvPr id="349" name="Shape 349"/>
          <p:cNvGrpSpPr/>
          <p:nvPr/>
        </p:nvGrpSpPr>
        <p:grpSpPr>
          <a:xfrm>
            <a:off x="500033" y="1893879"/>
            <a:ext cx="2800322" cy="392112"/>
            <a:chOff x="3271875" y="1071545"/>
            <a:chExt cx="2800322" cy="392112"/>
          </a:xfrm>
        </p:grpSpPr>
        <p:sp>
          <p:nvSpPr>
            <p:cNvPr id="350" name="Shape 350"/>
            <p:cNvSpPr/>
            <p:nvPr/>
          </p:nvSpPr>
          <p:spPr>
            <a:xfrm>
              <a:off x="3271875" y="1081079"/>
              <a:ext cx="778034" cy="36933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bg-BG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Нека:</a:t>
              </a:r>
            </a:p>
          </p:txBody>
        </p:sp>
        <p:pic>
          <p:nvPicPr>
            <p:cNvPr id="351" name="Shape 351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4089410" y="1071545"/>
              <a:ext cx="1982787" cy="392112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352" name="Shape 352"/>
          <p:cNvGraphicFramePr/>
          <p:nvPr/>
        </p:nvGraphicFramePr>
        <p:xfrm>
          <a:off x="571472" y="32651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{E8C57B2D-5149-4501-A4A6-36CD21BAC3CE}</a:tableStyleId>
              </a:tblPr>
              <a:tblGrid>
                <a:gridCol w="1486800"/>
                <a:gridCol w="3228100"/>
                <a:gridCol w="3214700"/>
              </a:tblGrid>
              <a:tr h="11880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Еднаква ориентация на токовете </a:t>
                      </a:r>
                      <a:r>
                        <a:rPr i="1"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baseline="-25000"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</a:t>
                      </a:r>
                      <a:r>
                        <a:rPr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r>
                        <a:rPr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  и </a:t>
                      </a:r>
                      <a:r>
                        <a:rPr i="1"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baseline="-25000"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 </a:t>
                      </a:r>
                      <a:r>
                        <a:rPr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r>
                        <a:rPr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 спрямо едноименните изводи на бобините </a:t>
                      </a:r>
                      <a:r>
                        <a:rPr i="1"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r>
                        <a:rPr baseline="-25000"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и </a:t>
                      </a:r>
                      <a:r>
                        <a:rPr i="1"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r>
                        <a:rPr baseline="-25000" lang="bg-BG" sz="1800" u="none" cap="none" strike="noStrike">
                          <a:solidFill>
                            <a:srgbClr val="FF0000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5DDA08"/>
                        </a:buClr>
                        <a:buSzPct val="25000"/>
                        <a:buFont typeface="Times New Roman"/>
                        <a:buNone/>
                      </a:pPr>
                      <a:r>
                        <a:rPr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Еднаква ориентация на токовете </a:t>
                      </a:r>
                      <a:r>
                        <a:rPr i="1"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baseline="-25000"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 </a:t>
                      </a:r>
                      <a:r>
                        <a:rPr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</a:t>
                      </a:r>
                      <a:r>
                        <a:rPr i="1"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r>
                        <a:rPr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  и </a:t>
                      </a:r>
                      <a:r>
                        <a:rPr i="1"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i</a:t>
                      </a:r>
                      <a:r>
                        <a:rPr baseline="-25000"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  <a:r>
                        <a:rPr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( </a:t>
                      </a:r>
                      <a:r>
                        <a:rPr i="1"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</a:t>
                      </a:r>
                      <a:r>
                        <a:rPr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) спрямо разноименните изводи на бобините </a:t>
                      </a:r>
                      <a:r>
                        <a:rPr i="1"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r>
                        <a:rPr baseline="-25000"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и </a:t>
                      </a:r>
                      <a:r>
                        <a:rPr i="1"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L</a:t>
                      </a:r>
                      <a:r>
                        <a:rPr baseline="-25000" lang="bg-BG" sz="1800" u="none" cap="none" strike="noStrike">
                          <a:solidFill>
                            <a:srgbClr val="5DDA08"/>
                          </a:solidFill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</a:t>
                      </a: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32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Times New Roman"/>
                        <a:buNone/>
                      </a:pPr>
                      <a:r>
                        <a:rPr i="1" lang="bg-BG" sz="2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r>
                        <a:rPr baseline="-25000" lang="bg-BG" sz="2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</a:t>
                      </a:r>
                      <a:r>
                        <a:rPr lang="bg-BG" sz="2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&gt; 0</a:t>
                      </a: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53217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Times New Roman"/>
                        <a:buNone/>
                      </a:pPr>
                      <a:r>
                        <a:rPr i="1" lang="bg-BG" sz="2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P</a:t>
                      </a:r>
                      <a:r>
                        <a:rPr baseline="-25000" lang="bg-BG" sz="2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</a:t>
                      </a:r>
                      <a:r>
                        <a:rPr lang="bg-BG" sz="2400" u="none" cap="none" strike="noStrik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 &lt; 0</a:t>
                      </a:r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ct val="25000"/>
                        <a:buFont typeface="Arial"/>
                        <a:buNone/>
                      </a:pPr>
                      <a:r>
                        <a:t/>
                      </a:r>
                      <a:endParaRPr sz="1800" u="none" cap="none" strike="noStrike"/>
                    </a:p>
                  </a:txBody>
                  <a:tcPr marT="45725" marB="45725" marR="91450" marL="91450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  <p:pic>
        <p:nvPicPr>
          <p:cNvPr id="353" name="Shape 35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71668" y="4535180"/>
            <a:ext cx="3177109" cy="482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Shape 35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2109791" y="5035567"/>
            <a:ext cx="3176585" cy="48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Shape 355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324503" y="4535501"/>
            <a:ext cx="3176585" cy="48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Shape 356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5286380" y="5089539"/>
            <a:ext cx="3176585" cy="48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Shape 357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3698875" y="808037"/>
            <a:ext cx="4818063" cy="2449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61" name="Shape 3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Shape 362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363" name="Shape 363"/>
          <p:cNvSpPr txBox="1"/>
          <p:nvPr/>
        </p:nvSpPr>
        <p:spPr>
          <a:xfrm>
            <a:off x="517525" y="196850"/>
            <a:ext cx="84416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Еквивалентно преобразуване чрез отстраняване на индуктивна връзка</a:t>
            </a:r>
          </a:p>
        </p:txBody>
      </p:sp>
      <p:sp>
        <p:nvSpPr>
          <p:cNvPr id="364" name="Shape 364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365" name="Shape 36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6" name="Shape 36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7" name="Shape 36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8" name="Shape 36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9" name="Shape 369"/>
          <p:cNvSpPr txBox="1"/>
          <p:nvPr/>
        </p:nvSpPr>
        <p:spPr>
          <a:xfrm>
            <a:off x="928662" y="1005470"/>
            <a:ext cx="7286674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3556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Индуктивната връзка се отстранява по такъв начин, че всички съответни токове в изходната и в еквивалентната електрическа верига са равни.</a:t>
            </a:r>
          </a:p>
        </p:txBody>
      </p:sp>
      <p:sp>
        <p:nvSpPr>
          <p:cNvPr id="370" name="Shape 370"/>
          <p:cNvSpPr txBox="1"/>
          <p:nvPr/>
        </p:nvSpPr>
        <p:spPr>
          <a:xfrm>
            <a:off x="785785" y="2786058"/>
            <a:ext cx="7572428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Забележка:</a:t>
            </a: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Горният знак във всяка от следващите формули е в сила при свързване на бобините </a:t>
            </a:r>
            <a:r>
              <a:rPr b="0" i="1" lang="bg-BG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1" lang="bg-BG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 начала, означени със  </a:t>
            </a:r>
            <a:r>
              <a:rPr b="1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∗ </a:t>
            </a: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а долният – при начала, означени с (∙).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Shape 375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376" name="Shape 376"/>
          <p:cNvSpPr txBox="1"/>
          <p:nvPr/>
        </p:nvSpPr>
        <p:spPr>
          <a:xfrm>
            <a:off x="517525" y="196850"/>
            <a:ext cx="84416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Еквивалентно преобразуване чрез отстраняване на индуктивна връзка</a:t>
            </a:r>
          </a:p>
        </p:txBody>
      </p:sp>
      <p:sp>
        <p:nvSpPr>
          <p:cNvPr id="377" name="Shape 377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378" name="Shape 378"/>
          <p:cNvSpPr txBox="1"/>
          <p:nvPr/>
        </p:nvSpPr>
        <p:spPr>
          <a:xfrm>
            <a:off x="1011237" y="617537"/>
            <a:ext cx="477406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Последователно свързване на бобини</a:t>
            </a:r>
          </a:p>
        </p:txBody>
      </p:sp>
      <p:sp>
        <p:nvSpPr>
          <p:cNvPr id="379" name="Shape 379"/>
          <p:cNvSpPr/>
          <p:nvPr/>
        </p:nvSpPr>
        <p:spPr>
          <a:xfrm>
            <a:off x="500062" y="571500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4.1</a:t>
            </a:r>
          </a:p>
        </p:txBody>
      </p:sp>
      <p:sp>
        <p:nvSpPr>
          <p:cNvPr id="380" name="Shape 38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1" name="Shape 38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2" name="Shape 382"/>
          <p:cNvPicPr preferRelativeResize="0"/>
          <p:nvPr/>
        </p:nvPicPr>
        <p:blipFill rotWithShape="1">
          <a:blip r:embed="rId3">
            <a:alphaModFix/>
          </a:blip>
          <a:srcRect b="0" l="14764" r="16403" t="0"/>
          <a:stretch/>
        </p:blipFill>
        <p:spPr>
          <a:xfrm>
            <a:off x="444500" y="982662"/>
            <a:ext cx="4056061" cy="3160711"/>
          </a:xfrm>
          <a:prstGeom prst="rect">
            <a:avLst/>
          </a:prstGeom>
          <a:noFill/>
          <a:ln>
            <a:noFill/>
          </a:ln>
        </p:spPr>
      </p:pic>
      <p:sp>
        <p:nvSpPr>
          <p:cNvPr id="383" name="Shape 38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4" name="Shape 384"/>
          <p:cNvPicPr preferRelativeResize="0"/>
          <p:nvPr/>
        </p:nvPicPr>
        <p:blipFill rotWithShape="1">
          <a:blip r:embed="rId4">
            <a:alphaModFix/>
          </a:blip>
          <a:srcRect b="0" l="13124" r="13124" t="0"/>
          <a:stretch/>
        </p:blipFill>
        <p:spPr>
          <a:xfrm>
            <a:off x="4875212" y="1200154"/>
            <a:ext cx="3760787" cy="2728910"/>
          </a:xfrm>
          <a:prstGeom prst="rect">
            <a:avLst/>
          </a:prstGeom>
          <a:noFill/>
          <a:ln>
            <a:noFill/>
          </a:ln>
        </p:spPr>
      </p:pic>
      <p:sp>
        <p:nvSpPr>
          <p:cNvPr id="385" name="Shape 385"/>
          <p:cNvSpPr txBox="1"/>
          <p:nvPr/>
        </p:nvSpPr>
        <p:spPr>
          <a:xfrm>
            <a:off x="4071932" y="2071676"/>
            <a:ext cx="1000131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⇒</a:t>
            </a:r>
          </a:p>
        </p:txBody>
      </p:sp>
      <p:sp>
        <p:nvSpPr>
          <p:cNvPr id="386" name="Shape 38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87" name="Shape 38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224213" y="3873500"/>
            <a:ext cx="2770187" cy="484187"/>
          </a:xfrm>
          <a:prstGeom prst="rect">
            <a:avLst/>
          </a:prstGeom>
          <a:noFill/>
          <a:ln>
            <a:noFill/>
          </a:ln>
        </p:spPr>
      </p:pic>
      <p:sp>
        <p:nvSpPr>
          <p:cNvPr id="388" name="Shape 388"/>
          <p:cNvSpPr txBox="1"/>
          <p:nvPr/>
        </p:nvSpPr>
        <p:spPr>
          <a:xfrm>
            <a:off x="785785" y="4572007"/>
            <a:ext cx="757242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Забележка: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Горният знак е в сила при свързване на бобините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 начала, означени със  </a:t>
            </a:r>
            <a:r>
              <a:rPr b="1" i="0" lang="bg-BG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а долният – при (∙).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92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Shape 393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394" name="Shape 394"/>
          <p:cNvSpPr txBox="1"/>
          <p:nvPr/>
        </p:nvSpPr>
        <p:spPr>
          <a:xfrm>
            <a:off x="517525" y="196850"/>
            <a:ext cx="84416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Еквивалентно преобразуване чрез отстраняване на индуктивна връзка</a:t>
            </a:r>
          </a:p>
        </p:txBody>
      </p:sp>
      <p:sp>
        <p:nvSpPr>
          <p:cNvPr id="395" name="Shape 395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396" name="Shape 396"/>
          <p:cNvSpPr txBox="1"/>
          <p:nvPr/>
        </p:nvSpPr>
        <p:spPr>
          <a:xfrm>
            <a:off x="1011237" y="617537"/>
            <a:ext cx="464582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Последователно свързване на бобини</a:t>
            </a:r>
          </a:p>
        </p:txBody>
      </p:sp>
      <p:sp>
        <p:nvSpPr>
          <p:cNvPr id="397" name="Shape 397"/>
          <p:cNvSpPr/>
          <p:nvPr/>
        </p:nvSpPr>
        <p:spPr>
          <a:xfrm>
            <a:off x="500062" y="571500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4.1</a:t>
            </a:r>
          </a:p>
        </p:txBody>
      </p:sp>
      <p:sp>
        <p:nvSpPr>
          <p:cNvPr id="398" name="Shape 39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9" name="Shape 39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0" name="Shape 40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1" name="Shape 401"/>
          <p:cNvSpPr txBox="1"/>
          <p:nvPr/>
        </p:nvSpPr>
        <p:spPr>
          <a:xfrm>
            <a:off x="4071932" y="2526565"/>
            <a:ext cx="1000131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⇒</a:t>
            </a:r>
          </a:p>
        </p:txBody>
      </p:sp>
      <p:sp>
        <p:nvSpPr>
          <p:cNvPr id="402" name="Shape 40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3" name="Shape 40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03563" y="4230687"/>
            <a:ext cx="3009899" cy="484187"/>
          </a:xfrm>
          <a:prstGeom prst="rect">
            <a:avLst/>
          </a:prstGeom>
          <a:noFill/>
          <a:ln>
            <a:noFill/>
          </a:ln>
        </p:spPr>
      </p:pic>
      <p:sp>
        <p:nvSpPr>
          <p:cNvPr id="404" name="Shape 404"/>
          <p:cNvSpPr txBox="1"/>
          <p:nvPr/>
        </p:nvSpPr>
        <p:spPr>
          <a:xfrm>
            <a:off x="1000100" y="1000108"/>
            <a:ext cx="72152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Комплексната форма в този случай има вида:</a:t>
            </a:r>
          </a:p>
        </p:txBody>
      </p:sp>
      <p:sp>
        <p:nvSpPr>
          <p:cNvPr id="405" name="Shape 40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6" name="Shape 406"/>
          <p:cNvPicPr preferRelativeResize="0"/>
          <p:nvPr/>
        </p:nvPicPr>
        <p:blipFill rotWithShape="1">
          <a:blip r:embed="rId4">
            <a:alphaModFix/>
          </a:blip>
          <a:srcRect b="0" l="21751" r="21326" t="0"/>
          <a:stretch/>
        </p:blipFill>
        <p:spPr>
          <a:xfrm>
            <a:off x="714375" y="1324750"/>
            <a:ext cx="3286120" cy="3104380"/>
          </a:xfrm>
          <a:prstGeom prst="rect">
            <a:avLst/>
          </a:prstGeom>
          <a:noFill/>
          <a:ln>
            <a:noFill/>
          </a:ln>
        </p:spPr>
      </p:pic>
      <p:sp>
        <p:nvSpPr>
          <p:cNvPr id="407" name="Shape 40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08" name="Shape 408"/>
          <p:cNvPicPr preferRelativeResize="0"/>
          <p:nvPr/>
        </p:nvPicPr>
        <p:blipFill rotWithShape="1">
          <a:blip r:embed="rId5">
            <a:alphaModFix/>
          </a:blip>
          <a:srcRect b="0" l="22966" r="19682" t="0"/>
          <a:stretch/>
        </p:blipFill>
        <p:spPr>
          <a:xfrm>
            <a:off x="5143503" y="1457679"/>
            <a:ext cx="3286148" cy="2620418"/>
          </a:xfrm>
          <a:prstGeom prst="rect">
            <a:avLst/>
          </a:prstGeom>
          <a:noFill/>
          <a:ln>
            <a:noFill/>
          </a:ln>
        </p:spPr>
      </p:pic>
      <p:sp>
        <p:nvSpPr>
          <p:cNvPr id="409" name="Shape 409"/>
          <p:cNvSpPr txBox="1"/>
          <p:nvPr/>
        </p:nvSpPr>
        <p:spPr>
          <a:xfrm>
            <a:off x="785785" y="4669705"/>
            <a:ext cx="757242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Забележка: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Горният знак е в сила при свързване на бобините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 начала, означени със </a:t>
            </a:r>
            <a:r>
              <a:rPr b="1" i="0" lang="bg-BG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, а долният – при (∙).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3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415" name="Shape 415"/>
          <p:cNvSpPr txBox="1"/>
          <p:nvPr/>
        </p:nvSpPr>
        <p:spPr>
          <a:xfrm>
            <a:off x="517525" y="196850"/>
            <a:ext cx="84416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Еквивалентно преобразуване чрез отстраняване на индуктивна връзка</a:t>
            </a:r>
          </a:p>
        </p:txBody>
      </p:sp>
      <p:sp>
        <p:nvSpPr>
          <p:cNvPr id="416" name="Shape 416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417" name="Shape 417"/>
          <p:cNvSpPr txBox="1"/>
          <p:nvPr/>
        </p:nvSpPr>
        <p:spPr>
          <a:xfrm>
            <a:off x="1011237" y="617537"/>
            <a:ext cx="39801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Паралелно свързване на бобини</a:t>
            </a:r>
          </a:p>
        </p:txBody>
      </p:sp>
      <p:sp>
        <p:nvSpPr>
          <p:cNvPr id="418" name="Shape 418"/>
          <p:cNvSpPr/>
          <p:nvPr/>
        </p:nvSpPr>
        <p:spPr>
          <a:xfrm>
            <a:off x="500062" y="571500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4.2</a:t>
            </a:r>
          </a:p>
        </p:txBody>
      </p:sp>
      <p:sp>
        <p:nvSpPr>
          <p:cNvPr id="419" name="Shape 41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0" name="Shape 42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1" name="Shape 42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2" name="Shape 422"/>
          <p:cNvSpPr txBox="1"/>
          <p:nvPr/>
        </p:nvSpPr>
        <p:spPr>
          <a:xfrm>
            <a:off x="4929189" y="2071676"/>
            <a:ext cx="1000131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⇒</a:t>
            </a:r>
          </a:p>
        </p:txBody>
      </p:sp>
      <p:sp>
        <p:nvSpPr>
          <p:cNvPr id="423" name="Shape 42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4" name="Shape 42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197225" y="3500437"/>
            <a:ext cx="2822574" cy="1095375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Shape 42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26" name="Shape 4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47656" y="1090612"/>
            <a:ext cx="5110162" cy="2740024"/>
          </a:xfrm>
          <a:prstGeom prst="rect">
            <a:avLst/>
          </a:prstGeom>
          <a:noFill/>
          <a:ln>
            <a:noFill/>
          </a:ln>
        </p:spPr>
      </p:pic>
      <p:sp>
        <p:nvSpPr>
          <p:cNvPr id="427" name="Shape 427"/>
          <p:cNvSpPr txBox="1"/>
          <p:nvPr/>
        </p:nvSpPr>
        <p:spPr>
          <a:xfrm>
            <a:off x="785785" y="4714882"/>
            <a:ext cx="757242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Забележка: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Горният знак е в сила при свързване на бобините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 начала, означени с  </a:t>
            </a:r>
            <a:r>
              <a:rPr b="1" i="0" lang="bg-BG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а долният – при (∙).</a:t>
            </a:r>
          </a:p>
        </p:txBody>
      </p:sp>
      <p:pic>
        <p:nvPicPr>
          <p:cNvPr id="428" name="Shape 428"/>
          <p:cNvPicPr preferRelativeResize="0"/>
          <p:nvPr/>
        </p:nvPicPr>
        <p:blipFill rotWithShape="1">
          <a:blip r:embed="rId5">
            <a:alphaModFix/>
          </a:blip>
          <a:srcRect b="0" l="13124" r="13124" t="0"/>
          <a:stretch/>
        </p:blipFill>
        <p:spPr>
          <a:xfrm>
            <a:off x="5786446" y="1214420"/>
            <a:ext cx="3286145" cy="23845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2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434" name="Shape 434"/>
          <p:cNvSpPr txBox="1"/>
          <p:nvPr/>
        </p:nvSpPr>
        <p:spPr>
          <a:xfrm>
            <a:off x="517525" y="196850"/>
            <a:ext cx="84416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Еквивалентно преобразуване чрез отстраняване на индуктивна връзка</a:t>
            </a:r>
          </a:p>
        </p:txBody>
      </p:sp>
      <p:sp>
        <p:nvSpPr>
          <p:cNvPr id="435" name="Shape 435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1011237" y="617537"/>
            <a:ext cx="398019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Паралелно свързване на бобини</a:t>
            </a:r>
          </a:p>
        </p:txBody>
      </p:sp>
      <p:sp>
        <p:nvSpPr>
          <p:cNvPr id="437" name="Shape 437"/>
          <p:cNvSpPr/>
          <p:nvPr/>
        </p:nvSpPr>
        <p:spPr>
          <a:xfrm>
            <a:off x="500062" y="571500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4.2</a:t>
            </a:r>
          </a:p>
        </p:txBody>
      </p:sp>
      <p:sp>
        <p:nvSpPr>
          <p:cNvPr id="438" name="Shape 43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9" name="Shape 43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Shape 44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1" name="Shape 441"/>
          <p:cNvSpPr txBox="1"/>
          <p:nvPr/>
        </p:nvSpPr>
        <p:spPr>
          <a:xfrm>
            <a:off x="4643437" y="2002692"/>
            <a:ext cx="1000131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⇒</a:t>
            </a:r>
          </a:p>
        </p:txBody>
      </p:sp>
      <p:sp>
        <p:nvSpPr>
          <p:cNvPr id="442" name="Shape 44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3" name="Shape 44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62288" y="3619507"/>
            <a:ext cx="3090862" cy="1095375"/>
          </a:xfrm>
          <a:prstGeom prst="rect">
            <a:avLst/>
          </a:prstGeom>
          <a:noFill/>
          <a:ln>
            <a:noFill/>
          </a:ln>
        </p:spPr>
      </p:pic>
      <p:sp>
        <p:nvSpPr>
          <p:cNvPr id="444" name="Shape 44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5" name="Shape 445"/>
          <p:cNvSpPr txBox="1"/>
          <p:nvPr/>
        </p:nvSpPr>
        <p:spPr>
          <a:xfrm>
            <a:off x="785785" y="4714882"/>
            <a:ext cx="7572428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Забележка: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Горният знак е в сила при свързване на бобините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 начала, означени с  </a:t>
            </a:r>
            <a:r>
              <a:rPr b="1" i="0" lang="bg-BG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а долният – при (∙).</a:t>
            </a:r>
          </a:p>
        </p:txBody>
      </p:sp>
      <p:sp>
        <p:nvSpPr>
          <p:cNvPr id="446" name="Shape 44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7" name="Shape 447"/>
          <p:cNvPicPr preferRelativeResize="0"/>
          <p:nvPr/>
        </p:nvPicPr>
        <p:blipFill rotWithShape="1">
          <a:blip r:embed="rId4">
            <a:alphaModFix/>
          </a:blip>
          <a:srcRect b="0" l="22966" r="19682" t="0"/>
          <a:stretch/>
        </p:blipFill>
        <p:spPr>
          <a:xfrm>
            <a:off x="5572132" y="1355354"/>
            <a:ext cx="2928957" cy="2335591"/>
          </a:xfrm>
          <a:prstGeom prst="rect">
            <a:avLst/>
          </a:prstGeom>
          <a:noFill/>
          <a:ln>
            <a:noFill/>
          </a:ln>
        </p:spPr>
      </p:pic>
      <p:sp>
        <p:nvSpPr>
          <p:cNvPr id="448" name="Shape 44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49" name="Shape 449"/>
          <p:cNvPicPr preferRelativeResize="0"/>
          <p:nvPr/>
        </p:nvPicPr>
        <p:blipFill rotWithShape="1">
          <a:blip r:embed="rId5">
            <a:alphaModFix/>
          </a:blip>
          <a:srcRect b="0" l="6570" r="8113" t="0"/>
          <a:stretch/>
        </p:blipFill>
        <p:spPr>
          <a:xfrm>
            <a:off x="285718" y="1333491"/>
            <a:ext cx="4471017" cy="2428892"/>
          </a:xfrm>
          <a:prstGeom prst="rect">
            <a:avLst/>
          </a:prstGeom>
          <a:noFill/>
          <a:ln>
            <a:noFill/>
          </a:ln>
        </p:spPr>
      </p:pic>
      <p:sp>
        <p:nvSpPr>
          <p:cNvPr id="450" name="Shape 450"/>
          <p:cNvSpPr txBox="1"/>
          <p:nvPr/>
        </p:nvSpPr>
        <p:spPr>
          <a:xfrm>
            <a:off x="1000100" y="1000108"/>
            <a:ext cx="7215238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Комплексната форма в този случай има вида: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54" name="Shape 4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Shape 455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456" name="Shape 456"/>
          <p:cNvSpPr txBox="1"/>
          <p:nvPr/>
        </p:nvSpPr>
        <p:spPr>
          <a:xfrm>
            <a:off x="517525" y="196850"/>
            <a:ext cx="84416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Еквивалентно преобразуване чрез отстраняване на индуктивна връзка</a:t>
            </a:r>
          </a:p>
        </p:txBody>
      </p:sp>
      <p:sp>
        <p:nvSpPr>
          <p:cNvPr id="457" name="Shape 457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458" name="Shape 458"/>
          <p:cNvSpPr txBox="1"/>
          <p:nvPr/>
        </p:nvSpPr>
        <p:spPr>
          <a:xfrm>
            <a:off x="1011237" y="617537"/>
            <a:ext cx="678108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Индуктивно свързани бобини в триполюсно съединение</a:t>
            </a:r>
          </a:p>
        </p:txBody>
      </p:sp>
      <p:sp>
        <p:nvSpPr>
          <p:cNvPr id="459" name="Shape 459"/>
          <p:cNvSpPr/>
          <p:nvPr/>
        </p:nvSpPr>
        <p:spPr>
          <a:xfrm>
            <a:off x="500062" y="571500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4.3</a:t>
            </a:r>
          </a:p>
        </p:txBody>
      </p:sp>
      <p:sp>
        <p:nvSpPr>
          <p:cNvPr id="460" name="Shape 46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1" name="Shape 46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2" name="Shape 46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3" name="Shape 463"/>
          <p:cNvSpPr txBox="1"/>
          <p:nvPr/>
        </p:nvSpPr>
        <p:spPr>
          <a:xfrm rot="2885363">
            <a:off x="3758690" y="2396302"/>
            <a:ext cx="1162862" cy="923329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⇒</a:t>
            </a:r>
          </a:p>
        </p:txBody>
      </p:sp>
      <p:sp>
        <p:nvSpPr>
          <p:cNvPr id="464" name="Shape 46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5" name="Shape 46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6" name="Shape 466"/>
          <p:cNvSpPr txBox="1"/>
          <p:nvPr/>
        </p:nvSpPr>
        <p:spPr>
          <a:xfrm>
            <a:off x="357158" y="4864253"/>
            <a:ext cx="842968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Забележка: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Горният знак е в сила при едноименни изводи на бобините </a:t>
            </a:r>
            <a:r>
              <a:rPr b="0" i="1" lang="bg-BG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1" lang="bg-BG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спрямо централния възел </a:t>
            </a:r>
            <a:r>
              <a:rPr b="0" i="1" lang="bg-BG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b="0" i="1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начала, означени със </a:t>
            </a:r>
            <a:r>
              <a:rPr b="1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∗ ,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а долният – при разноименни (</a:t>
            </a: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∙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</p:txBody>
      </p:sp>
      <p:sp>
        <p:nvSpPr>
          <p:cNvPr id="467" name="Shape 46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8" name="Shape 46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69" name="Shape 4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95787" y="2571742"/>
            <a:ext cx="4384486" cy="2338392"/>
          </a:xfrm>
          <a:prstGeom prst="rect">
            <a:avLst/>
          </a:prstGeom>
          <a:noFill/>
          <a:ln>
            <a:noFill/>
          </a:ln>
        </p:spPr>
      </p:pic>
      <p:sp>
        <p:nvSpPr>
          <p:cNvPr id="470" name="Shape 47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1" name="Shape 47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00062" y="852487"/>
            <a:ext cx="4314096" cy="2290759"/>
          </a:xfrm>
          <a:prstGeom prst="rect">
            <a:avLst/>
          </a:prstGeom>
          <a:noFill/>
          <a:ln>
            <a:noFill/>
          </a:ln>
        </p:spPr>
      </p:pic>
      <p:sp>
        <p:nvSpPr>
          <p:cNvPr id="472" name="Shape 47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73" name="Shape 47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428728" y="3159833"/>
            <a:ext cx="1721662" cy="1555050"/>
          </a:xfrm>
          <a:prstGeom prst="rect">
            <a:avLst/>
          </a:prstGeom>
          <a:noFill/>
          <a:ln>
            <a:noFill/>
          </a:ln>
        </p:spPr>
      </p:pic>
      <p:sp>
        <p:nvSpPr>
          <p:cNvPr id="474" name="Shape 474"/>
          <p:cNvSpPr txBox="1"/>
          <p:nvPr/>
        </p:nvSpPr>
        <p:spPr>
          <a:xfrm rot="10800000">
            <a:off x="3286115" y="3571875"/>
            <a:ext cx="1000131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⇒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Shape 479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480" name="Shape 480"/>
          <p:cNvSpPr txBox="1"/>
          <p:nvPr/>
        </p:nvSpPr>
        <p:spPr>
          <a:xfrm>
            <a:off x="517525" y="196850"/>
            <a:ext cx="844160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Еквивалентно преобразуване чрез отстраняване на индуктивна връзка</a:t>
            </a:r>
          </a:p>
        </p:txBody>
      </p:sp>
      <p:sp>
        <p:nvSpPr>
          <p:cNvPr id="481" name="Shape 481"/>
          <p:cNvSpPr/>
          <p:nvPr/>
        </p:nvSpPr>
        <p:spPr>
          <a:xfrm>
            <a:off x="107950" y="150813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</a:p>
        </p:txBody>
      </p:sp>
      <p:sp>
        <p:nvSpPr>
          <p:cNvPr id="482" name="Shape 482"/>
          <p:cNvSpPr txBox="1"/>
          <p:nvPr/>
        </p:nvSpPr>
        <p:spPr>
          <a:xfrm>
            <a:off x="1011237" y="617537"/>
            <a:ext cx="678108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Индуктивно свързани бобини в триполюсно съединение</a:t>
            </a:r>
          </a:p>
        </p:txBody>
      </p:sp>
      <p:sp>
        <p:nvSpPr>
          <p:cNvPr id="483" name="Shape 483"/>
          <p:cNvSpPr/>
          <p:nvPr/>
        </p:nvSpPr>
        <p:spPr>
          <a:xfrm>
            <a:off x="500062" y="571500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4.3</a:t>
            </a:r>
          </a:p>
        </p:txBody>
      </p:sp>
      <p:sp>
        <p:nvSpPr>
          <p:cNvPr id="484" name="Shape 484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5" name="Shape 48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6" name="Shape 486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7" name="Shape 487"/>
          <p:cNvSpPr txBox="1"/>
          <p:nvPr/>
        </p:nvSpPr>
        <p:spPr>
          <a:xfrm rot="2885363">
            <a:off x="3758690" y="2396302"/>
            <a:ext cx="1162862" cy="923329"/>
          </a:xfrm>
          <a:prstGeom prst="rect">
            <a:avLst/>
          </a:prstGeom>
          <a:noFill/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5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⇒</a:t>
            </a:r>
          </a:p>
        </p:txBody>
      </p:sp>
      <p:sp>
        <p:nvSpPr>
          <p:cNvPr id="488" name="Shape 48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9" name="Shape 489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0" name="Shape 490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1" name="Shape 491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2" name="Shape 492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3" name="Shape 493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4" name="Shape 494"/>
          <p:cNvSpPr txBox="1"/>
          <p:nvPr/>
        </p:nvSpPr>
        <p:spPr>
          <a:xfrm>
            <a:off x="2428858" y="1000108"/>
            <a:ext cx="63579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Комплексната форма в този случай има вида:</a:t>
            </a:r>
          </a:p>
        </p:txBody>
      </p:sp>
      <p:sp>
        <p:nvSpPr>
          <p:cNvPr id="495" name="Shape 495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6" name="Shape 4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850" y="3214684"/>
            <a:ext cx="1785949" cy="1500197"/>
          </a:xfrm>
          <a:prstGeom prst="rect">
            <a:avLst/>
          </a:prstGeom>
          <a:noFill/>
          <a:ln>
            <a:noFill/>
          </a:ln>
        </p:spPr>
      </p:pic>
      <p:sp>
        <p:nvSpPr>
          <p:cNvPr id="497" name="Shape 497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98" name="Shape 498"/>
          <p:cNvSpPr/>
          <p:nvPr/>
        </p:nvSpPr>
        <p:spPr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99" name="Shape 49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357685" y="2896250"/>
            <a:ext cx="4286280" cy="1747192"/>
          </a:xfrm>
          <a:prstGeom prst="rect">
            <a:avLst/>
          </a:prstGeom>
          <a:noFill/>
          <a:ln>
            <a:noFill/>
          </a:ln>
        </p:spPr>
      </p:pic>
      <p:sp>
        <p:nvSpPr>
          <p:cNvPr id="500" name="Shape 500"/>
          <p:cNvSpPr txBox="1"/>
          <p:nvPr/>
        </p:nvSpPr>
        <p:spPr>
          <a:xfrm rot="10800000">
            <a:off x="3286115" y="3669571"/>
            <a:ext cx="1000131" cy="83099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⇒</a:t>
            </a:r>
          </a:p>
        </p:txBody>
      </p:sp>
      <p:sp>
        <p:nvSpPr>
          <p:cNvPr id="501" name="Shape 501"/>
          <p:cNvSpPr txBox="1"/>
          <p:nvPr/>
        </p:nvSpPr>
        <p:spPr>
          <a:xfrm>
            <a:off x="357158" y="4864253"/>
            <a:ext cx="842968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Забележка: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Горният знак е в сила при едноименни изводи на бобините </a:t>
            </a:r>
            <a:r>
              <a:rPr b="0" i="1" lang="bg-BG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1" lang="bg-BG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спрямо централния възел </a:t>
            </a:r>
            <a:r>
              <a:rPr b="0" i="1" lang="bg-BG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</a:t>
            </a:r>
            <a:r>
              <a:rPr b="0" i="1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- 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начала, означени със </a:t>
            </a:r>
            <a:r>
              <a:rPr b="1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∗ ,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а долният – при разноименни (</a:t>
            </a:r>
            <a:r>
              <a:rPr b="0" i="0" lang="bg-BG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∙</a:t>
            </a: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</p:txBody>
      </p:sp>
      <p:pic>
        <p:nvPicPr>
          <p:cNvPr id="502" name="Shape 50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60183" y="928670"/>
            <a:ext cx="4440443" cy="23574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571500" y="428625"/>
            <a:ext cx="8001000" cy="50475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Придобити компетенции след обучение с модула</a:t>
            </a:r>
          </a:p>
          <a:p>
            <a:pPr indent="-533400" lvl="0" marL="5334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	Запознаване с физическата природа на магнитно-индуктивните връзки между намотки и на тази база извеждане на закона за запазване на магнитния поток.</a:t>
            </a:r>
          </a:p>
          <a:p>
            <a:pPr indent="-533400" lvl="0" marL="5334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Придобиване на знания за опитно определяне на едноименни изводи на двойка индуктивно свързани намотки.</a:t>
            </a:r>
          </a:p>
          <a:p>
            <a:pPr indent="-533400" lvl="0" marL="5334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Отчитане на влиянието на индуктивните връзки върху основните закони  в електрическите вериги – 1-ви и 2-ри  закони на Кирхоф, закон на Ом (за пасивен клон от веригата) и обобщен закон на Ом (за активен клон от веригата).</a:t>
            </a:r>
          </a:p>
          <a:p>
            <a:pPr indent="-533400" lvl="0" marL="5334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Получаване на знания за определяне на големината и посоката на предаване на активна мощност между индуктивно свързани намотки.</a:t>
            </a:r>
          </a:p>
          <a:p>
            <a:pPr indent="-533400" lvl="0" marL="53340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2"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Анализ на синусоидални режими в линейни електрически вериги след еквивалентно отстраняване на индуктивни връзки в тях.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06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Shape 507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508" name="Shape 508"/>
          <p:cNvSpPr txBox="1"/>
          <p:nvPr/>
        </p:nvSpPr>
        <p:spPr>
          <a:xfrm>
            <a:off x="517525" y="257175"/>
            <a:ext cx="1562099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Литература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09" name="Shape 509"/>
          <p:cNvSpPr/>
          <p:nvPr/>
        </p:nvSpPr>
        <p:spPr>
          <a:xfrm>
            <a:off x="107950" y="211137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510" name="Shape 510"/>
          <p:cNvSpPr txBox="1"/>
          <p:nvPr/>
        </p:nvSpPr>
        <p:spPr>
          <a:xfrm>
            <a:off x="527050" y="633412"/>
            <a:ext cx="1246188" cy="3667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Основна:</a:t>
            </a:r>
          </a:p>
        </p:txBody>
      </p:sp>
      <p:sp>
        <p:nvSpPr>
          <p:cNvPr id="511" name="Shape 511"/>
          <p:cNvSpPr txBox="1"/>
          <p:nvPr/>
        </p:nvSpPr>
        <p:spPr>
          <a:xfrm>
            <a:off x="539750" y="976312"/>
            <a:ext cx="8301037" cy="45243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	К. Брандиски, Ж. Георгиев, В. Младенов, Р. Станчева., “Учебник по теоретична електротехника – Част I”, ИК КИНГ 2004, ISBN: 954-9518-28-0, София;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	С. Фархи, С. Папазов, “Учебник по теоретична електротехника – Част I”, изд. Техника 1992, ISBN: 954-03-0115-7, София;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3"/>
            </a:pP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К. Брандиски, и др., “Ръководство за семинарни упражнения по теоретична електротехника – Част I”, ИК КИНГ 2004, ISBN: 954-9518-26-4, София;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3"/>
            </a:pP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С. Папазов, и др., “Решени примери по теоретична електротехника – Част 2”, изд. Техника 1989, София;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AutoNum type="arabicPeriod" startAt="3"/>
            </a:pP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К. Брандиски, В. Младенов, С. Петракиева, “Ръководство за решаване на задачи по теоретична електротехника с Pspice (OrCAD 16.3)”, ИК КИНГ 2012, ISBN: 978-954-9518-72-6, София;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	К. Брандиски и др., “Ръководство за лабораторни упражнения по теоретична електротехника”, ИК КИНГ 2007, 2010, ISBN: 954-9518-24-8, София.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6" name="Shape 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 txBox="1"/>
          <p:nvPr/>
        </p:nvSpPr>
        <p:spPr>
          <a:xfrm>
            <a:off x="517525" y="244475"/>
            <a:ext cx="1562099" cy="3667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Литература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  <p:sp>
        <p:nvSpPr>
          <p:cNvPr id="518" name="Shape 518"/>
          <p:cNvSpPr/>
          <p:nvPr/>
        </p:nvSpPr>
        <p:spPr>
          <a:xfrm>
            <a:off x="107950" y="198438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</a:p>
        </p:txBody>
      </p:sp>
      <p:sp>
        <p:nvSpPr>
          <p:cNvPr id="519" name="Shape 519"/>
          <p:cNvSpPr txBox="1"/>
          <p:nvPr/>
        </p:nvSpPr>
        <p:spPr>
          <a:xfrm>
            <a:off x="539750" y="968375"/>
            <a:ext cx="8301037" cy="4246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	C.K. Alexander, M.N.O. Sadiku., 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Fundamentals of Electric Circuits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2-nd edition, McGraw-Hill, Inc., 2004;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	James W. Nilsson, Susan Riedel, 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Electric Circuits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7th Edition, Prentice Hall, 2005, ISBN-10: 0131329723;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3.	R.C. Dorf and J.A. Svoboda, 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Introduction to Electric Circuits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John Wiley &amp; Sons. 1999, 4th edition, ISBN 0-471-19246-5; </a:t>
            </a:r>
          </a:p>
          <a:p>
            <a:pPr indent="-342900" lvl="0" marL="3429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4.	R. DeCarlo and P.-M. Lin, 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Linear Circuit Analysis - A Time Domain and Phasor Approach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Prentice Hall 1995;</a:t>
            </a:r>
          </a:p>
          <a:p>
            <a:pPr indent="-358775" lvl="0" marL="35877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5.	H. Hubsche, J. Klaue, W. Pfluger, S. Appelt, 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Elektrotechnik Grundstufe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WESTERMANN,1981, ISBN 3-14-20 1030-0, 327 pp., Berlin;</a:t>
            </a:r>
          </a:p>
          <a:p>
            <a:pPr indent="-358775" lvl="0" marL="35877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6.	Kасаткин А.С. Электротехника : учеб. для вузов / А.С. Касаткин, М.В. Немцов. - 11-е изд., стер. ; Гриф МО. - М. : Академия, 2007, 539 с.;</a:t>
            </a:r>
          </a:p>
          <a:p>
            <a:pPr indent="-358775" lvl="0" marL="358775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7.	Касаткин А.С. Электротехника : учеб. для вузов / А.С. Касаткин, М.В. Немцов. - 9-е изд., стер. ; Гриф МО. - М. : Academia, 2005, 639 с.;</a:t>
            </a:r>
          </a:p>
          <a:p>
            <a:pPr indent="-358775" lvl="0" marL="35877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8.	Нейман Л.Р., </a:t>
            </a:r>
            <a:r>
              <a:rPr b="0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Теоретические основы электротехники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1981.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x="527050" y="558800"/>
            <a:ext cx="2044699" cy="3698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Допълнителна: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517525" y="188889"/>
            <a:ext cx="19962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Общи сведения</a:t>
            </a:r>
          </a:p>
        </p:txBody>
      </p:sp>
      <p:sp>
        <p:nvSpPr>
          <p:cNvPr id="91" name="Shape 91"/>
          <p:cNvSpPr/>
          <p:nvPr/>
        </p:nvSpPr>
        <p:spPr>
          <a:xfrm>
            <a:off x="107950" y="142852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642910" y="571479"/>
            <a:ext cx="7858180" cy="2739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Дефиниция: Две намотки са индуктивно свързани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</a:t>
            </a: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когато всяка от тях обхваща магнитен поток, създаден от тока, протичащ през другата намотка.</a:t>
            </a:r>
          </a:p>
          <a:p>
            <a:pPr indent="-1795463" lvl="0" marL="1795463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1" sz="1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3556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Анализът на електромагнитните процеси е най-лесен, ако двете намотки са навити на общ магнитопровод.</a:t>
            </a:r>
          </a:p>
          <a:p>
            <a:pPr indent="3556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1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Дефиниция: Ако краят на първата намотка съвпада с началото на втората, то двете намотки са свързани съпосочно.</a:t>
            </a:r>
          </a:p>
          <a:p>
            <a:pPr indent="3556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 противен случай, те са свързани противопосочно.</a:t>
            </a:r>
          </a:p>
        </p:txBody>
      </p:sp>
      <p:pic>
        <p:nvPicPr>
          <p:cNvPr id="93" name="Shape 93"/>
          <p:cNvPicPr preferRelativeResize="0"/>
          <p:nvPr/>
        </p:nvPicPr>
        <p:blipFill rotWithShape="1">
          <a:blip r:embed="rId3">
            <a:alphaModFix/>
          </a:blip>
          <a:srcRect b="0" l="0" r="39371" t="0"/>
          <a:stretch/>
        </p:blipFill>
        <p:spPr>
          <a:xfrm>
            <a:off x="5786446" y="3357562"/>
            <a:ext cx="2571766" cy="1958652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Shape 94"/>
          <p:cNvSpPr/>
          <p:nvPr/>
        </p:nvSpPr>
        <p:spPr>
          <a:xfrm>
            <a:off x="1000100" y="3541944"/>
            <a:ext cx="3643337" cy="18158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1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Забележки: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	За простота ще се изобразява само 1 магнитна силова линия за всеки от магнитните потоци.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2.	Посоките на магнитните потоци се определят по правилото на десния винт.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517525" y="188889"/>
            <a:ext cx="19962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Общи сведения</a:t>
            </a:r>
          </a:p>
        </p:txBody>
      </p:sp>
      <p:sp>
        <p:nvSpPr>
          <p:cNvPr id="101" name="Shape 101"/>
          <p:cNvSpPr/>
          <p:nvPr/>
        </p:nvSpPr>
        <p:spPr>
          <a:xfrm>
            <a:off x="107950" y="142852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1011237" y="617537"/>
            <a:ext cx="46889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Закон за запазване на магнитния поток</a:t>
            </a:r>
          </a:p>
        </p:txBody>
      </p:sp>
      <p:sp>
        <p:nvSpPr>
          <p:cNvPr id="103" name="Shape 103"/>
          <p:cNvSpPr/>
          <p:nvPr/>
        </p:nvSpPr>
        <p:spPr>
          <a:xfrm>
            <a:off x="500062" y="571500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</a:t>
            </a:r>
          </a:p>
        </p:txBody>
      </p:sp>
      <p:pic>
        <p:nvPicPr>
          <p:cNvPr id="104" name="Shape 104"/>
          <p:cNvPicPr preferRelativeResize="0"/>
          <p:nvPr/>
        </p:nvPicPr>
        <p:blipFill rotWithShape="1">
          <a:blip r:embed="rId3">
            <a:alphaModFix/>
          </a:blip>
          <a:srcRect b="0" l="0" r="0" t="10657"/>
          <a:stretch/>
        </p:blipFill>
        <p:spPr>
          <a:xfrm>
            <a:off x="428595" y="1357298"/>
            <a:ext cx="8258882" cy="34067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110" name="Shape 110"/>
          <p:cNvSpPr txBox="1"/>
          <p:nvPr/>
        </p:nvSpPr>
        <p:spPr>
          <a:xfrm>
            <a:off x="517525" y="188889"/>
            <a:ext cx="19962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Общи сведения</a:t>
            </a:r>
          </a:p>
        </p:txBody>
      </p:sp>
      <p:sp>
        <p:nvSpPr>
          <p:cNvPr id="111" name="Shape 111"/>
          <p:cNvSpPr/>
          <p:nvPr/>
        </p:nvSpPr>
        <p:spPr>
          <a:xfrm>
            <a:off x="107950" y="142852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12" name="Shape 112"/>
          <p:cNvSpPr txBox="1"/>
          <p:nvPr/>
        </p:nvSpPr>
        <p:spPr>
          <a:xfrm>
            <a:off x="642910" y="1028058"/>
            <a:ext cx="7786741" cy="44012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	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	брой навивки на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	– 	брой навивки на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	–	ток, течащ през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	– 	ток, течащ през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	– 	пълен магнитен поток, обхванат от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	– 	пълен магнитен поток, обхванат от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</a:p>
          <a:p>
            <a:pPr indent="-1079500" lvl="0" marL="10795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	–	пълен собствен магнитен поток за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(магнитен поток, създаван от тока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и обхванат от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)</a:t>
            </a:r>
          </a:p>
          <a:p>
            <a:pPr indent="-1079500" lvl="0" marL="10795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	–	пълен собствен магнитен поток за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(магнитен поток, създаван от тока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и обхванат от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)</a:t>
            </a:r>
          </a:p>
          <a:p>
            <a:pPr indent="-1079500" lvl="0" marL="10795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	–	пълен взаимен магнитен поток за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(магнитен поток, създаван от тока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и обхванат от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)</a:t>
            </a:r>
          </a:p>
          <a:p>
            <a:pPr indent="-1079500" lvl="0" marL="10795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	–	пълен взаимен магнитен поток за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(магнитен поток, създаван от тока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и обхванат от намотка 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)</a:t>
            </a:r>
          </a:p>
        </p:txBody>
      </p:sp>
      <p:sp>
        <p:nvSpPr>
          <p:cNvPr id="113" name="Shape 113"/>
          <p:cNvSpPr txBox="1"/>
          <p:nvPr/>
        </p:nvSpPr>
        <p:spPr>
          <a:xfrm>
            <a:off x="1011237" y="617537"/>
            <a:ext cx="46889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Закон за запазване на магнитния поток</a:t>
            </a:r>
          </a:p>
        </p:txBody>
      </p:sp>
      <p:sp>
        <p:nvSpPr>
          <p:cNvPr id="114" name="Shape 114"/>
          <p:cNvSpPr/>
          <p:nvPr/>
        </p:nvSpPr>
        <p:spPr>
          <a:xfrm>
            <a:off x="500062" y="571500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120" name="Shape 120"/>
          <p:cNvSpPr txBox="1"/>
          <p:nvPr/>
        </p:nvSpPr>
        <p:spPr>
          <a:xfrm>
            <a:off x="517525" y="188889"/>
            <a:ext cx="19962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Общи сведения</a:t>
            </a:r>
          </a:p>
        </p:txBody>
      </p:sp>
      <p:sp>
        <p:nvSpPr>
          <p:cNvPr id="121" name="Shape 121"/>
          <p:cNvSpPr/>
          <p:nvPr/>
        </p:nvSpPr>
        <p:spPr>
          <a:xfrm>
            <a:off x="107950" y="142852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1011237" y="617537"/>
            <a:ext cx="46889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Закон за запазване на магнитния поток</a:t>
            </a:r>
          </a:p>
        </p:txBody>
      </p:sp>
      <p:sp>
        <p:nvSpPr>
          <p:cNvPr id="123" name="Shape 123"/>
          <p:cNvSpPr/>
          <p:nvPr/>
        </p:nvSpPr>
        <p:spPr>
          <a:xfrm>
            <a:off x="500062" y="571500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4500562" y="1428736"/>
            <a:ext cx="4071964" cy="21236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където:</a:t>
            </a: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901700" lvl="0" marL="9017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Ψ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	–	пълен магнитен поток</a:t>
            </a:r>
          </a:p>
          <a:p>
            <a:pPr indent="-901700" lvl="0" marL="9017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Noto Sans Symbols"/>
              <a:buNone/>
            </a:pPr>
            <a:r>
              <a:rPr b="0" i="0" lang="bg-BG" sz="2000" u="none" cap="none" strike="noStrike">
                <a:solidFill>
                  <a:schemeClr val="dk1"/>
                </a:solidFill>
                <a:latin typeface="Noto Sans Symbols"/>
                <a:ea typeface="Noto Sans Symbols"/>
                <a:cs typeface="Noto Sans Symbols"/>
                <a:sym typeface="Noto Sans Symbols"/>
              </a:rPr>
              <a:t>Φ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	–	магнитен поток, обхванат от 1 магнитна силова линия</a:t>
            </a:r>
          </a:p>
          <a:p>
            <a:pPr indent="-901700" lvl="0" marL="90170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1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	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–	брой навивки на съот-ветната намотка</a:t>
            </a:r>
          </a:p>
        </p:txBody>
      </p:sp>
      <p:pic>
        <p:nvPicPr>
          <p:cNvPr id="125" name="Shape 1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4347" y="1241425"/>
            <a:ext cx="3770311" cy="225901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6" name="Shape 126"/>
          <p:cNvGrpSpPr/>
          <p:nvPr/>
        </p:nvGrpSpPr>
        <p:grpSpPr>
          <a:xfrm>
            <a:off x="500033" y="3786190"/>
            <a:ext cx="8286809" cy="1571636"/>
            <a:chOff x="500033" y="3857628"/>
            <a:chExt cx="8286809" cy="1571636"/>
          </a:xfrm>
        </p:grpSpPr>
        <p:sp>
          <p:nvSpPr>
            <p:cNvPr id="127" name="Shape 127"/>
            <p:cNvSpPr/>
            <p:nvPr/>
          </p:nvSpPr>
          <p:spPr>
            <a:xfrm>
              <a:off x="500033" y="3857628"/>
              <a:ext cx="8286807" cy="1571636"/>
            </a:xfrm>
            <a:prstGeom prst="rect">
              <a:avLst/>
            </a:prstGeom>
            <a:solidFill>
              <a:srgbClr val="FDCFDD"/>
            </a:solidFill>
            <a:ln cap="flat" cmpd="sng" w="381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28" name="Shape 128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642910" y="4037026"/>
              <a:ext cx="4487862" cy="124936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29" name="Shape 129"/>
            <p:cNvSpPr txBox="1"/>
            <p:nvPr/>
          </p:nvSpPr>
          <p:spPr>
            <a:xfrm>
              <a:off x="5000628" y="4312514"/>
              <a:ext cx="3786214" cy="8309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Arial"/>
                <a:buNone/>
              </a:pPr>
              <a:r>
                <a:rPr b="1" i="1" lang="bg-BG" sz="24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Закон за запазване на магнитния поток</a:t>
              </a: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135" name="Shape 135"/>
          <p:cNvSpPr txBox="1"/>
          <p:nvPr/>
        </p:nvSpPr>
        <p:spPr>
          <a:xfrm>
            <a:off x="517525" y="188889"/>
            <a:ext cx="19962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Общи сведения</a:t>
            </a:r>
          </a:p>
        </p:txBody>
      </p:sp>
      <p:sp>
        <p:nvSpPr>
          <p:cNvPr id="136" name="Shape 136"/>
          <p:cNvSpPr/>
          <p:nvPr/>
        </p:nvSpPr>
        <p:spPr>
          <a:xfrm>
            <a:off x="107950" y="142852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1011237" y="617537"/>
            <a:ext cx="46889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Закон за запазване на магнитния поток</a:t>
            </a:r>
          </a:p>
        </p:txBody>
      </p:sp>
      <p:sp>
        <p:nvSpPr>
          <p:cNvPr id="138" name="Shape 138"/>
          <p:cNvSpPr/>
          <p:nvPr/>
        </p:nvSpPr>
        <p:spPr>
          <a:xfrm>
            <a:off x="500062" y="571500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</a:t>
            </a:r>
          </a:p>
        </p:txBody>
      </p:sp>
      <p:sp>
        <p:nvSpPr>
          <p:cNvPr id="139" name="Shape 139"/>
          <p:cNvSpPr txBox="1"/>
          <p:nvPr/>
        </p:nvSpPr>
        <p:spPr>
          <a:xfrm>
            <a:off x="642910" y="1071545"/>
            <a:ext cx="7929616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3556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Вземайки предвид връзките между пълните магнитни потоци и токовете през намотките</a:t>
            </a:r>
          </a:p>
        </p:txBody>
      </p:sp>
      <p:pic>
        <p:nvPicPr>
          <p:cNvPr id="140" name="Shape 1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01825" y="1714488"/>
            <a:ext cx="5337175" cy="108902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41" name="Shape 141"/>
          <p:cNvGrpSpPr/>
          <p:nvPr/>
        </p:nvGrpSpPr>
        <p:grpSpPr>
          <a:xfrm>
            <a:off x="500033" y="2857496"/>
            <a:ext cx="8286809" cy="1571636"/>
            <a:chOff x="500033" y="3857628"/>
            <a:chExt cx="8286809" cy="1571636"/>
          </a:xfrm>
        </p:grpSpPr>
        <p:sp>
          <p:nvSpPr>
            <p:cNvPr id="142" name="Shape 142"/>
            <p:cNvSpPr/>
            <p:nvPr/>
          </p:nvSpPr>
          <p:spPr>
            <a:xfrm>
              <a:off x="500033" y="3857628"/>
              <a:ext cx="8286807" cy="1571636"/>
            </a:xfrm>
            <a:prstGeom prst="rect">
              <a:avLst/>
            </a:prstGeom>
            <a:solidFill>
              <a:srgbClr val="FDCFDD"/>
            </a:solidFill>
            <a:ln cap="flat" cmpd="sng" w="381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43" name="Shape 143"/>
            <p:cNvPicPr preferRelativeResize="0"/>
            <p:nvPr/>
          </p:nvPicPr>
          <p:blipFill rotWithShape="1">
            <a:blip r:embed="rId4">
              <a:alphaModFix/>
            </a:blip>
            <a:srcRect b="0" l="0" r="0" t="0"/>
            <a:stretch/>
          </p:blipFill>
          <p:spPr>
            <a:xfrm>
              <a:off x="960437" y="4089403"/>
              <a:ext cx="3851274" cy="1143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44" name="Shape 144"/>
            <p:cNvSpPr txBox="1"/>
            <p:nvPr/>
          </p:nvSpPr>
          <p:spPr>
            <a:xfrm>
              <a:off x="5000628" y="4312514"/>
              <a:ext cx="3786214" cy="8309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Arial"/>
                <a:buNone/>
              </a:pPr>
              <a:r>
                <a:rPr b="1" i="1" lang="bg-BG" sz="24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Закон за запазване на магнитния поток</a:t>
              </a:r>
            </a:p>
          </p:txBody>
        </p:sp>
      </p:grpSp>
      <p:grpSp>
        <p:nvGrpSpPr>
          <p:cNvPr id="145" name="Shape 145"/>
          <p:cNvGrpSpPr/>
          <p:nvPr/>
        </p:nvGrpSpPr>
        <p:grpSpPr>
          <a:xfrm>
            <a:off x="642910" y="4500569"/>
            <a:ext cx="7858180" cy="1143008"/>
            <a:chOff x="642910" y="4500569"/>
            <a:chExt cx="7858180" cy="1143008"/>
          </a:xfrm>
        </p:grpSpPr>
        <p:sp>
          <p:nvSpPr>
            <p:cNvPr id="146" name="Shape 146"/>
            <p:cNvSpPr txBox="1"/>
            <p:nvPr/>
          </p:nvSpPr>
          <p:spPr>
            <a:xfrm>
              <a:off x="642910" y="4500569"/>
              <a:ext cx="7858180" cy="92332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bg-BG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където:	</a:t>
              </a:r>
              <a:r>
                <a:rPr b="0" i="1" lang="bg-BG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</a:t>
              </a:r>
              <a:r>
                <a:rPr b="0" baseline="-25000" i="0" lang="bg-BG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 </a:t>
              </a:r>
              <a:r>
                <a:rPr b="0" i="0" lang="bg-BG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 </a:t>
              </a:r>
              <a:r>
                <a:rPr b="0" i="0" lang="bg-BG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и </a:t>
              </a:r>
              <a:r>
                <a:rPr b="0" i="1" lang="bg-BG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</a:t>
              </a:r>
              <a:r>
                <a:rPr b="0" baseline="-25000" i="0" lang="bg-BG" sz="18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 </a:t>
              </a:r>
              <a:r>
                <a:rPr b="0" i="0" lang="bg-BG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са индуктивности на двете бобини</a:t>
              </a:r>
            </a:p>
            <a:p>
              <a:pPr indent="0" lvl="0" marL="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bg-BG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	</a:t>
              </a:r>
              <a:r>
                <a:rPr b="0" i="1" lang="bg-BG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b="0" i="1" lang="bg-BG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</a:t>
              </a:r>
              <a:r>
                <a:rPr b="0" baseline="-25000" i="0" lang="bg-BG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12 </a:t>
              </a:r>
              <a:r>
                <a:rPr b="0" i="0" lang="bg-BG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= </a:t>
              </a:r>
              <a:r>
                <a:rPr b="0" i="1" lang="bg-BG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</a:t>
              </a:r>
              <a:r>
                <a:rPr b="0" baseline="-25000" i="0" lang="bg-BG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21 </a:t>
              </a:r>
              <a:r>
                <a:rPr b="0" i="0" lang="bg-BG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= </a:t>
              </a:r>
              <a:r>
                <a:rPr b="0" i="1" lang="bg-BG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М </a:t>
              </a:r>
              <a:r>
                <a:rPr b="0" i="1" lang="bg-BG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– </a:t>
              </a:r>
              <a:r>
                <a:rPr b="0" i="0" lang="bg-BG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взаимна индуктивност</a:t>
              </a:r>
            </a:p>
            <a:p>
              <a:pPr indent="-901700" lvl="0" marL="901700" marR="0" rtl="0" algn="just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ct val="25000"/>
                <a:buFont typeface="Arial"/>
                <a:buNone/>
              </a:pPr>
              <a:r>
                <a:rPr b="0" i="0" lang="bg-BG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		</a:t>
              </a:r>
              <a:r>
                <a:rPr b="0" i="1" lang="bg-BG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 </a:t>
              </a:r>
              <a:r>
                <a:rPr b="0" i="1" lang="bg-BG" sz="18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k</a:t>
              </a:r>
              <a:r>
                <a:rPr b="0" baseline="-25000" i="0" lang="bg-BG" sz="1600" u="none" cap="none" strike="noStrike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 </a:t>
              </a:r>
              <a:r>
                <a:rPr b="0" i="0" lang="bg-BG" sz="1600" u="none" cap="none" strike="noStrik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– коефициент на взаимна индуктивност</a:t>
              </a:r>
            </a:p>
          </p:txBody>
        </p:sp>
        <p:pic>
          <p:nvPicPr>
            <p:cNvPr id="147" name="Shape 147"/>
            <p:cNvPicPr preferRelativeResize="0"/>
            <p:nvPr/>
          </p:nvPicPr>
          <p:blipFill rotWithShape="1">
            <a:blip r:embed="rId5">
              <a:alphaModFix/>
            </a:blip>
            <a:srcRect b="0" l="0" r="0" t="0"/>
            <a:stretch/>
          </p:blipFill>
          <p:spPr>
            <a:xfrm>
              <a:off x="5857882" y="4967664"/>
              <a:ext cx="1285883" cy="675913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1" type="ftr"/>
          </p:nvPr>
        </p:nvSpPr>
        <p:spPr>
          <a:xfrm>
            <a:off x="971550" y="5589587"/>
            <a:ext cx="7056437" cy="11255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 BG051PO001-4.3.04-0042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„Организационна и технологична инфраструктура за учене през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целия живот и развитие на компетенции”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Проектът се осъществява с финансовата подкрепа на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Оперативна програма „Развитие на човешките ресурси”,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0" i="0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съфинансирана от Европейския социален фонд на Европейския съюз                       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r>
              <a:rPr b="1" i="1" lang="bg-BG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Инвестира във вашето бъдеще!</a:t>
            </a:r>
          </a:p>
        </p:txBody>
      </p:sp>
      <p:sp>
        <p:nvSpPr>
          <p:cNvPr id="153" name="Shape 153"/>
          <p:cNvSpPr txBox="1"/>
          <p:nvPr/>
        </p:nvSpPr>
        <p:spPr>
          <a:xfrm>
            <a:off x="517525" y="188889"/>
            <a:ext cx="199625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Общи сведения</a:t>
            </a:r>
          </a:p>
        </p:txBody>
      </p:sp>
      <p:sp>
        <p:nvSpPr>
          <p:cNvPr id="154" name="Shape 154"/>
          <p:cNvSpPr/>
          <p:nvPr/>
        </p:nvSpPr>
        <p:spPr>
          <a:xfrm>
            <a:off x="107950" y="142852"/>
            <a:ext cx="431798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</a:p>
        </p:txBody>
      </p:sp>
      <p:sp>
        <p:nvSpPr>
          <p:cNvPr id="155" name="Shape 155"/>
          <p:cNvSpPr txBox="1"/>
          <p:nvPr/>
        </p:nvSpPr>
        <p:spPr>
          <a:xfrm>
            <a:off x="1011237" y="617537"/>
            <a:ext cx="468891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Закон за запазване на магнитния поток</a:t>
            </a:r>
          </a:p>
        </p:txBody>
      </p:sp>
      <p:sp>
        <p:nvSpPr>
          <p:cNvPr id="156" name="Shape 156"/>
          <p:cNvSpPr/>
          <p:nvPr/>
        </p:nvSpPr>
        <p:spPr>
          <a:xfrm>
            <a:off x="500062" y="571500"/>
            <a:ext cx="466725" cy="431798"/>
          </a:xfrm>
          <a:prstGeom prst="ellipse">
            <a:avLst/>
          </a:prstGeom>
          <a:solidFill>
            <a:schemeClr val="accent1"/>
          </a:solidFill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1" i="0" lang="bg-BG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1.1</a:t>
            </a:r>
          </a:p>
        </p:txBody>
      </p:sp>
      <p:sp>
        <p:nvSpPr>
          <p:cNvPr id="157" name="Shape 157"/>
          <p:cNvSpPr txBox="1"/>
          <p:nvPr/>
        </p:nvSpPr>
        <p:spPr>
          <a:xfrm>
            <a:off x="500033" y="1071545"/>
            <a:ext cx="8215370" cy="227754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3556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Записан в този вид законът за запазване на магнитния поток е в сила при съпосочно свързване на 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(респ. противоположна ориентация на токовете 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и 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спрямо едноименните им изводи) - за случай на начала на намотките, отбелязани със </a:t>
            </a:r>
            <a:r>
              <a:rPr b="1" i="0" lang="bg-BG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*</a:t>
            </a:r>
            <a:r>
              <a:rPr b="1" i="0" lang="bg-BG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т. а </a:t>
            </a:r>
            <a:r>
              <a:rPr b="0" i="0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</a:t>
            </a:r>
            <a:r>
              <a:rPr b="1" i="0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i="0" lang="bg-BG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т. d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).</a:t>
            </a:r>
          </a:p>
          <a:p>
            <a:pPr indent="35560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При противопосочно свързване на 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и 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(респ. еднаква ориентация на токовете 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и 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</a:t>
            </a:r>
            <a:r>
              <a:rPr b="0" baseline="-2500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(</a:t>
            </a:r>
            <a:r>
              <a:rPr b="0" i="1" lang="bg-BG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) спрямо едноименните им изводи) - за случай на начала на намотките съотв. </a:t>
            </a:r>
            <a:r>
              <a:rPr b="1" i="0" lang="bg-BG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т. а </a:t>
            </a:r>
            <a:r>
              <a:rPr b="0" i="0" lang="bg-BG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</a:t>
            </a:r>
            <a:r>
              <a:rPr b="1" i="0" lang="bg-BG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т. c </a:t>
            </a:r>
            <a:r>
              <a:rPr b="0" i="0" lang="bg-BG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 той добива вида:</a:t>
            </a:r>
          </a:p>
        </p:txBody>
      </p:sp>
      <p:grpSp>
        <p:nvGrpSpPr>
          <p:cNvPr id="158" name="Shape 158"/>
          <p:cNvGrpSpPr/>
          <p:nvPr/>
        </p:nvGrpSpPr>
        <p:grpSpPr>
          <a:xfrm>
            <a:off x="500033" y="3500438"/>
            <a:ext cx="8286809" cy="1571636"/>
            <a:chOff x="500033" y="3857628"/>
            <a:chExt cx="8286809" cy="1571636"/>
          </a:xfrm>
        </p:grpSpPr>
        <p:sp>
          <p:nvSpPr>
            <p:cNvPr id="159" name="Shape 159"/>
            <p:cNvSpPr/>
            <p:nvPr/>
          </p:nvSpPr>
          <p:spPr>
            <a:xfrm>
              <a:off x="500033" y="3857628"/>
              <a:ext cx="8286807" cy="1571636"/>
            </a:xfrm>
            <a:prstGeom prst="rect">
              <a:avLst/>
            </a:prstGeom>
            <a:solidFill>
              <a:srgbClr val="FDCFDD"/>
            </a:solidFill>
            <a:ln cap="flat" cmpd="sng" w="38100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160" name="Shape 160"/>
            <p:cNvPicPr preferRelativeResize="0"/>
            <p:nvPr/>
          </p:nvPicPr>
          <p:blipFill rotWithShape="1">
            <a:blip r:embed="rId3">
              <a:alphaModFix/>
            </a:blip>
            <a:srcRect b="0" l="0" r="0" t="0"/>
            <a:stretch/>
          </p:blipFill>
          <p:spPr>
            <a:xfrm>
              <a:off x="960437" y="4089403"/>
              <a:ext cx="3851274" cy="11430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1" name="Shape 161"/>
            <p:cNvSpPr txBox="1"/>
            <p:nvPr/>
          </p:nvSpPr>
          <p:spPr>
            <a:xfrm>
              <a:off x="5000628" y="4312514"/>
              <a:ext cx="3786214" cy="830996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ct val="25000"/>
                <a:buFont typeface="Arial"/>
                <a:buNone/>
              </a:pPr>
              <a:r>
                <a:rPr b="1" i="1" lang="bg-BG" sz="2400" u="none" cap="none" strike="noStrike">
                  <a:solidFill>
                    <a:srgbClr val="FF0000"/>
                  </a:solidFill>
                  <a:latin typeface="Arial"/>
                  <a:ea typeface="Arial"/>
                  <a:cs typeface="Arial"/>
                  <a:sym typeface="Arial"/>
                </a:rPr>
                <a:t>Закон за запазване на магнитния поток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