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y="68580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DC15069-1D6C-4854-A52F-063BA04FDEE4}">
  <a:tblStyle styleId="{8DC15069-1D6C-4854-A52F-063BA04FDEE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fill>
          <a:solidFill>
            <a:srgbClr val="E7F3F4"/>
          </a:solidFill>
        </a:fill>
      </a:tcStyle>
    </a:band1H>
    <a:band2H>
      <a:tcTxStyle/>
    </a:band2H>
    <a:band1V>
      <a:tcTxStyle/>
      <a:tcStyle>
        <a:fill>
          <a:solidFill>
            <a:srgbClr val="E7F3F4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5180012" y="0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Shape 31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Shape 47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Shape 54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Shape 57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Shape 61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Shape 63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Shape 64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Shape 68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Shape 69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Shape 69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1" name="Shape 71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Shape 712"/>
          <p:cNvSpPr txBox="1"/>
          <p:nvPr>
            <p:ph idx="12" type="sldNum"/>
          </p:nvPr>
        </p:nvSpPr>
        <p:spPr>
          <a:xfrm>
            <a:off x="5180012" y="6513512"/>
            <a:ext cx="39623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Shape 72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Shape 76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Shape 80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Shape 81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Shape 826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2857500" y="514350"/>
            <a:ext cx="3429000" cy="25717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7" name="Shape 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8" name="Shape 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54 </a:t>
            </a:r>
          </a:p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Vertical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 rot="5400000">
            <a:off x="4732336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nly">
  <p:cSld name="Съдържание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лавие и съдържание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s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23" name="Shape 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24" name="Shape 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54</a:t>
            </a:r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65100" lvl="0" marL="3556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27000" lvl="1" marL="762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01600" lvl="2" marL="1168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14300" lvl="3" marL="1600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14300" lvl="4" marL="2057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14300" lvl="5" marL="2514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14300" lvl="6" marL="2971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14300" lvl="7" marL="3429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14300" lvl="8" marL="3886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39700" lvl="0" marL="406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01600" lvl="1" marL="812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76200" lvl="2" marL="1219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01600" lvl="3" marL="1625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01600" lvl="4" marL="2082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01600" lvl="5" marL="2540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01600" lvl="6" marL="299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01600" lvl="7" marL="345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01600" lvl="8" marL="391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●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○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■"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0" i="0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b="1" i="1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stars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468437" y="1090612"/>
            <a:ext cx="5840412" cy="37068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F_logo_small" id="12" name="Shape 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26225" y="5570537"/>
            <a:ext cx="1257298" cy="8826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_logo_small"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8887" y="5661025"/>
            <a:ext cx="1076323" cy="7540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7885113" y="6337300"/>
            <a:ext cx="1184275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стр. </a:t>
            </a:r>
            <a:fld id="{00000000-1234-1234-1234-123412341234}" type="slidenum"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r>
              <a:rPr b="0" i="0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от … 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38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35.png"/><Relationship Id="rId6" Type="http://schemas.openxmlformats.org/officeDocument/2006/relationships/image" Target="../media/image39.png"/><Relationship Id="rId7" Type="http://schemas.openxmlformats.org/officeDocument/2006/relationships/image" Target="../media/image42.png"/><Relationship Id="rId8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Relationship Id="rId4" Type="http://schemas.openxmlformats.org/officeDocument/2006/relationships/image" Target="../media/image44.png"/><Relationship Id="rId5" Type="http://schemas.openxmlformats.org/officeDocument/2006/relationships/image" Target="../media/image47.png"/><Relationship Id="rId6" Type="http://schemas.openxmlformats.org/officeDocument/2006/relationships/image" Target="../media/image4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3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1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Relationship Id="rId6" Type="http://schemas.openxmlformats.org/officeDocument/2006/relationships/image" Target="../media/image6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5.png"/><Relationship Id="rId4" Type="http://schemas.openxmlformats.org/officeDocument/2006/relationships/image" Target="../media/image59.png"/><Relationship Id="rId5" Type="http://schemas.openxmlformats.org/officeDocument/2006/relationships/image" Target="../media/image5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0.png"/><Relationship Id="rId4" Type="http://schemas.openxmlformats.org/officeDocument/2006/relationships/image" Target="../media/image70.png"/><Relationship Id="rId5" Type="http://schemas.openxmlformats.org/officeDocument/2006/relationships/image" Target="../media/image6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0.png"/><Relationship Id="rId4" Type="http://schemas.openxmlformats.org/officeDocument/2006/relationships/image" Target="../media/image7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9.jpg"/><Relationship Id="rId4" Type="http://schemas.openxmlformats.org/officeDocument/2006/relationships/image" Target="../media/image7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5" Type="http://schemas.openxmlformats.org/officeDocument/2006/relationships/image" Target="../media/image83.png"/><Relationship Id="rId6" Type="http://schemas.openxmlformats.org/officeDocument/2006/relationships/image" Target="../media/image8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9.jpg"/><Relationship Id="rId4" Type="http://schemas.openxmlformats.org/officeDocument/2006/relationships/image" Target="../media/image8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4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5.jpg"/><Relationship Id="rId4" Type="http://schemas.openxmlformats.org/officeDocument/2006/relationships/image" Target="../media/image97.png"/><Relationship Id="rId5" Type="http://schemas.openxmlformats.org/officeDocument/2006/relationships/image" Target="../media/image102.png"/><Relationship Id="rId6" Type="http://schemas.openxmlformats.org/officeDocument/2006/relationships/image" Target="../media/image9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9.png"/><Relationship Id="rId4" Type="http://schemas.openxmlformats.org/officeDocument/2006/relationships/image" Target="../media/image91.png"/><Relationship Id="rId5" Type="http://schemas.openxmlformats.org/officeDocument/2006/relationships/image" Target="../media/image9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9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2.png"/><Relationship Id="rId4" Type="http://schemas.openxmlformats.org/officeDocument/2006/relationships/image" Target="../media/image9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8.png"/><Relationship Id="rId4" Type="http://schemas.openxmlformats.org/officeDocument/2006/relationships/image" Target="../media/image100.png"/><Relationship Id="rId5" Type="http://schemas.openxmlformats.org/officeDocument/2006/relationships/image" Target="../media/image9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8.png"/><Relationship Id="rId4" Type="http://schemas.openxmlformats.org/officeDocument/2006/relationships/image" Target="../media/image101.png"/><Relationship Id="rId5" Type="http://schemas.openxmlformats.org/officeDocument/2006/relationships/image" Target="../media/image106.png"/><Relationship Id="rId6" Type="http://schemas.openxmlformats.org/officeDocument/2006/relationships/image" Target="../media/image10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2.png"/><Relationship Id="rId4" Type="http://schemas.openxmlformats.org/officeDocument/2006/relationships/image" Target="../media/image104.png"/><Relationship Id="rId5" Type="http://schemas.openxmlformats.org/officeDocument/2006/relationships/image" Target="../media/image1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7.png"/><Relationship Id="rId4" Type="http://schemas.openxmlformats.org/officeDocument/2006/relationships/image" Target="../media/image105.png"/><Relationship Id="rId5" Type="http://schemas.openxmlformats.org/officeDocument/2006/relationships/image" Target="../media/image113.png"/><Relationship Id="rId6" Type="http://schemas.openxmlformats.org/officeDocument/2006/relationships/image" Target="../media/image1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6.png"/><Relationship Id="rId4" Type="http://schemas.openxmlformats.org/officeDocument/2006/relationships/image" Target="../media/image12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9.png"/><Relationship Id="rId4" Type="http://schemas.openxmlformats.org/officeDocument/2006/relationships/image" Target="../media/image121.png"/><Relationship Id="rId5" Type="http://schemas.openxmlformats.org/officeDocument/2006/relationships/image" Target="../media/image120.png"/><Relationship Id="rId6" Type="http://schemas.openxmlformats.org/officeDocument/2006/relationships/image" Target="../media/image11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285750" y="1700808"/>
            <a:ext cx="8572500" cy="1384995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Презентация към модул 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свойства и закони за електрически вериги. Синусоидални режими в линейни електрически вериги без индуктивни връзки.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(Лекция)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Лектор: доц. д-р Симона Петракиева</a:t>
            </a:r>
          </a:p>
        </p:txBody>
      </p:sp>
      <p:grpSp>
        <p:nvGrpSpPr>
          <p:cNvPr id="69" name="Shape 69"/>
          <p:cNvGrpSpPr/>
          <p:nvPr/>
        </p:nvGrpSpPr>
        <p:grpSpPr>
          <a:xfrm>
            <a:off x="1570037" y="188640"/>
            <a:ext cx="5859461" cy="457200"/>
            <a:chOff x="1570037" y="188640"/>
            <a:chExt cx="5859461" cy="457200"/>
          </a:xfrm>
        </p:grpSpPr>
        <p:sp>
          <p:nvSpPr>
            <p:cNvPr id="70" name="Shape 70"/>
            <p:cNvSpPr txBox="1"/>
            <p:nvPr/>
          </p:nvSpPr>
          <p:spPr>
            <a:xfrm>
              <a:off x="1714500" y="188640"/>
              <a:ext cx="5714998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Технически университет – София</a:t>
              </a:r>
            </a:p>
          </p:txBody>
        </p:sp>
        <p:pic>
          <p:nvPicPr>
            <p:cNvPr descr="TU" id="71" name="Shape 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70037" y="272778"/>
              <a:ext cx="358775" cy="3603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Shape 72"/>
          <p:cNvGrpSpPr/>
          <p:nvPr/>
        </p:nvGrpSpPr>
        <p:grpSpPr>
          <a:xfrm>
            <a:off x="1071562" y="1196703"/>
            <a:ext cx="6572249" cy="461961"/>
            <a:chOff x="1071562" y="1196703"/>
            <a:chExt cx="6572249" cy="461961"/>
          </a:xfrm>
        </p:grpSpPr>
        <p:sp>
          <p:nvSpPr>
            <p:cNvPr id="73" name="Shape 73"/>
            <p:cNvSpPr txBox="1"/>
            <p:nvPr/>
          </p:nvSpPr>
          <p:spPr>
            <a:xfrm>
              <a:off x="1500187" y="1196703"/>
              <a:ext cx="6143624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Катедра „Теоретична електротехника’’</a:t>
              </a:r>
            </a:p>
          </p:txBody>
        </p:sp>
        <p:pic>
          <p:nvPicPr>
            <p:cNvPr descr="file:///C:/katedraTE/olimpiada/TE_PIC.GIF" id="74" name="Shape 74"/>
            <p:cNvPicPr preferRelativeResize="0"/>
            <p:nvPr/>
          </p:nvPicPr>
          <p:blipFill rotWithShape="1">
            <a:blip r:embed="rId4">
              <a:alphaModFix/>
            </a:blip>
            <a:srcRect b="0" l="24672" r="11171" t="0"/>
            <a:stretch/>
          </p:blipFill>
          <p:spPr>
            <a:xfrm>
              <a:off x="1071562" y="1239565"/>
              <a:ext cx="428625" cy="3952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Shape 75"/>
          <p:cNvGrpSpPr/>
          <p:nvPr/>
        </p:nvGrpSpPr>
        <p:grpSpPr>
          <a:xfrm>
            <a:off x="2293938" y="693464"/>
            <a:ext cx="4421187" cy="512763"/>
            <a:chOff x="2293938" y="693464"/>
            <a:chExt cx="4421187" cy="512763"/>
          </a:xfrm>
        </p:grpSpPr>
        <p:sp>
          <p:nvSpPr>
            <p:cNvPr id="76" name="Shape 76"/>
            <p:cNvSpPr txBox="1"/>
            <p:nvPr/>
          </p:nvSpPr>
          <p:spPr>
            <a:xfrm>
              <a:off x="2428875" y="693464"/>
              <a:ext cx="4286250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Факултет “Автоматика”</a:t>
              </a:r>
            </a:p>
          </p:txBody>
        </p:sp>
        <p:pic>
          <p:nvPicPr>
            <p:cNvPr id="77" name="Shape 7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293938" y="706164"/>
              <a:ext cx="349250" cy="5000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Shape 78"/>
          <p:cNvSpPr txBox="1"/>
          <p:nvPr/>
        </p:nvSpPr>
        <p:spPr>
          <a:xfrm>
            <a:off x="285750" y="3068958"/>
            <a:ext cx="8572500" cy="2708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Дисциплина 15: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„Теоретична електротехника 1 и2“ - FBEE18 и BAICE25, BEPP25, BЕЕ24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„Теоретична електротехника” - FBE20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ОКС „Бакалавър” от Учебен план за студентите на специалности: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Автоматика Информационна и Управляваща Техника, Eлектроенергетика и Електрообзавеждане, Електротехника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Компютърни Системи и Технологии, Телекомуникации, Електроника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Професионални направления: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5.2. Електротехника, електроника и автоматика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00CC00"/>
                </a:solidFill>
                <a:latin typeface="Arial"/>
                <a:ea typeface="Arial"/>
                <a:cs typeface="Arial"/>
                <a:sym typeface="Arial"/>
              </a:rPr>
              <a:t>5.3. Комуникационна и компютърна техника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203" name="Shape 203"/>
          <p:cNvSpPr txBox="1"/>
          <p:nvPr>
            <p:ph type="title"/>
          </p:nvPr>
        </p:nvSpPr>
        <p:spPr>
          <a:xfrm>
            <a:off x="457200" y="346075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Стандарти за изобразяване на активни и пасивни елементи </a:t>
            </a:r>
          </a:p>
        </p:txBody>
      </p:sp>
      <p:graphicFrame>
        <p:nvGraphicFramePr>
          <p:cNvPr id="204" name="Shape 204"/>
          <p:cNvGraphicFramePr/>
          <p:nvPr/>
        </p:nvGraphicFramePr>
        <p:xfrm>
          <a:off x="1317625" y="833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{8DC15069-1D6C-4854-A52F-063BA04FDEE4}</a:tableStyleId>
              </a:tblPr>
              <a:tblGrid>
                <a:gridCol w="3048900"/>
                <a:gridCol w="1745950"/>
                <a:gridCol w="1745950"/>
              </a:tblGrid>
              <a:tr h="803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Елемент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Европейски стандарт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Американски стандарт</a:t>
                      </a:r>
                    </a:p>
                  </a:txBody>
                  <a:tcPr marT="36000" marB="36000" marR="36000" marL="36000" anchor="ctr"/>
                </a:tc>
              </a:tr>
              <a:tr h="540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Резистор – 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Noto Sans Symbols"/>
                          <a:ea typeface="Noto Sans Symbols"/>
                          <a:cs typeface="Noto Sans Symbols"/>
                          <a:sym typeface="Noto Sans Symbols"/>
                        </a:rPr>
                        <a:t>Ω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4520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Бобина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57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Кондензатор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C, F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ЕДН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  <a:tr h="8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Източник на ЕДТ –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je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i="0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), </a:t>
                      </a:r>
                      <a:r>
                        <a:rPr i="1" lang="bg-BG" sz="20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r>
                        <a:rPr lang="bg-BG" sz="18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T="36000" marB="36000" marR="36000" marL="36000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/>
                </a:tc>
              </a:tr>
            </a:tbl>
          </a:graphicData>
        </a:graphic>
      </p:graphicFrame>
      <p:sp>
        <p:nvSpPr>
          <p:cNvPr id="205" name="Shape 205"/>
          <p:cNvSpPr txBox="1"/>
          <p:nvPr/>
        </p:nvSpPr>
        <p:spPr>
          <a:xfrm>
            <a:off x="785812" y="5000625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настоящия курс за обучение елементите в анализираните електрически вериги ще бъдат изобразявани по европейския стандарт.</a:t>
            </a:r>
          </a:p>
        </p:txBody>
      </p:sp>
      <p:sp>
        <p:nvSpPr>
          <p:cNvPr id="206" name="Shape 20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9687" y="1700213"/>
            <a:ext cx="1214437" cy="400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0875" y="1662113"/>
            <a:ext cx="1423987" cy="4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0875" y="2128838"/>
            <a:ext cx="1428748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5375" y="2128838"/>
            <a:ext cx="1571623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02175" y="3289300"/>
            <a:ext cx="915995" cy="7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32312" y="4003675"/>
            <a:ext cx="1100136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60875" y="2628900"/>
            <a:ext cx="1428748" cy="52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46812" y="2628900"/>
            <a:ext cx="1428748" cy="52387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551612" y="3289300"/>
            <a:ext cx="857250" cy="744537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46825" y="4056062"/>
            <a:ext cx="1071561" cy="8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37" name="Shape 23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39" name="Shape 239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  <p:grpSp>
        <p:nvGrpSpPr>
          <p:cNvPr id="241" name="Shape 241"/>
          <p:cNvGrpSpPr/>
          <p:nvPr/>
        </p:nvGrpSpPr>
        <p:grpSpPr>
          <a:xfrm>
            <a:off x="571500" y="1500187"/>
            <a:ext cx="7929563" cy="4071935"/>
            <a:chOff x="571500" y="1500187"/>
            <a:chExt cx="7929563" cy="4071935"/>
          </a:xfrm>
        </p:grpSpPr>
        <p:sp>
          <p:nvSpPr>
            <p:cNvPr id="242" name="Shape 242"/>
            <p:cNvSpPr/>
            <p:nvPr/>
          </p:nvSpPr>
          <p:spPr>
            <a:xfrm>
              <a:off x="571500" y="1500187"/>
              <a:ext cx="7929563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ЕДН</a:t>
              </a:r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46" name="Shape 2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562" y="2120900"/>
              <a:ext cx="2071686" cy="1593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Shape 2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84237" y="3836987"/>
              <a:ext cx="3255962" cy="166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Shape 2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79887" y="4214812"/>
              <a:ext cx="1677986" cy="1081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Shape 24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70337" y="2957513"/>
              <a:ext cx="120332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Shape 25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072187" y="3694112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Shape 25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86437" y="1928813"/>
              <a:ext cx="1928812" cy="1806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58" name="Shape 25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60" name="Shape 260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grpSp>
        <p:nvGrpSpPr>
          <p:cNvPr id="261" name="Shape 261"/>
          <p:cNvGrpSpPr/>
          <p:nvPr/>
        </p:nvGrpSpPr>
        <p:grpSpPr>
          <a:xfrm>
            <a:off x="642937" y="1500187"/>
            <a:ext cx="7858124" cy="4071935"/>
            <a:chOff x="642937" y="1500187"/>
            <a:chExt cx="7858124" cy="4071935"/>
          </a:xfrm>
        </p:grpSpPr>
        <p:sp>
          <p:nvSpPr>
            <p:cNvPr id="262" name="Shape 262"/>
            <p:cNvSpPr/>
            <p:nvPr/>
          </p:nvSpPr>
          <p:spPr>
            <a:xfrm>
              <a:off x="642937" y="1500187"/>
              <a:ext cx="7858124" cy="4071935"/>
            </a:xfrm>
            <a:prstGeom prst="rect">
              <a:avLst/>
            </a:prstGeom>
            <a:solidFill>
              <a:srgbClr val="E5E5E5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3357562" y="1643063"/>
              <a:ext cx="2500311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ЕДТ</a:t>
              </a:r>
            </a:p>
          </p:txBody>
        </p:sp>
        <p:sp>
          <p:nvSpPr>
            <p:cNvPr id="264" name="Shape 264"/>
            <p:cNvSpPr txBox="1"/>
            <p:nvPr/>
          </p:nvSpPr>
          <p:spPr>
            <a:xfrm>
              <a:off x="3929062" y="2143125"/>
              <a:ext cx="1285873" cy="369888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идеален</a:t>
              </a: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3929062" y="3643312"/>
              <a:ext cx="1285873" cy="3698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реален</a:t>
              </a:r>
            </a:p>
          </p:txBody>
        </p:sp>
        <p:pic>
          <p:nvPicPr>
            <p:cNvPr id="266" name="Shape 2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795712" y="4500562"/>
              <a:ext cx="2419350" cy="388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Shape 2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7224" y="2214552"/>
              <a:ext cx="3166442" cy="1362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Shape 2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57250" y="3857628"/>
              <a:ext cx="2786055" cy="1697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Shape 26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29062" y="2928938"/>
              <a:ext cx="1285873" cy="3286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Shape 27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203950" y="2143125"/>
              <a:ext cx="1754187" cy="16430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Shape 27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257925" y="3786187"/>
              <a:ext cx="1785937" cy="16732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Shape 272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Независими източници на енергия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79" name="Shape 279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1011237" y="617537"/>
            <a:ext cx="41751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елементи (генератори)</a:t>
            </a:r>
          </a:p>
        </p:txBody>
      </p:sp>
      <p:sp>
        <p:nvSpPr>
          <p:cNvPr id="281" name="Shape 281"/>
          <p:cNvSpPr/>
          <p:nvPr/>
        </p:nvSpPr>
        <p:spPr>
          <a:xfrm>
            <a:off x="357187" y="571500"/>
            <a:ext cx="609599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1.1a</a:t>
            </a:r>
          </a:p>
        </p:txBody>
      </p:sp>
      <p:sp>
        <p:nvSpPr>
          <p:cNvPr id="282" name="Shape 282"/>
          <p:cNvSpPr/>
          <p:nvPr/>
        </p:nvSpPr>
        <p:spPr>
          <a:xfrm>
            <a:off x="428625" y="1500187"/>
            <a:ext cx="8286749" cy="4071935"/>
          </a:xfrm>
          <a:prstGeom prst="rect">
            <a:avLst/>
          </a:prstGeom>
          <a:solidFill>
            <a:srgbClr val="E5E5E5"/>
          </a:solidFill>
          <a:ln cap="flat" cmpd="sng" w="25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642937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напрежение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786312" y="1643063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ЕДН, управляван от ток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571500" y="3500444"/>
            <a:ext cx="3857624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напрежение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4786312" y="3500444"/>
            <a:ext cx="3786188" cy="276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Източник на ЕДТ, управляван от ток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5" y="3929066"/>
            <a:ext cx="3786188" cy="1428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937" y="1928808"/>
            <a:ext cx="3786188" cy="150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Shape 2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4901" y="1857364"/>
            <a:ext cx="3857624" cy="164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Shape 29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6312" y="3857632"/>
            <a:ext cx="3786188" cy="16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Зависими източници на енергия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298" name="Shape 29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00" name="Shape 300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000125" y="655637"/>
            <a:ext cx="7715249" cy="1092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резистор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rgbClr val="FF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резистор</a:t>
            </a:r>
          </a:p>
        </p:txBody>
      </p:sp>
      <p:sp>
        <p:nvSpPr>
          <p:cNvPr id="302" name="Shape 302"/>
          <p:cNvSpPr/>
          <p:nvPr/>
        </p:nvSpPr>
        <p:spPr>
          <a:xfrm>
            <a:off x="571500" y="1711325"/>
            <a:ext cx="7929563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Резисторът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преобразува необратимо електрическата енергия в топлинна.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2500313"/>
            <a:ext cx="3214686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7250" y="4500562"/>
            <a:ext cx="2714624" cy="500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4312" y="2295525"/>
            <a:ext cx="2063750" cy="77628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3857625" y="4941887"/>
            <a:ext cx="5000625" cy="63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активнa проводимост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γ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специфична проводимост на проводника.</a:t>
            </a: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50" y="4186237"/>
            <a:ext cx="3938586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3857625" y="3008313"/>
            <a:ext cx="5000625" cy="1277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	ρ 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специфично съпротивление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дължина на участъка на проводника;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 </a:t>
            </a:r>
            <a:r>
              <a:rPr b="0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сечение на участъка на проводника.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15" name="Shape 315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17" name="Shape 317"/>
          <p:cNvSpPr/>
          <p:nvPr/>
        </p:nvSpPr>
        <p:spPr>
          <a:xfrm>
            <a:off x="285750" y="655637"/>
            <a:ext cx="709612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2214563" y="1071562"/>
            <a:ext cx="47148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Резистор – гранични случаи</a:t>
            </a:r>
          </a:p>
        </p:txBody>
      </p:sp>
      <p:sp>
        <p:nvSpPr>
          <p:cNvPr id="319" name="Shape 319"/>
          <p:cNvSpPr/>
          <p:nvPr/>
        </p:nvSpPr>
        <p:spPr>
          <a:xfrm>
            <a:off x="1000125" y="1714500"/>
            <a:ext cx="2500313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Прекъсване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/>
          <p:nvPr/>
        </p:nvSpPr>
        <p:spPr>
          <a:xfrm>
            <a:off x="5643562" y="1714500"/>
            <a:ext cx="2500311" cy="3698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Късо съединение</a:t>
            </a: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6500" y="3902075"/>
            <a:ext cx="1143000" cy="138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43562" y="2214563"/>
            <a:ext cx="2500311" cy="157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0125" y="2214563"/>
            <a:ext cx="2500313" cy="142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31" name="Shape 331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33" name="Shape 333"/>
          <p:cNvSpPr/>
          <p:nvPr/>
        </p:nvSpPr>
        <p:spPr>
          <a:xfrm>
            <a:off x="285750" y="655637"/>
            <a:ext cx="714374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34" name="Shape 334"/>
          <p:cNvSpPr/>
          <p:nvPr/>
        </p:nvSpPr>
        <p:spPr>
          <a:xfrm>
            <a:off x="571500" y="1571625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Бобината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който съхранява магнитната енергия без да я трансформира в други енергийни неелектромагнитни форми.</a:t>
            </a: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4572000"/>
            <a:ext cx="3768725" cy="793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3500" y="2686050"/>
            <a:ext cx="2620962" cy="95726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4572000" y="3733800"/>
            <a:ext cx="40005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индуктивност на бобината.</a:t>
            </a:r>
          </a:p>
        </p:txBody>
      </p:sp>
      <p:sp>
        <p:nvSpPr>
          <p:cNvPr id="338" name="Shape 338"/>
          <p:cNvSpPr/>
          <p:nvPr/>
        </p:nvSpPr>
        <p:spPr>
          <a:xfrm>
            <a:off x="4714875" y="4781550"/>
            <a:ext cx="392906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Ψ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е пълния магнитен поток.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75" y="2500313"/>
            <a:ext cx="3714750" cy="192881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1000125" y="630237"/>
            <a:ext cx="7858124" cy="1062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бобина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Бобина –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≠ const. – нелинейна бобина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47" name="Shape 34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928687" y="642937"/>
            <a:ext cx="4437062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49" name="Shape 349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50" name="Shape 350"/>
          <p:cNvSpPr/>
          <p:nvPr/>
        </p:nvSpPr>
        <p:spPr>
          <a:xfrm>
            <a:off x="571500" y="1512887"/>
            <a:ext cx="7929563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Кондензаторът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идеализиран консуматор, в който се натрупва (съхранява) електрическа енергия без да се трансформира в други енергийни неелектромагнитни форми.</a:t>
            </a: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4419600"/>
            <a:ext cx="7929563" cy="93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1437" y="2740025"/>
            <a:ext cx="2493961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/>
          <p:nvPr/>
        </p:nvSpPr>
        <p:spPr>
          <a:xfrm>
            <a:off x="4357687" y="3844925"/>
            <a:ext cx="4214812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r>
              <a:rPr b="0" i="1" lang="bg-BG" sz="16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капацитет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кондензатора.</a:t>
            </a: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2490788"/>
            <a:ext cx="3214686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Shape 355"/>
          <p:cNvSpPr txBox="1"/>
          <p:nvPr/>
        </p:nvSpPr>
        <p:spPr>
          <a:xfrm>
            <a:off x="1000125" y="647700"/>
            <a:ext cx="7929563" cy="990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линеен кондензатор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Кондензатор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C, F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нелинеен кондензатор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62" name="Shape 362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x="1011237" y="642937"/>
            <a:ext cx="435451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(консуматори)</a:t>
            </a:r>
          </a:p>
        </p:txBody>
      </p:sp>
      <p:sp>
        <p:nvSpPr>
          <p:cNvPr id="364" name="Shape 364"/>
          <p:cNvSpPr/>
          <p:nvPr/>
        </p:nvSpPr>
        <p:spPr>
          <a:xfrm>
            <a:off x="285750" y="655637"/>
            <a:ext cx="642938" cy="360362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1.1б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1000125" y="928687"/>
            <a:ext cx="7715249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= const. – линейна взаимна индуктивност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Взаимно-индуктивен четириполюсен елемент – </a:t>
            </a: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M,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</a:p>
          <a:p>
            <a:pPr indent="0" lvl="0" marL="0" marR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1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≠ const. – нелинейна взаимна индуктивност</a:t>
            </a:r>
          </a:p>
        </p:txBody>
      </p:sp>
      <p:sp>
        <p:nvSpPr>
          <p:cNvPr id="366" name="Shape 366"/>
          <p:cNvSpPr/>
          <p:nvPr/>
        </p:nvSpPr>
        <p:spPr>
          <a:xfrm>
            <a:off x="571500" y="2093913"/>
            <a:ext cx="7929563" cy="1231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Взаимно индуктивният четириполюсен елемент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извършва предаване на електромагнитна енергия между индуктивностите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baseline="-25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 липса на проводникова връзка между тях. Прехвърлянето на енергия се базира на явлението взаимна индукция.</a:t>
            </a: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3429000"/>
            <a:ext cx="4000500" cy="14716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8" name="Shape 368"/>
          <p:cNvGrpSpPr/>
          <p:nvPr/>
        </p:nvGrpSpPr>
        <p:grpSpPr>
          <a:xfrm>
            <a:off x="4565650" y="4900612"/>
            <a:ext cx="3935411" cy="692148"/>
            <a:chOff x="4565650" y="4900612"/>
            <a:chExt cx="3935438" cy="692148"/>
          </a:xfrm>
        </p:grpSpPr>
        <p:pic>
          <p:nvPicPr>
            <p:cNvPr id="369" name="Shape 3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65650" y="4900612"/>
              <a:ext cx="1871662" cy="6921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0" name="Shape 370"/>
            <p:cNvSpPr/>
            <p:nvPr/>
          </p:nvSpPr>
          <p:spPr>
            <a:xfrm>
              <a:off x="6429387" y="4972051"/>
              <a:ext cx="2071701" cy="600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коефициент на </a:t>
              </a:r>
            </a:p>
            <a:p>
              <a:pPr indent="0" lvl="0" marL="0" marR="0" rtl="0" algn="just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взаимна индуктивност.</a:t>
              </a:r>
            </a:p>
          </p:txBody>
        </p:sp>
      </p:grpSp>
      <p:pic>
        <p:nvPicPr>
          <p:cNvPr id="371" name="Shape 3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750" y="3286125"/>
            <a:ext cx="4429123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78" name="Shape 37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285750" y="642918"/>
            <a:ext cx="8572500" cy="2554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Схема на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графично изображение на елементите на реална електрическа верига чрез техните условни геометрични изображения.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Клон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токът не променя своята големина и посока.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Възел (сечение)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нея, където се събират 3 или повече клона, след отстраняване на които тя се разделя на две несвързани части.</a:t>
            </a:r>
          </a:p>
        </p:txBody>
      </p:sp>
      <p:sp>
        <p:nvSpPr>
          <p:cNvPr id="380" name="Shape 380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 txBox="1"/>
          <p:nvPr/>
        </p:nvSpPr>
        <p:spPr>
          <a:xfrm>
            <a:off x="6000760" y="3571876"/>
            <a:ext cx="250033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възли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фиктивен възел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сечение</a:t>
            </a: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10" y="3214684"/>
            <a:ext cx="5009345" cy="2357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39750" y="465308"/>
            <a:ext cx="8135938" cy="46782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Съдържание</a:t>
            </a:r>
          </a:p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Основни определения, елементи и свойства на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1.1.	активни елементи (генератори) и пасивни елементи консуматори);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1.2.	пасивност и активност, дуалност, линейност, взаимност и oбратимост.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572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Закони за електрическите вериги: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2.1.	първи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2.2.	втори закон на Кирхоф;</a:t>
            </a:r>
          </a:p>
          <a:p>
            <a:pPr indent="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2.3.	закон на Ом и обобщен закон на Ом.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Синусоидални режими в линейни електрически вериги без индуктивни връзки:</a:t>
            </a:r>
          </a:p>
          <a:p>
            <a:pPr indent="-5461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3.1.	моментни, средни, ефективни, комплексни ефективни стойности, комплексни ефективни стойности (комплекси);</a:t>
            </a:r>
          </a:p>
          <a:p>
            <a:pPr indent="-546100" lvl="1" marL="901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3.2.	символичен метод за анализ на линейни електрически вериги.</a:t>
            </a:r>
          </a:p>
          <a:p>
            <a:pPr indent="-234950" lvl="1" marL="8572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Литература.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390" name="Shape 39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91" name="Shape 39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x="642910" y="857232"/>
            <a:ext cx="785818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Контур в електрическата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 (2 или повече), за които е в сила: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началото на всеки следващ клон съвпада с края на предхождащия го;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края на последния клон и началото на първия клон съвпадат.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5572132" y="3143248"/>
            <a:ext cx="1428759" cy="52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 </a:t>
            </a:r>
            <a:r>
              <a:rPr b="1" i="1" lang="bg-BG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</a:p>
        </p:txBody>
      </p:sp>
      <p:sp>
        <p:nvSpPr>
          <p:cNvPr id="395" name="Shape 39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662" y="2071676"/>
            <a:ext cx="4572030" cy="281981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/>
          <p:nvPr/>
        </p:nvSpPr>
        <p:spPr>
          <a:xfrm>
            <a:off x="642910" y="4857760"/>
            <a:ext cx="785818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Когато контурът се състои от 1 клон, то той се нарича примка. В електрическите вериги не съществува физическа интерпретация на примка.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04" name="Shape 404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06" name="Shape 406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2214563" y="9874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Пасивност и активност</a:t>
            </a:r>
          </a:p>
        </p:txBody>
      </p:sp>
      <p:sp>
        <p:nvSpPr>
          <p:cNvPr id="408" name="Shape 408"/>
          <p:cNvSpPr/>
          <p:nvPr/>
        </p:nvSpPr>
        <p:spPr>
          <a:xfrm>
            <a:off x="285718" y="1379537"/>
            <a:ext cx="850112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Двуполюсник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електрическа верига (или част от нея), разглеждана между два извода (полюса).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Ако двуполюсникът съдържа само пасивни елементи, то той се нарича пасивен и се бележи с П. При наличие на поне един източник на енергия между двата му извода, двуполюсникът се нарича активен и се бележи с A.</a:t>
            </a:r>
          </a:p>
        </p:txBody>
      </p:sp>
      <p:sp>
        <p:nvSpPr>
          <p:cNvPr id="409" name="Shape 409"/>
          <p:cNvSpPr/>
          <p:nvPr/>
        </p:nvSpPr>
        <p:spPr>
          <a:xfrm>
            <a:off x="571500" y="4618037"/>
            <a:ext cx="7929563" cy="954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435100" lvl="0" marL="1435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	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Ако в двуполюсника присъстват повече от един източник на енергия, но те взаимно се компенсират, то двуполюсникът е пасивен.</a:t>
            </a:r>
          </a:p>
          <a:p>
            <a:pPr indent="-1435100" lvl="0" marL="14351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	Свойството пасивност и активност на двуполюсник се разглежда само при наличие на независими източници на електрическа енергия в него.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25" y="2857500"/>
            <a:ext cx="3214686" cy="171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9187" y="2857500"/>
            <a:ext cx="3286124" cy="1719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2214563" y="322262"/>
            <a:ext cx="47148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Пасивност и активност</a:t>
            </a:r>
          </a:p>
        </p:txBody>
      </p:sp>
      <p:sp>
        <p:nvSpPr>
          <p:cNvPr id="418" name="Shape 418"/>
          <p:cNvSpPr/>
          <p:nvPr/>
        </p:nvSpPr>
        <p:spPr>
          <a:xfrm>
            <a:off x="642937" y="4572000"/>
            <a:ext cx="7929561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общ случай това не означава, че в двуполюсника няма независими източници на електрическа енергия (те може да съществуват, но взаимно да компенсират влиянието си така, че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baseline="-2500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к.с.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0 </a:t>
            </a: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  <p:grpSp>
        <p:nvGrpSpPr>
          <p:cNvPr id="419" name="Shape 419"/>
          <p:cNvGrpSpPr/>
          <p:nvPr/>
        </p:nvGrpSpPr>
        <p:grpSpPr>
          <a:xfrm>
            <a:off x="428625" y="679450"/>
            <a:ext cx="8286750" cy="3813172"/>
            <a:chOff x="428595" y="679450"/>
            <a:chExt cx="8286807" cy="3813172"/>
          </a:xfrm>
        </p:grpSpPr>
        <p:sp>
          <p:nvSpPr>
            <p:cNvPr id="420" name="Shape 420"/>
            <p:cNvSpPr/>
            <p:nvPr/>
          </p:nvSpPr>
          <p:spPr>
            <a:xfrm>
              <a:off x="2071688" y="679450"/>
              <a:ext cx="5000625" cy="369888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Проверка за пасивност на двуполюсник</a:t>
              </a:r>
            </a:p>
          </p:txBody>
        </p:sp>
        <p:sp>
          <p:nvSpPr>
            <p:cNvPr id="421" name="Shape 421"/>
            <p:cNvSpPr/>
            <p:nvPr/>
          </p:nvSpPr>
          <p:spPr>
            <a:xfrm>
              <a:off x="428595" y="1322387"/>
              <a:ext cx="3571899" cy="317023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прекъсване между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изводите на двуполюсника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Ако 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 </a:t>
              </a:r>
              <a:r>
                <a:rPr b="0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(волтметърът показва 0), то двуполюсникът е пасивен. </a:t>
              </a:r>
            </a:p>
          </p:txBody>
        </p:sp>
        <p:sp>
          <p:nvSpPr>
            <p:cNvPr id="422" name="Shape 422"/>
            <p:cNvSpPr/>
            <p:nvPr/>
          </p:nvSpPr>
          <p:spPr>
            <a:xfrm>
              <a:off x="5143503" y="1322387"/>
              <a:ext cx="3571899" cy="3170235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късо съединение между изводите на двуполюсника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1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Ако 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</a:t>
              </a:r>
              <a:r>
                <a:rPr b="0" baseline="-2500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к.с.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 </a:t>
              </a:r>
              <a:r>
                <a:rPr b="0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 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(амперметърът показва 0), то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двуполюсникът е пасивен. </a:t>
              </a:r>
            </a:p>
          </p:txBody>
        </p:sp>
        <p:cxnSp>
          <p:nvCxnSpPr>
            <p:cNvPr id="423" name="Shape 423"/>
            <p:cNvCxnSpPr>
              <a:stCxn id="420" idx="2"/>
              <a:endCxn id="421" idx="0"/>
            </p:cNvCxnSpPr>
            <p:nvPr/>
          </p:nvCxnSpPr>
          <p:spPr>
            <a:xfrm flipH="1">
              <a:off x="2214601" y="1049338"/>
              <a:ext cx="23574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4" name="Shape 424"/>
            <p:cNvCxnSpPr>
              <a:stCxn id="420" idx="2"/>
              <a:endCxn id="422" idx="0"/>
            </p:cNvCxnSpPr>
            <p:nvPr/>
          </p:nvCxnSpPr>
          <p:spPr>
            <a:xfrm>
              <a:off x="4572001" y="1049338"/>
              <a:ext cx="2357400" cy="27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5" name="Shape 425"/>
            <p:cNvSpPr/>
            <p:nvPr/>
          </p:nvSpPr>
          <p:spPr>
            <a:xfrm>
              <a:off x="4286250" y="2525713"/>
              <a:ext cx="571500" cy="36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или</a:t>
              </a:r>
            </a:p>
          </p:txBody>
        </p:sp>
        <p:pic>
          <p:nvPicPr>
            <p:cNvPr id="426" name="Shape 4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8662" y="1928800"/>
              <a:ext cx="2714644" cy="1643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Shape 4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6380" y="1928801"/>
              <a:ext cx="3071833" cy="16430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34" name="Shape 434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36" name="Shape 436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Линейност</a:t>
            </a:r>
          </a:p>
        </p:txBody>
      </p:sp>
      <p:sp>
        <p:nvSpPr>
          <p:cNvPr id="438" name="Shape 438"/>
          <p:cNvSpPr/>
          <p:nvPr/>
        </p:nvSpPr>
        <p:spPr>
          <a:xfrm>
            <a:off x="428625" y="1379537"/>
            <a:ext cx="8286749" cy="2246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Ако стойностите на пасивните елементи 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R, L, C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в електрическата верига не се изменят (във времето или при различни работни режими), то тя се нарича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линейна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настоящия курс ще се разглеждат само линейни електрически вериги.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анализ на линейни вериги резултатната система уравнения (съставена по законите на Кирхоф, метод с контурни токове или метод с възлови потенциали) е линейна с постоянни коефициенти:</a:t>
            </a:r>
          </a:p>
        </p:txBody>
      </p:sp>
      <p:pic>
        <p:nvPicPr>
          <p:cNvPr id="439" name="Shape 4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0" y="3571875"/>
            <a:ext cx="5072061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Shape 440"/>
          <p:cNvSpPr/>
          <p:nvPr/>
        </p:nvSpPr>
        <p:spPr>
          <a:xfrm>
            <a:off x="428625" y="4997450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Нейното решение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baseline="30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-1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може да се намери чрез всеки стандартен софтуерен пакет за математическа обработка като Matllab, Matematika и т.н.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47" name="Shape 44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49" name="Shape 449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2214563" y="10001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Дуалност</a:t>
            </a:r>
          </a:p>
        </p:txBody>
      </p:sp>
      <p:sp>
        <p:nvSpPr>
          <p:cNvPr id="451" name="Shape 451"/>
          <p:cNvSpPr/>
          <p:nvPr/>
        </p:nvSpPr>
        <p:spPr>
          <a:xfrm>
            <a:off x="571500" y="1585912"/>
            <a:ext cx="7929563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Две електрически вериги са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дуални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ако уравненията, съставени по 1-ви (респ. 2-ри) закон на Кирхоф за първата верига са еднотипни по форма с уравненията, съставени по 2-ри (респ. 1-ви) закон на Кирхоф за първата верига. </a:t>
            </a:r>
          </a:p>
        </p:txBody>
      </p:sp>
      <p:sp>
        <p:nvSpPr>
          <p:cNvPr id="452" name="Shape 452"/>
          <p:cNvSpPr/>
          <p:nvPr/>
        </p:nvSpPr>
        <p:spPr>
          <a:xfrm>
            <a:off x="571500" y="4143375"/>
            <a:ext cx="7929563" cy="1077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където: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n</a:t>
            </a:r>
            <a:r>
              <a:rPr b="0" baseline="-2500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брой възли в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-тата електрическа верига</a:t>
            </a:r>
            <a:r>
              <a:rPr b="0" i="1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990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брой клони в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-тата електрическа верига</a:t>
            </a:r>
          </a:p>
          <a:p>
            <a:pPr indent="990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брой независими контури в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-тата електрическа верига  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2987675"/>
            <a:ext cx="5000625" cy="10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59" name="Shape 459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60" name="Shape 46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61" name="Shape 461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62" name="Shape 462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63" name="Shape 463"/>
          <p:cNvSpPr txBox="1"/>
          <p:nvPr/>
        </p:nvSpPr>
        <p:spPr>
          <a:xfrm>
            <a:off x="285750" y="1000125"/>
            <a:ext cx="85725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Характеристики на взаимно дуални линейни елементи в електрически вериги</a:t>
            </a:r>
          </a:p>
        </p:txBody>
      </p:sp>
      <p:pic>
        <p:nvPicPr>
          <p:cNvPr descr="Page23_present1.jpg" id="464" name="Shape 4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312" y="1419225"/>
            <a:ext cx="7953374" cy="401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70" name="Shape 470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71" name="Shape 471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72" name="Shape 472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73" name="Shape 473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74" name="Shape 474"/>
          <p:cNvSpPr txBox="1"/>
          <p:nvPr/>
        </p:nvSpPr>
        <p:spPr>
          <a:xfrm>
            <a:off x="142875" y="1233487"/>
            <a:ext cx="8858249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Характеристики на взаимно дуални нелинейни елементи в електрически вериги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428595" y="1787525"/>
            <a:ext cx="8358246" cy="1785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Характеристиките на взаимно дуалните пасивни елементи имат едно и също аналитично представяне: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резистор с характеристика     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	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	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резистор с характеристика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кондензатор с характеристика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	</a:t>
            </a:r>
            <a:r>
              <a:rPr b="0" i="0" lang="bg-BG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⇔</a:t>
            </a:r>
            <a:r>
              <a:rPr b="0" i="0" lang="bg-BG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бобина с характеристика </a:t>
            </a:r>
            <a:r>
              <a:rPr b="0" i="1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 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642937" y="4071937"/>
            <a:ext cx="7858124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При наличие на взаимно-индуктивни връзки в електрическите вериги, то свойството дуалност е възможно да се изследва едва след отстраняването на тези връзки.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83" name="Shape 483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85" name="Shape 485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2214563" y="1130300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Взаимност и обратимост</a:t>
            </a:r>
          </a:p>
        </p:txBody>
      </p:sp>
      <p:sp>
        <p:nvSpPr>
          <p:cNvPr id="487" name="Shape 487"/>
          <p:cNvSpPr/>
          <p:nvPr/>
        </p:nvSpPr>
        <p:spPr>
          <a:xfrm>
            <a:off x="571500" y="1684338"/>
            <a:ext cx="7929563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Свойството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взаимност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означава, че съответните взаимни параметри в електрическата верига с разменени индекси са равни, т.е.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с контурни токове:	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R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(респ.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Z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baseline="-2500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Метод с възлови потенциали:	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G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(респ.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b="0" baseline="-2500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Y</a:t>
            </a:r>
            <a:r>
              <a:rPr b="0" baseline="-2500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494" name="Shape 494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496" name="Shape 496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x="2214563" y="987425"/>
            <a:ext cx="471487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Взаимност и обратимост</a:t>
            </a:r>
          </a:p>
        </p:txBody>
      </p:sp>
      <p:sp>
        <p:nvSpPr>
          <p:cNvPr id="498" name="Shape 498"/>
          <p:cNvSpPr/>
          <p:nvPr/>
        </p:nvSpPr>
        <p:spPr>
          <a:xfrm>
            <a:off x="428625" y="1357312"/>
            <a:ext cx="8286749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Свойството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обратимост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означава, че промяна на мястото на подаване на захранване към пасивен двуполюсник, то реакцията (ток или напрежение в електрическата верига няма да се промени.</a:t>
            </a:r>
          </a:p>
        </p:txBody>
      </p:sp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75" y="4857750"/>
            <a:ext cx="4286250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2357438"/>
            <a:ext cx="8286749" cy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507" name="Shape 50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x="1011237" y="617537"/>
            <a:ext cx="43354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Свойства на електрическите вериги</a:t>
            </a:r>
          </a:p>
        </p:txBody>
      </p:sp>
      <p:sp>
        <p:nvSpPr>
          <p:cNvPr id="509" name="Shape 509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2214563" y="1071562"/>
            <a:ext cx="47148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Взаимност и обратимост</a:t>
            </a:r>
          </a:p>
        </p:txBody>
      </p:sp>
      <p:sp>
        <p:nvSpPr>
          <p:cNvPr id="511" name="Shape 511"/>
          <p:cNvSpPr/>
          <p:nvPr/>
        </p:nvSpPr>
        <p:spPr>
          <a:xfrm>
            <a:off x="642937" y="4527550"/>
            <a:ext cx="7929561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Всички описани свойства на електрическите вериги (пасивност и активност, линейност, дуалност, взаимност и обратимост) се проявяват само при наличие на независими източници на електрическа енергия във веригите.</a:t>
            </a:r>
          </a:p>
        </p:txBody>
      </p:sp>
      <p:pic>
        <p:nvPicPr>
          <p:cNvPr id="512" name="Shape 5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3786187"/>
            <a:ext cx="50006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643063"/>
            <a:ext cx="7929563" cy="1931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571500" y="428625"/>
            <a:ext cx="8001000" cy="5140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Придобити компетенции след обучение с модула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физическата природа и стандартите за означаване на двата основни вида елементи на електрическите вериги – активни (източници на ЕДН и ЕДТ) и пасивни (консуматори – резистори, бобини и кондензатори).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 основните свойства на линейните електрически вериги - пасивност и активност, дуалност, линейност, взаимност и обратимост.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Изучаване на основните закони  в електрическите вериги – 1-ви и 2-ри  закони на Кирхоф, закон на Ом (за пасивен клон от веригата) и обобщен закон на Ом (за активен клон от веригата).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Запознаване със същността на моментна, средна, ефективна, комплексна стойност, комплексна ефективна стойност (комплекс) на синусоидална величина.</a:t>
            </a:r>
          </a:p>
          <a:p>
            <a:pPr indent="-533400" lvl="0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синусоидални режими в линейни електрически вериги без индуктивни връзки чрез символичен метод, базиран на преобразуване на моментни стойности (синусоидални величини) в комплексни числа с цел опростяване анализа чрез достигане до линейна система уравнения с комплексни коефициенти.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520" name="Shape 520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-ви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522" name="Shape 522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</a:p>
        </p:txBody>
      </p:sp>
      <p:sp>
        <p:nvSpPr>
          <p:cNvPr id="523" name="Shape 523"/>
          <p:cNvSpPr/>
          <p:nvPr/>
        </p:nvSpPr>
        <p:spPr>
          <a:xfrm>
            <a:off x="785812" y="1093787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възел (сечение)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Възел (сечение)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съвкупност от клони във веригата, след отстраняването, на които тя се разделя на две несвързани части.</a:t>
            </a:r>
          </a:p>
        </p:txBody>
      </p:sp>
      <p:grpSp>
        <p:nvGrpSpPr>
          <p:cNvPr id="524" name="Shape 524"/>
          <p:cNvGrpSpPr/>
          <p:nvPr/>
        </p:nvGrpSpPr>
        <p:grpSpPr>
          <a:xfrm>
            <a:off x="7072311" y="214311"/>
            <a:ext cx="1785936" cy="2727326"/>
            <a:chOff x="7072328" y="214288"/>
            <a:chExt cx="1785949" cy="2727916"/>
          </a:xfrm>
        </p:grpSpPr>
        <p:pic>
          <p:nvPicPr>
            <p:cNvPr descr="GustavKirchhoff_1824-1877.jpg" id="525" name="Shape 5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64" y="214288"/>
              <a:ext cx="1666875" cy="21478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6" name="Shape 526"/>
            <p:cNvSpPr/>
            <p:nvPr/>
          </p:nvSpPr>
          <p:spPr>
            <a:xfrm>
              <a:off x="7072328" y="2357430"/>
              <a:ext cx="178594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527" name="Shape 527"/>
          <p:cNvSpPr txBox="1"/>
          <p:nvPr/>
        </p:nvSpPr>
        <p:spPr>
          <a:xfrm>
            <a:off x="1000125" y="2928938"/>
            <a:ext cx="7215188" cy="64611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на токовете, протичащи през клони, опиращи се на даден възел (сечение), е 0.</a:t>
            </a:r>
          </a:p>
        </p:txBody>
      </p:sp>
      <p:sp>
        <p:nvSpPr>
          <p:cNvPr id="528" name="Shape 528"/>
          <p:cNvSpPr/>
          <p:nvPr/>
        </p:nvSpPr>
        <p:spPr>
          <a:xfrm>
            <a:off x="642937" y="4402137"/>
            <a:ext cx="7929561" cy="116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	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При съставяне на уравнения по 1-ви закон на Кирхоф се избира условна реперна посока за отчитане на знаците на токовете (например: влизащи с “+”, излизащи с “-”). </a:t>
            </a:r>
          </a:p>
          <a:p>
            <a:pPr indent="-1254125" lvl="0" marL="125412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 Източникътна ЕДТ генерира клонов ток с посока, съвпадаща със стрелката на символа, който го изобразява.</a:t>
            </a:r>
          </a:p>
        </p:txBody>
      </p:sp>
      <p:pic>
        <p:nvPicPr>
          <p:cNvPr id="529" name="Shape 5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800" y="3565525"/>
            <a:ext cx="7335838" cy="86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35" name="Shape 535"/>
          <p:cNvSpPr/>
          <p:nvPr/>
        </p:nvSpPr>
        <p:spPr>
          <a:xfrm>
            <a:off x="785812" y="214312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възела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536" name="Shape 5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2062" y="3373453"/>
            <a:ext cx="2928937" cy="219868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Shape 537"/>
          <p:cNvSpPr/>
          <p:nvPr/>
        </p:nvSpPr>
        <p:spPr>
          <a:xfrm>
            <a:off x="785812" y="2928938"/>
            <a:ext cx="7715249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клони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опиращи се на възел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</a:p>
        </p:txBody>
      </p:sp>
      <p:pic>
        <p:nvPicPr>
          <p:cNvPr id="538" name="Shape 5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5325" y="909637"/>
            <a:ext cx="3563938" cy="182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Shape 5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5" y="3286125"/>
            <a:ext cx="4714877" cy="2382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Shape 5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0550" y="785793"/>
            <a:ext cx="4267202" cy="2007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547" name="Shape 54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48" name="Shape 548"/>
          <p:cNvSpPr txBox="1"/>
          <p:nvPr/>
        </p:nvSpPr>
        <p:spPr>
          <a:xfrm>
            <a:off x="1011237" y="617537"/>
            <a:ext cx="25336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-ри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закон на Кирхоф</a:t>
            </a:r>
          </a:p>
        </p:txBody>
      </p:sp>
      <p:sp>
        <p:nvSpPr>
          <p:cNvPr id="549" name="Shape 549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</a:p>
        </p:txBody>
      </p:sp>
      <p:sp>
        <p:nvSpPr>
          <p:cNvPr id="550" name="Shape 550"/>
          <p:cNvSpPr/>
          <p:nvPr/>
        </p:nvSpPr>
        <p:spPr>
          <a:xfrm>
            <a:off x="785812" y="857232"/>
            <a:ext cx="5786437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затворен контур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Контур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последователност от клони, при която началото на първия клон съвпада с края на последния и всеки клон участва само веднъж при обхождане на контура.</a:t>
            </a:r>
          </a:p>
        </p:txBody>
      </p:sp>
      <p:grpSp>
        <p:nvGrpSpPr>
          <p:cNvPr id="551" name="Shape 551"/>
          <p:cNvGrpSpPr/>
          <p:nvPr/>
        </p:nvGrpSpPr>
        <p:grpSpPr>
          <a:xfrm>
            <a:off x="7072313" y="21091"/>
            <a:ext cx="1785937" cy="2693529"/>
            <a:chOff x="7072313" y="21091"/>
            <a:chExt cx="1785937" cy="2693529"/>
          </a:xfrm>
        </p:grpSpPr>
        <p:pic>
          <p:nvPicPr>
            <p:cNvPr descr="GustavKirchhoff_1824-1877.jpg" id="552" name="Shape 5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19949" y="21091"/>
              <a:ext cx="1666863" cy="21474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/>
            <p:nvPr/>
          </p:nvSpPr>
          <p:spPr>
            <a:xfrm>
              <a:off x="7072313" y="2129971"/>
              <a:ext cx="1785937" cy="5846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Густав Кирхоф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(1824 – 1877 г.) </a:t>
              </a:r>
            </a:p>
          </p:txBody>
        </p:sp>
      </p:grpSp>
      <p:sp>
        <p:nvSpPr>
          <p:cNvPr id="554" name="Shape 554"/>
          <p:cNvSpPr txBox="1"/>
          <p:nvPr/>
        </p:nvSpPr>
        <p:spPr>
          <a:xfrm>
            <a:off x="1000125" y="2687618"/>
            <a:ext cx="7215188" cy="923923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Алгебричната сума от падовете на напрежения върху пасивните елементи е равна на алгебричната сума от електродвижещите напрежения, принадлежащи на съответния контур.</a:t>
            </a:r>
          </a:p>
        </p:txBody>
      </p:sp>
      <p:sp>
        <p:nvSpPr>
          <p:cNvPr id="555" name="Shape 555"/>
          <p:cNvSpPr/>
          <p:nvPr/>
        </p:nvSpPr>
        <p:spPr>
          <a:xfrm>
            <a:off x="642937" y="4714875"/>
            <a:ext cx="7929561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съставяне на уравнения по 2-ри закон на Кирхоф се избира условна реперна посока за обхождане на разглеждания контур. Ако посоката на тока в даден клон от контура (респ. посоката на ЕДН в клон от контура) съвпада с посоката на обхождане на контура, то пред съответната величина се пише знак “+”, в противен случай се отбелязва “-”.</a:t>
            </a:r>
          </a:p>
        </p:txBody>
      </p:sp>
      <p:pic>
        <p:nvPicPr>
          <p:cNvPr id="556" name="Shape 5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8141" y="3649664"/>
            <a:ext cx="5964251" cy="114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62" name="Shape 562"/>
          <p:cNvSpPr/>
          <p:nvPr/>
        </p:nvSpPr>
        <p:spPr>
          <a:xfrm>
            <a:off x="285750" y="142875"/>
            <a:ext cx="85725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1: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</a:t>
            </a:r>
          </a:p>
        </p:txBody>
      </p:sp>
      <p:sp>
        <p:nvSpPr>
          <p:cNvPr id="563" name="Shape 563"/>
          <p:cNvSpPr/>
          <p:nvPr/>
        </p:nvSpPr>
        <p:spPr>
          <a:xfrm>
            <a:off x="142875" y="3143250"/>
            <a:ext cx="8858249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 2: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Затворен контур, съдържащ само </a:t>
            </a: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и активни елементи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клоните си.</a:t>
            </a: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7250" y="428625"/>
            <a:ext cx="4000500" cy="271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3357562"/>
            <a:ext cx="3643313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Shape 56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Shape 5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2062" y="979487"/>
            <a:ext cx="3286124" cy="16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Shape 5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1867" y="3989400"/>
            <a:ext cx="5130800" cy="122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517525" y="196850"/>
            <a:ext cx="401637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Закони за електрическите вериги</a:t>
            </a:r>
          </a:p>
        </p:txBody>
      </p:sp>
      <p:sp>
        <p:nvSpPr>
          <p:cNvPr id="575" name="Shape 575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x="1011237" y="617537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577" name="Shape 577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</a:p>
        </p:txBody>
      </p:sp>
      <p:sp>
        <p:nvSpPr>
          <p:cNvPr id="578" name="Shape 578"/>
          <p:cNvSpPr/>
          <p:nvPr/>
        </p:nvSpPr>
        <p:spPr>
          <a:xfrm>
            <a:off x="428625" y="1000125"/>
            <a:ext cx="6429375" cy="923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Законът е в сила за клон в електрическата верига.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Клон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част от веригата, където токът запазва своята големина и посока.</a:t>
            </a:r>
          </a:p>
        </p:txBody>
      </p:sp>
      <p:grpSp>
        <p:nvGrpSpPr>
          <p:cNvPr id="579" name="Shape 579"/>
          <p:cNvGrpSpPr/>
          <p:nvPr/>
        </p:nvGrpSpPr>
        <p:grpSpPr>
          <a:xfrm>
            <a:off x="7143769" y="214311"/>
            <a:ext cx="1643074" cy="2370138"/>
            <a:chOff x="7140521" y="214288"/>
            <a:chExt cx="1717759" cy="2370726"/>
          </a:xfrm>
        </p:grpSpPr>
        <p:sp>
          <p:nvSpPr>
            <p:cNvPr id="580" name="Shape 580"/>
            <p:cNvSpPr/>
            <p:nvPr/>
          </p:nvSpPr>
          <p:spPr>
            <a:xfrm>
              <a:off x="7140521" y="2000240"/>
              <a:ext cx="1717759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Георг Ом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(1789 – 1854 г.) </a:t>
              </a:r>
            </a:p>
          </p:txBody>
        </p:sp>
        <p:pic>
          <p:nvPicPr>
            <p:cNvPr descr="GeorgeOhm_1789-1854.jpg" id="581" name="Shape 58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429520" y="214288"/>
              <a:ext cx="1285883" cy="1785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2" name="Shape 582"/>
          <p:cNvSpPr/>
          <p:nvPr/>
        </p:nvSpPr>
        <p:spPr>
          <a:xfrm>
            <a:off x="5403850" y="1928813"/>
            <a:ext cx="159702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закон на Ом</a:t>
            </a:r>
          </a:p>
        </p:txBody>
      </p:sp>
      <p:sp>
        <p:nvSpPr>
          <p:cNvPr id="583" name="Shape 583"/>
          <p:cNvSpPr/>
          <p:nvPr/>
        </p:nvSpPr>
        <p:spPr>
          <a:xfrm>
            <a:off x="801687" y="1928813"/>
            <a:ext cx="26987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обобщен закон на Ом</a:t>
            </a:r>
          </a:p>
        </p:txBody>
      </p:sp>
      <p:pic>
        <p:nvPicPr>
          <p:cNvPr id="584" name="Shape 5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5" y="2416175"/>
            <a:ext cx="3786188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587" y="4357687"/>
            <a:ext cx="8634412" cy="142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625" y="2273300"/>
            <a:ext cx="4000500" cy="164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/>
          <p:nvPr/>
        </p:nvSpPr>
        <p:spPr>
          <a:xfrm>
            <a:off x="357187" y="3987800"/>
            <a:ext cx="40005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“+” –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съвпадат.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“-” - посоките на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 противоположни.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593" name="Shape 593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594" name="Shape 594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pic>
        <p:nvPicPr>
          <p:cNvPr id="595" name="Shape 5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4610" y="4143380"/>
            <a:ext cx="2981261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Shape 596"/>
          <p:cNvSpPr/>
          <p:nvPr/>
        </p:nvSpPr>
        <p:spPr>
          <a:xfrm>
            <a:off x="785785" y="546066"/>
            <a:ext cx="7572428" cy="954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Голяма част от електротехническите устройства работят при променливи периодични режими. Нека разгледаме периодичната функция с период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цяло число.</a:t>
            </a:r>
          </a:p>
        </p:txBody>
      </p:sp>
      <p:sp>
        <p:nvSpPr>
          <p:cNvPr id="597" name="Shape 59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8" name="Shape 5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158" y="1643050"/>
            <a:ext cx="4471400" cy="237864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Shape 599"/>
          <p:cNvSpPr/>
          <p:nvPr/>
        </p:nvSpPr>
        <p:spPr>
          <a:xfrm>
            <a:off x="0" y="6572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00628" y="1955801"/>
            <a:ext cx="3956050" cy="1830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608" name="Shape 608"/>
          <p:cNvSpPr/>
          <p:nvPr/>
        </p:nvSpPr>
        <p:spPr>
          <a:xfrm>
            <a:off x="107950" y="142852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09" name="Shape 609"/>
          <p:cNvSpPr/>
          <p:nvPr/>
        </p:nvSpPr>
        <p:spPr>
          <a:xfrm>
            <a:off x="785785" y="546066"/>
            <a:ext cx="75724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Всяка периодична функция с период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),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цяло число, може да бъде разложена в ред на Фурие във вида:</a:t>
            </a:r>
          </a:p>
        </p:txBody>
      </p:sp>
      <p:sp>
        <p:nvSpPr>
          <p:cNvPr id="610" name="Shape 61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x="0" y="6572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0" y="19335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Shape 61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Shape 6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18" y="1214420"/>
            <a:ext cx="8588375" cy="823912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 txBox="1"/>
          <p:nvPr/>
        </p:nvSpPr>
        <p:spPr>
          <a:xfrm>
            <a:off x="785785" y="2028758"/>
            <a:ext cx="7572428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Теоретично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→∞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но за практически цели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 крайно число.</a:t>
            </a:r>
          </a:p>
        </p:txBody>
      </p:sp>
      <p:sp>
        <p:nvSpPr>
          <p:cNvPr id="616" name="Shape 616"/>
          <p:cNvSpPr/>
          <p:nvPr/>
        </p:nvSpPr>
        <p:spPr>
          <a:xfrm>
            <a:off x="1000100" y="2488866"/>
            <a:ext cx="7215238" cy="3277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3556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Тогава анализът на периодичните режими в изследваната верига се свежда до разглеждане на 2 типа анализ: </a:t>
            </a:r>
          </a:p>
          <a:p>
            <a:pPr indent="-3556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95312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постоянотоков – съответстващ на нулевия хармоник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</a:p>
          <a:p>
            <a:pPr indent="-355600" lvl="0" marL="355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7500"/>
              <a:buFont typeface="Arial"/>
              <a:buChar char="•"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променливотоков – съответстващ на всеки от хармониците        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sin 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1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bg-BG" sz="24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Обикновено в практиката от ключово значение е влиянието на основния хармоник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=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sin (</a:t>
            </a:r>
            <a:r>
              <a:rPr b="0" i="1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ω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b="0" i="0" lang="bg-BG" sz="2000" u="none" cap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ψ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 нарастване на 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(номера на хармоника) намалява неговата максимална стойност (амплитуда)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baseline="-2500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b="0" baseline="-2500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а оттам намалява и влиянието му върху моментната стойност на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623" name="Shape 623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1011237" y="617537"/>
            <a:ext cx="543877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Моментни, ефективни, комплексни стойности</a:t>
            </a:r>
          </a:p>
        </p:txBody>
      </p:sp>
      <p:sp>
        <p:nvSpPr>
          <p:cNvPr id="625" name="Shape 625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3.1</a:t>
            </a:r>
          </a:p>
        </p:txBody>
      </p:sp>
      <p:sp>
        <p:nvSpPr>
          <p:cNvPr id="626" name="Shape 626"/>
          <p:cNvSpPr/>
          <p:nvPr/>
        </p:nvSpPr>
        <p:spPr>
          <a:xfrm>
            <a:off x="1714500" y="10001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 стойност на синусоидална величина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4143375"/>
            <a:ext cx="7612061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Shape 6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3975" y="1171575"/>
            <a:ext cx="6496049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Shape 629"/>
          <p:cNvSpPr txBox="1"/>
          <p:nvPr/>
        </p:nvSpPr>
        <p:spPr>
          <a:xfrm>
            <a:off x="4714875" y="3929062"/>
            <a:ext cx="4214812" cy="677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=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Hz 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респ.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= 2</a:t>
            </a:r>
            <a:r>
              <a:rPr b="0" i="0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Европа 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 = </a:t>
            </a:r>
            <a:r>
              <a:rPr b="0" i="0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 </a:t>
            </a:r>
            <a:r>
              <a:rPr b="0" i="1" lang="bg-BG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Hz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в САЩ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35" name="Shape 635"/>
          <p:cNvSpPr/>
          <p:nvPr/>
        </p:nvSpPr>
        <p:spPr>
          <a:xfrm>
            <a:off x="1714500" y="1130300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Средна стойност на синусоидална величина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x="571500" y="2179638"/>
            <a:ext cx="8001000" cy="739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Средната стойност на променлив (синусоидален) ток с полупериод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T/2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дефинира като:</a:t>
            </a:r>
          </a:p>
        </p:txBody>
      </p:sp>
      <p:sp>
        <p:nvSpPr>
          <p:cNvPr id="637" name="Shape 637"/>
          <p:cNvSpPr/>
          <p:nvPr/>
        </p:nvSpPr>
        <p:spPr>
          <a:xfrm>
            <a:off x="285750" y="3714750"/>
            <a:ext cx="8572500" cy="1924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Извод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Средна стойност на променливия ток за един полупериод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/2) се  дефинира с такъв постоянен ток, който за време един полупериод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/2) пренася през съответния клон във веригата такова количество електрически заряди, което пренася и дадения променлив ток.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цял период </a:t>
            </a:r>
            <a:r>
              <a:rPr b="1" i="1" lang="bg-BG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средната стойност на синусоидалния променлив ток е равна на нула</a:t>
            </a:r>
            <a:r>
              <a:rPr b="0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тъй като количеството заряди, които преминават през първия полупериод в дадена посока, са точно равни на количеството заряди, преминаващи през втория полупериод в обратна посока. </a:t>
            </a:r>
          </a:p>
        </p:txBody>
      </p:sp>
      <p:sp>
        <p:nvSpPr>
          <p:cNvPr id="638" name="Shape 638"/>
          <p:cNvSpPr/>
          <p:nvPr/>
        </p:nvSpPr>
        <p:spPr>
          <a:xfrm>
            <a:off x="428625" y="312737"/>
            <a:ext cx="8286749" cy="830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При анализ на електрически вериги изложението ще се разглеждат  средна и ефективна стойност на синусоидален ток, тъй като в този случай е най-ясна физическата интерпретация на процесите.</a:t>
            </a:r>
          </a:p>
        </p:txBody>
      </p:sp>
      <p:sp>
        <p:nvSpPr>
          <p:cNvPr id="639" name="Shape 6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Shape 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2798763"/>
            <a:ext cx="7858124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Shape 641"/>
          <p:cNvSpPr/>
          <p:nvPr/>
        </p:nvSpPr>
        <p:spPr>
          <a:xfrm>
            <a:off x="785785" y="1428736"/>
            <a:ext cx="42862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Елементарното количество електрически заряди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dQ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преминаващи през клон от електрическата верига, в която тече синусоидален ток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b="0" i="0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за време </a:t>
            </a:r>
            <a:r>
              <a:rPr b="0" i="1" lang="bg-BG" sz="1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</a:t>
            </a: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е: </a:t>
            </a:r>
          </a:p>
        </p:txBody>
      </p:sp>
      <p:sp>
        <p:nvSpPr>
          <p:cNvPr id="642" name="Shape 64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Shape 6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0694" y="1428736"/>
            <a:ext cx="3190873" cy="75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49" name="Shape 649"/>
          <p:cNvSpPr/>
          <p:nvPr/>
        </p:nvSpPr>
        <p:spPr>
          <a:xfrm>
            <a:off x="1714500" y="4286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 на синусоидална величина</a:t>
            </a:r>
          </a:p>
        </p:txBody>
      </p:sp>
      <p:sp>
        <p:nvSpPr>
          <p:cNvPr id="650" name="Shape 650"/>
          <p:cNvSpPr/>
          <p:nvPr/>
        </p:nvSpPr>
        <p:spPr>
          <a:xfrm>
            <a:off x="428625" y="857250"/>
            <a:ext cx="8286749" cy="15700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променлив (синусоидален) ток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 тази стойност на постоянния ток, при който за време, равно на един период в консуматора (активно съпротивление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се отделя същото количество топлина, каквото се отделя и от променливия ток за този период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143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Shape 652"/>
          <p:cNvSpPr txBox="1"/>
          <p:nvPr/>
        </p:nvSpPr>
        <p:spPr>
          <a:xfrm>
            <a:off x="785787" y="3121025"/>
            <a:ext cx="3071833" cy="3079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постоянен ток</a:t>
            </a:r>
          </a:p>
        </p:txBody>
      </p:sp>
      <p:sp>
        <p:nvSpPr>
          <p:cNvPr id="653" name="Shape 65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4" name="Shape 6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5237" y="4071937"/>
            <a:ext cx="261302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Shape 65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Shape 6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2125" y="3500437"/>
            <a:ext cx="2286000" cy="2105023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Shape 657"/>
          <p:cNvSpPr txBox="1"/>
          <p:nvPr/>
        </p:nvSpPr>
        <p:spPr>
          <a:xfrm>
            <a:off x="5286373" y="3071813"/>
            <a:ext cx="3071838" cy="30777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променлив (синусоидален) ток</a:t>
            </a:r>
          </a:p>
        </p:txBody>
      </p:sp>
      <p:sp>
        <p:nvSpPr>
          <p:cNvPr id="658" name="Shape 658"/>
          <p:cNvSpPr/>
          <p:nvPr/>
        </p:nvSpPr>
        <p:spPr>
          <a:xfrm>
            <a:off x="642937" y="2357438"/>
            <a:ext cx="7858124" cy="7270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Количество топлина, отделено при преминаването на ток през активно съпротивление </a:t>
            </a:r>
            <a:r>
              <a:rPr b="0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b="0" i="1" lang="bg-BG" sz="3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 един период </a:t>
            </a:r>
            <a:r>
              <a:rPr b="0" i="1" lang="bg-BG" sz="2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517525" y="196850"/>
            <a:ext cx="855503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Основни определения, елементи и свойства на електрическите вериги</a:t>
            </a:r>
          </a:p>
        </p:txBody>
      </p:sp>
      <p:sp>
        <p:nvSpPr>
          <p:cNvPr id="97" name="Shape 97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285750" y="500062"/>
            <a:ext cx="8572500" cy="5294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устройство или съвкупност от устройства за съсредоточено преобразуване, разпределение и пренасяне на електромагнитна енергия или информация посредством електрически ток.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Във веригите за пренасяне на информация електромагнитните процеси се описват чрез сигнали и те няма да бъдат предмет на настоящия курс на обучение.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електрическа верига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електрическата енергия се генерира от източници, пренася се по проводници и се консумира от консуматори.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Забележки:</a:t>
            </a: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1.	Елементите в нея са свързани с проводници, чието съпротивление се пренебрегва.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2.	В изложението по-нататък ще се отчита само пренасянето на електрическа енергия във веригата, а не на информация.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1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5463" lvl="0" marL="1795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Електрическите вериги съдържат 2 типа елементи: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активни (генератори) – генерират електрическа енергия и я подават към веригата.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пасивни (консуматори) -  консумират подадената от захранващата мрежа енергия към електрическата верига.</a:t>
            </a:r>
          </a:p>
        </p:txBody>
      </p:sp>
      <p:sp>
        <p:nvSpPr>
          <p:cNvPr id="99" name="Shape 99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64" name="Shape 664"/>
          <p:cNvSpPr/>
          <p:nvPr/>
        </p:nvSpPr>
        <p:spPr>
          <a:xfrm>
            <a:off x="1714500" y="428625"/>
            <a:ext cx="571499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Ефективна стойност на синусоидална величина</a:t>
            </a:r>
          </a:p>
        </p:txBody>
      </p:sp>
      <p:pic>
        <p:nvPicPr>
          <p:cNvPr id="665" name="Shape 6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7200"/>
            <a:ext cx="11430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Shape 66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9" name="Shape 6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0362" y="785812"/>
            <a:ext cx="8424862" cy="31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Shape 67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1" name="Shape 6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7937" y="928687"/>
            <a:ext cx="2357436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Shape 672"/>
          <p:cNvSpPr txBox="1"/>
          <p:nvPr/>
        </p:nvSpPr>
        <p:spPr>
          <a:xfrm>
            <a:off x="1000125" y="4071937"/>
            <a:ext cx="7143748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Коефициент на формата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променлив синусоидален ток</a:t>
            </a:r>
          </a:p>
        </p:txBody>
      </p:sp>
      <p:sp>
        <p:nvSpPr>
          <p:cNvPr id="673" name="Shape 67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Shape 6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51138" y="4572000"/>
            <a:ext cx="3641723" cy="78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80" name="Shape 680"/>
          <p:cNvSpPr/>
          <p:nvPr/>
        </p:nvSpPr>
        <p:spPr>
          <a:xfrm>
            <a:off x="428625" y="500062"/>
            <a:ext cx="82867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Моментна, средна и ефективна стойност на синусоидална величина</a:t>
            </a:r>
          </a:p>
        </p:txBody>
      </p:sp>
      <p:sp>
        <p:nvSpPr>
          <p:cNvPr id="681" name="Shape 6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2" name="Shape 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2037" y="992187"/>
            <a:ext cx="7019925" cy="3254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688" name="Shape 688"/>
          <p:cNvSpPr/>
          <p:nvPr/>
        </p:nvSpPr>
        <p:spPr>
          <a:xfrm>
            <a:off x="428625" y="500062"/>
            <a:ext cx="82867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Комплексна стойност (комплекс) на синусоидална величина</a:t>
            </a:r>
          </a:p>
        </p:txBody>
      </p:sp>
      <p:pic>
        <p:nvPicPr>
          <p:cNvPr id="689" name="Shape 6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1143000"/>
            <a:ext cx="7262811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Shape 690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grpSp>
        <p:nvGrpSpPr>
          <p:cNvPr id="691" name="Shape 691"/>
          <p:cNvGrpSpPr/>
          <p:nvPr/>
        </p:nvGrpSpPr>
        <p:grpSpPr>
          <a:xfrm>
            <a:off x="285750" y="3763961"/>
            <a:ext cx="6429375" cy="1236662"/>
            <a:chOff x="1357290" y="3708630"/>
            <a:chExt cx="6429420" cy="1237227"/>
          </a:xfrm>
        </p:grpSpPr>
        <p:sp>
          <p:nvSpPr>
            <p:cNvPr id="692" name="Shape 692"/>
            <p:cNvSpPr/>
            <p:nvPr/>
          </p:nvSpPr>
          <p:spPr>
            <a:xfrm>
              <a:off x="1357290" y="3714751"/>
              <a:ext cx="6429420" cy="1231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където:		- комплексна ефективна стойност (комплекс);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1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	 - ефективна стойност;</a:t>
              </a: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  <a:r>
                <a:rPr b="0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ψ</a:t>
              </a:r>
              <a:r>
                <a:rPr b="0" baseline="-25000" i="1" lang="bg-BG" sz="16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x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 начaлна фаза.</a:t>
              </a:r>
            </a:p>
          </p:txBody>
        </p:sp>
        <p:pic>
          <p:nvPicPr>
            <p:cNvPr id="693" name="Shape 6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5983" y="3708630"/>
              <a:ext cx="303214" cy="32487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4" name="Shape 6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00500" y="4071937"/>
            <a:ext cx="4714873" cy="7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00" name="Shape 700"/>
          <p:cNvSpPr/>
          <p:nvPr/>
        </p:nvSpPr>
        <p:spPr>
          <a:xfrm>
            <a:off x="642937" y="357187"/>
            <a:ext cx="79295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моментни стойности в комплекси</a:t>
            </a:r>
          </a:p>
        </p:txBody>
      </p:sp>
      <p:sp>
        <p:nvSpPr>
          <p:cNvPr id="701" name="Shape 701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702" name="Shape 7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1688" y="785812"/>
            <a:ext cx="5072060" cy="129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Shape 703"/>
          <p:cNvSpPr/>
          <p:nvPr/>
        </p:nvSpPr>
        <p:spPr>
          <a:xfrm>
            <a:off x="642937" y="3349625"/>
            <a:ext cx="7929561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Преобразуване на комплекси в моментни стойности </a:t>
            </a:r>
          </a:p>
        </p:txBody>
      </p:sp>
      <p:pic>
        <p:nvPicPr>
          <p:cNvPr id="704" name="Shape 7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75" y="3790950"/>
            <a:ext cx="5429249" cy="995363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Shape 705"/>
          <p:cNvSpPr txBox="1"/>
          <p:nvPr/>
        </p:nvSpPr>
        <p:spPr>
          <a:xfrm>
            <a:off x="642937" y="2071688"/>
            <a:ext cx="1428748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06" name="Shape 7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937" y="2357438"/>
            <a:ext cx="7858124" cy="78581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Shape 707"/>
          <p:cNvSpPr txBox="1"/>
          <p:nvPr/>
        </p:nvSpPr>
        <p:spPr>
          <a:xfrm>
            <a:off x="571500" y="4702175"/>
            <a:ext cx="1500187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708" name="Shape 7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5750" y="4938712"/>
            <a:ext cx="8643937" cy="63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15" name="Shape 715"/>
          <p:cNvSpPr/>
          <p:nvPr/>
        </p:nvSpPr>
        <p:spPr>
          <a:xfrm>
            <a:off x="0" y="11525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x="785812" y="558800"/>
            <a:ext cx="7572375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Съпротивления на пасивни елементи – резистор, бобина, кондензатор при променливо (синусоидално) захранване </a:t>
            </a:r>
            <a:r>
              <a:rPr b="0" i="0" lang="bg-BG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17" name="Shape 717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0" y="1785938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Shape 720"/>
          <p:cNvSpPr/>
          <p:nvPr/>
        </p:nvSpPr>
        <p:spPr>
          <a:xfrm>
            <a:off x="0" y="178593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ble1_M1.JPG" id="721" name="Shape 721"/>
          <p:cNvPicPr preferRelativeResize="0"/>
          <p:nvPr/>
        </p:nvPicPr>
        <p:blipFill rotWithShape="1">
          <a:blip r:embed="rId3">
            <a:alphaModFix/>
          </a:blip>
          <a:srcRect b="62500" l="0" r="91406" t="0"/>
          <a:stretch/>
        </p:blipFill>
        <p:spPr>
          <a:xfrm>
            <a:off x="285750" y="1500187"/>
            <a:ext cx="8286749" cy="1928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27" name="Shape 727"/>
          <p:cNvSpPr txBox="1"/>
          <p:nvPr/>
        </p:nvSpPr>
        <p:spPr>
          <a:xfrm>
            <a:off x="517525" y="196850"/>
            <a:ext cx="8412162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Синусоидални режими в линейни електрически вериги без индуктивни връзки</a:t>
            </a:r>
          </a:p>
        </p:txBody>
      </p:sp>
      <p:sp>
        <p:nvSpPr>
          <p:cNvPr id="728" name="Shape 728"/>
          <p:cNvSpPr/>
          <p:nvPr/>
        </p:nvSpPr>
        <p:spPr>
          <a:xfrm>
            <a:off x="107950" y="150813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1011237" y="617537"/>
            <a:ext cx="7553325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Символичен метод за анализ на линейни електрически вериги</a:t>
            </a:r>
          </a:p>
        </p:txBody>
      </p:sp>
      <p:sp>
        <p:nvSpPr>
          <p:cNvPr id="730" name="Shape 730"/>
          <p:cNvSpPr/>
          <p:nvPr/>
        </p:nvSpPr>
        <p:spPr>
          <a:xfrm>
            <a:off x="500062" y="571500"/>
            <a:ext cx="466725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3.2</a:t>
            </a:r>
          </a:p>
        </p:txBody>
      </p:sp>
      <p:sp>
        <p:nvSpPr>
          <p:cNvPr id="731" name="Shape 731"/>
          <p:cNvSpPr txBox="1"/>
          <p:nvPr/>
        </p:nvSpPr>
        <p:spPr>
          <a:xfrm>
            <a:off x="571500" y="1076325"/>
            <a:ext cx="8001000" cy="427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33400" lvl="0" marL="533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Преобразуване на електрическата верига, съставена от реални елементи, в еквивалентна, представена чрез комплексни величини.</a:t>
            </a:r>
          </a:p>
          <a:p>
            <a:pPr indent="-358775" lvl="0" marL="8921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активните елементи (източниците на енергия);</a:t>
            </a:r>
          </a:p>
          <a:p>
            <a:pPr indent="-358775" lvl="0" marL="8921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преобразуване на пасивните елементи (резистори, бобини, кондензатори).</a:t>
            </a:r>
          </a:p>
          <a:p>
            <a:pPr indent="-533400" lvl="1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резултатната електрическа верига чрез използване на законите за анализ (1-ви и 2-ри закон на Кирхоф и закон на Ом) или посредством методите за анализ, достигайки до решение на линейна система уравнения с коефициенти комплексни числа.</a:t>
            </a:r>
          </a:p>
          <a:p>
            <a:pPr indent="-533400" lvl="1" marL="53340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2"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Обратно преобразуване на получените комплексни стойности на токове, потенциали и напрежения в анализираната електрическа верига в съответните моментни стойности, представени в синусоидална форма.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37" name="Shape 737"/>
          <p:cNvSpPr txBox="1"/>
          <p:nvPr/>
        </p:nvSpPr>
        <p:spPr>
          <a:xfrm>
            <a:off x="517525" y="415925"/>
            <a:ext cx="68945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Пример: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 на RLC двуполюсник от последователен тип.</a:t>
            </a:r>
          </a:p>
        </p:txBody>
      </p:sp>
      <p:sp>
        <p:nvSpPr>
          <p:cNvPr id="738" name="Shape 73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Shape 739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Shape 74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Shape 7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Shape 75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Shape 751"/>
          <p:cNvGrpSpPr/>
          <p:nvPr/>
        </p:nvGrpSpPr>
        <p:grpSpPr>
          <a:xfrm>
            <a:off x="785811" y="1000125"/>
            <a:ext cx="4286249" cy="1428748"/>
            <a:chOff x="785812" y="1000108"/>
            <a:chExt cx="4286253" cy="1428748"/>
          </a:xfrm>
        </p:grpSpPr>
        <p:sp>
          <p:nvSpPr>
            <p:cNvPr id="752" name="Shape 752"/>
            <p:cNvSpPr txBox="1"/>
            <p:nvPr/>
          </p:nvSpPr>
          <p:spPr>
            <a:xfrm>
              <a:off x="785812" y="1500154"/>
              <a:ext cx="1500187" cy="369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Дадено:</a:t>
              </a:r>
            </a:p>
          </p:txBody>
        </p:sp>
        <p:pic>
          <p:nvPicPr>
            <p:cNvPr id="753" name="Shape 7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20916" y="1000108"/>
              <a:ext cx="2851149" cy="14287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4" name="Shape 75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5" name="Shape 755"/>
          <p:cNvGrpSpPr/>
          <p:nvPr/>
        </p:nvGrpSpPr>
        <p:grpSpPr>
          <a:xfrm>
            <a:off x="5572125" y="1500188"/>
            <a:ext cx="2357437" cy="369887"/>
            <a:chOff x="5572142" y="1500170"/>
            <a:chExt cx="2357443" cy="369888"/>
          </a:xfrm>
        </p:grpSpPr>
        <p:sp>
          <p:nvSpPr>
            <p:cNvPr id="756" name="Shape 756"/>
            <p:cNvSpPr txBox="1"/>
            <p:nvPr/>
          </p:nvSpPr>
          <p:spPr>
            <a:xfrm>
              <a:off x="5572142" y="1500170"/>
              <a:ext cx="1428748" cy="369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1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Търси се:</a:t>
              </a:r>
            </a:p>
          </p:txBody>
        </p:sp>
        <p:pic>
          <p:nvPicPr>
            <p:cNvPr id="757" name="Shape 75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53310" y="1519237"/>
              <a:ext cx="676275" cy="317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8" name="Shape 75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0125" y="2286000"/>
            <a:ext cx="7143748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/>
          <p:nvPr>
            <p:ph type="title"/>
          </p:nvPr>
        </p:nvSpPr>
        <p:spPr>
          <a:xfrm>
            <a:off x="457200" y="274637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x="285750" y="642937"/>
            <a:ext cx="8643937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Анализирана реална електрическа верига, представена в комплексна форма, има вида:</a:t>
            </a:r>
          </a:p>
        </p:txBody>
      </p:sp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928687"/>
            <a:ext cx="7572375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0887" y="4500562"/>
            <a:ext cx="7572375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Shape 768"/>
          <p:cNvSpPr txBox="1"/>
          <p:nvPr/>
        </p:nvSpPr>
        <p:spPr>
          <a:xfrm>
            <a:off x="428625" y="3929062"/>
            <a:ext cx="8286749" cy="615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Моментната стойност на входното напрежение се преобразува е съответната комплексна стойност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  <p:sp>
        <p:nvSpPr>
          <p:cNvPr id="769" name="Shape 76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457200" y="274637"/>
            <a:ext cx="8229600" cy="368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1" lang="bg-BG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</a:p>
        </p:txBody>
      </p:sp>
      <p:sp>
        <p:nvSpPr>
          <p:cNvPr id="775" name="Shape 775"/>
          <p:cNvSpPr txBox="1"/>
          <p:nvPr/>
        </p:nvSpPr>
        <p:spPr>
          <a:xfrm>
            <a:off x="214312" y="1804988"/>
            <a:ext cx="8643937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Еквивалентното комплексно съпротивление на разглежданата електрическа верига е:</a:t>
            </a:r>
          </a:p>
        </p:txBody>
      </p:sp>
      <p:pic>
        <p:nvPicPr>
          <p:cNvPr id="776" name="Shape 7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038" y="571500"/>
            <a:ext cx="5243510" cy="12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Shape 7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200" y="2143125"/>
            <a:ext cx="6523037" cy="357188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571500" y="2559050"/>
            <a:ext cx="80010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 прилагане на закона на Ом се получава комплекса на тока в изследвания RLC двуполюсник от последователен тип:</a:t>
            </a:r>
          </a:p>
        </p:txBody>
      </p:sp>
      <p:pic>
        <p:nvPicPr>
          <p:cNvPr id="779" name="Shape 7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625" y="3128963"/>
            <a:ext cx="8286749" cy="1514473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Shape 780"/>
          <p:cNvSpPr txBox="1"/>
          <p:nvPr/>
        </p:nvSpPr>
        <p:spPr>
          <a:xfrm>
            <a:off x="571500" y="4662487"/>
            <a:ext cx="8001000" cy="338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преминавайки към моментни стойности се определя:</a:t>
            </a:r>
          </a:p>
        </p:txBody>
      </p:sp>
      <p:pic>
        <p:nvPicPr>
          <p:cNvPr id="781" name="Shape 7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7037" y="5072062"/>
            <a:ext cx="8291512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Shape 782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428625" y="2428875"/>
            <a:ext cx="4000500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Буквен код за толерансите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стойността 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789" name="Shape 789"/>
          <p:cNvGraphicFramePr/>
          <p:nvPr/>
        </p:nvGraphicFramePr>
        <p:xfrm>
          <a:off x="4572000" y="2143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{8DC15069-1D6C-4854-A52F-063BA04FDEE4}</a:tableStyleId>
              </a:tblPr>
              <a:tblGrid>
                <a:gridCol w="1768075"/>
                <a:gridCol w="2160975"/>
              </a:tblGrid>
              <a:tr h="350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БУКВЕН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6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D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F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G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H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J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K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30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± 0.5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P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  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Q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R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+ 30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S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T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+ 50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Char char="-"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 10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377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Z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+ 100</a:t>
                      </a: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-    20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Shape 105"/>
          <p:cNvGrpSpPr/>
          <p:nvPr/>
        </p:nvGrpSpPr>
        <p:grpSpPr>
          <a:xfrm>
            <a:off x="214313" y="536573"/>
            <a:ext cx="8715374" cy="5019675"/>
            <a:chOff x="214282" y="536183"/>
            <a:chExt cx="8715434" cy="5020426"/>
          </a:xfrm>
        </p:grpSpPr>
        <p:sp>
          <p:nvSpPr>
            <p:cNvPr id="106" name="Shape 106"/>
            <p:cNvSpPr txBox="1"/>
            <p:nvPr/>
          </p:nvSpPr>
          <p:spPr>
            <a:xfrm>
              <a:off x="2071668" y="536183"/>
              <a:ext cx="5072098" cy="461664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ЕЛЕКТРИЧЕСКА ВЕРИГА</a:t>
              </a:r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571472" y="1829691"/>
              <a:ext cx="3643337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АКТИВНИ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(генератори, източници на електрическа енергия)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4929189" y="1829691"/>
              <a:ext cx="3571899" cy="861773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1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ПАСИВНИ ЕЛЕМЕНТИ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(консуматори на електрическа енергия)</a:t>
              </a:r>
            </a:p>
          </p:txBody>
        </p:sp>
        <p:sp>
          <p:nvSpPr>
            <p:cNvPr id="109" name="Shape 109"/>
            <p:cNvSpPr txBox="1"/>
            <p:nvPr/>
          </p:nvSpPr>
          <p:spPr>
            <a:xfrm>
              <a:off x="214282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електродвижещо напрежение (ЕДН)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2428858" y="4356280"/>
              <a:ext cx="2000262" cy="120032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източник на електродвижещ ток (ЕДТ)</a:t>
              </a: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je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b="0" i="1" lang="bg-BG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0" i="0" lang="bg-BG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4143371" y="3472766"/>
              <a:ext cx="1285883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резистор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</a:t>
              </a: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7286642" y="3472766"/>
              <a:ext cx="1643074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кондензатор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</a:t>
              </a:r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5572132" y="3472766"/>
              <a:ext cx="1071570" cy="400109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бобина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5786446" y="4322398"/>
              <a:ext cx="2357453" cy="892551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med" w="med" type="none"/>
              <a:tailEnd len="med" w="med" type="none"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взаимно индуктивен четириполюсен елемент </a:t>
              </a: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М</a:t>
              </a:r>
            </a:p>
          </p:txBody>
        </p:sp>
        <p:cxnSp>
          <p:nvCxnSpPr>
            <p:cNvPr id="115" name="Shape 115"/>
            <p:cNvCxnSpPr>
              <a:stCxn id="106" idx="2"/>
              <a:endCxn id="107" idx="0"/>
            </p:cNvCxnSpPr>
            <p:nvPr/>
          </p:nvCxnSpPr>
          <p:spPr>
            <a:xfrm flipH="1">
              <a:off x="2393117" y="997847"/>
              <a:ext cx="22146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16" name="Shape 116"/>
            <p:cNvCxnSpPr>
              <a:stCxn id="106" idx="2"/>
              <a:endCxn id="108" idx="0"/>
            </p:cNvCxnSpPr>
            <p:nvPr/>
          </p:nvCxnSpPr>
          <p:spPr>
            <a:xfrm>
              <a:off x="4607717" y="997847"/>
              <a:ext cx="2107500" cy="831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17" name="Shape 117"/>
            <p:cNvCxnSpPr>
              <a:stCxn id="107" idx="2"/>
              <a:endCxn id="109" idx="0"/>
            </p:cNvCxnSpPr>
            <p:nvPr/>
          </p:nvCxnSpPr>
          <p:spPr>
            <a:xfrm flipH="1">
              <a:off x="1214441" y="2691464"/>
              <a:ext cx="11787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18" name="Shape 118"/>
            <p:cNvCxnSpPr>
              <a:stCxn id="107" idx="2"/>
              <a:endCxn id="110" idx="0"/>
            </p:cNvCxnSpPr>
            <p:nvPr/>
          </p:nvCxnSpPr>
          <p:spPr>
            <a:xfrm>
              <a:off x="2393141" y="2691464"/>
              <a:ext cx="1035900" cy="1665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19" name="Shape 119"/>
            <p:cNvCxnSpPr>
              <a:stCxn id="108" idx="2"/>
              <a:endCxn id="111" idx="0"/>
            </p:cNvCxnSpPr>
            <p:nvPr/>
          </p:nvCxnSpPr>
          <p:spPr>
            <a:xfrm flipH="1">
              <a:off x="4786439" y="2691464"/>
              <a:ext cx="19287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20" name="Shape 120"/>
            <p:cNvCxnSpPr>
              <a:stCxn id="108" idx="2"/>
              <a:endCxn id="113" idx="0"/>
            </p:cNvCxnSpPr>
            <p:nvPr/>
          </p:nvCxnSpPr>
          <p:spPr>
            <a:xfrm flipH="1">
              <a:off x="6107939" y="2691464"/>
              <a:ext cx="6072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21" name="Shape 121"/>
            <p:cNvCxnSpPr>
              <a:stCxn id="108" idx="2"/>
              <a:endCxn id="112" idx="0"/>
            </p:cNvCxnSpPr>
            <p:nvPr/>
          </p:nvCxnSpPr>
          <p:spPr>
            <a:xfrm>
              <a:off x="6715139" y="2691464"/>
              <a:ext cx="1392900" cy="7812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cxnSp>
          <p:nvCxnSpPr>
            <p:cNvPr id="122" name="Shape 122"/>
            <p:cNvCxnSpPr>
              <a:stCxn id="108" idx="2"/>
              <a:endCxn id="114" idx="0"/>
            </p:cNvCxnSpPr>
            <p:nvPr/>
          </p:nvCxnSpPr>
          <p:spPr>
            <a:xfrm>
              <a:off x="6715139" y="2691464"/>
              <a:ext cx="249900" cy="1631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</p:grpSp>
      <p:sp>
        <p:nvSpPr>
          <p:cNvPr id="123" name="Shape 12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Shape 7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9062" y="442912"/>
            <a:ext cx="4643437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Shape 79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285750" y="455612"/>
            <a:ext cx="3571874" cy="8302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стойността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пасивни елементи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(резистор, бобина, кондензатор)</a:t>
            </a:r>
          </a:p>
        </p:txBody>
      </p:sp>
      <p:graphicFrame>
        <p:nvGraphicFramePr>
          <p:cNvPr id="797" name="Shape 797"/>
          <p:cNvGraphicFramePr/>
          <p:nvPr/>
        </p:nvGraphicFramePr>
        <p:xfrm>
          <a:off x="428625" y="15716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{8DC15069-1D6C-4854-A52F-063BA04FDEE4}</a:tableStyleId>
              </a:tblPr>
              <a:tblGrid>
                <a:gridCol w="1643050"/>
                <a:gridCol w="714375"/>
                <a:gridCol w="1857375"/>
                <a:gridCol w="1928800"/>
                <a:gridCol w="975625"/>
                <a:gridCol w="1238925"/>
              </a:tblGrid>
              <a:tr h="25485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1-ва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2-ра значеща цифра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множител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ТОЛЕРАНС, %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без маркировка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lt2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10-2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10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D8D8D8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златен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-1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0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0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=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кафяв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6633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2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зелен 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± 0.5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6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± 0.25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70C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виолетов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± 0.1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7030A0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графит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lt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lt1"/>
                          </a:solidFill>
                        </a:rPr>
                        <a:t>8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lt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3F3F3F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бял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000" u="none" cap="none" strike="noStrike">
                          <a:solidFill>
                            <a:schemeClr val="dk1"/>
                          </a:solidFill>
                        </a:rPr>
                        <a:t>X 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10</a:t>
                      </a:r>
                      <a:r>
                        <a:rPr baseline="30000" lang="bg-BG" sz="1400" u="none" cap="none" strike="noStrike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</a:p>
                  </a:txBody>
                  <a:tcPr marT="36000" marB="36000" marR="36000" marL="360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98" name="Shape 79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804" name="Shape 804"/>
          <p:cNvSpPr txBox="1"/>
          <p:nvPr/>
        </p:nvSpPr>
        <p:spPr>
          <a:xfrm>
            <a:off x="642937" y="558800"/>
            <a:ext cx="7858124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Цветен код за монтажни проводници</a:t>
            </a:r>
          </a:p>
        </p:txBody>
      </p:sp>
      <p:graphicFrame>
        <p:nvGraphicFramePr>
          <p:cNvPr id="805" name="Shape 805"/>
          <p:cNvGraphicFramePr/>
          <p:nvPr/>
        </p:nvGraphicFramePr>
        <p:xfrm>
          <a:off x="1285875" y="1333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{8DC15069-1D6C-4854-A52F-063BA04FDEE4}</a:tableStyleId>
              </a:tblPr>
              <a:tblGrid>
                <a:gridCol w="2430900"/>
                <a:gridCol w="1811925"/>
                <a:gridCol w="1093300"/>
                <a:gridCol w="1093300"/>
              </a:tblGrid>
              <a:tr h="253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ЦВЕТЕН КОД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 hMerge="1"/>
              </a:tr>
              <a:tr h="213075"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 row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жълто + зелено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FF00"/>
                    </a:solidFill>
                  </a:tcPr>
                </a:tc>
              </a:tr>
              <a:tr h="213075">
                <a:tc vMerge="1"/>
                <a:tc vMerge="1"/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CC00"/>
                    </a:solidFill>
                  </a:tcPr>
                </a:tc>
              </a:tr>
              <a:tr h="34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светло 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B0F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силови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i="1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aseline="-2500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dk1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променливо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червен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000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постоянно напрежение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син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002060"/>
                    </a:solidFill>
                  </a:tcPr>
                </a:tc>
              </a:tr>
              <a:tr h="4960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командни проводници за вериги и блокировки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оранжев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t/>
                      </a:r>
                      <a:endParaRPr baseline="30000"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sp>
        <p:nvSpPr>
          <p:cNvPr id="806" name="Shape 80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812" name="Shape 812"/>
          <p:cNvSpPr txBox="1"/>
          <p:nvPr/>
        </p:nvSpPr>
        <p:spPr>
          <a:xfrm>
            <a:off x="642937" y="428625"/>
            <a:ext cx="7858124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Означения на входни и изходни проводници и клеми при променливотокови мрежи</a:t>
            </a:r>
          </a:p>
        </p:txBody>
      </p:sp>
      <p:graphicFrame>
        <p:nvGraphicFramePr>
          <p:cNvPr id="813" name="Shape 813"/>
          <p:cNvGraphicFramePr/>
          <p:nvPr/>
        </p:nvGraphicFramePr>
        <p:xfrm>
          <a:off x="785812" y="121443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{8DC15069-1D6C-4854-A52F-063BA04FDEE4}</a:tableStyleId>
              </a:tblPr>
              <a:tblGrid>
                <a:gridCol w="5929350"/>
                <a:gridCol w="1643075"/>
              </a:tblGrid>
              <a:tr h="254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ТИП НА ПРОВОДНИКА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200" u="none" cap="none" strike="noStrike">
                          <a:solidFill>
                            <a:schemeClr val="dk1"/>
                          </a:solidFill>
                        </a:rPr>
                        <a:t>ОЗНАЧЕНИЕ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3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460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II фаза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неутрален проводник (работна нула)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(трифазно)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U, V, W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входни клеми на устройство (постояннотоково)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L</a:t>
                      </a:r>
                      <a:r>
                        <a:rPr b="1" baseline="-25000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</a:t>
                      </a: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M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незаземяващи защитни проводници и клеми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проводник (клема), свързващ към свободно от смущения заземяване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285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bg-BG" sz="1400" u="none" cap="none" strike="noStrike">
                          <a:solidFill>
                            <a:schemeClr val="dk1"/>
                          </a:solidFill>
                        </a:rPr>
                        <a:t>защитен проводник (клема), който едновременно е неутрален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b="1" i="0" lang="bg-BG" sz="1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PEN</a:t>
                      </a:r>
                    </a:p>
                  </a:txBody>
                  <a:tcPr marT="36000" marB="36000" marR="36000" marL="3600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14" name="Shape 814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x="517525" y="90488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21" name="Shape 821"/>
          <p:cNvSpPr/>
          <p:nvPr/>
        </p:nvSpPr>
        <p:spPr>
          <a:xfrm>
            <a:off x="107950" y="44450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822" name="Shape 822"/>
          <p:cNvSpPr txBox="1"/>
          <p:nvPr/>
        </p:nvSpPr>
        <p:spPr>
          <a:xfrm>
            <a:off x="539750" y="771525"/>
            <a:ext cx="830103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К. Брандиски, Ж. Георгиев, В. Младенов, Р. Станчева., “Учебник по теоретична електротехника – Част I”, ИК КИНГ 2004, ISBN: 954-9518-28-0, София;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С. Фархи, С. Папазов, “Учебник по теоретична електротехника – Част I”, изд. Техника 1992, ISBN: 954-03-0115-7, София;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К. Брандиски, и др., “Ръководство за семинарни упражнения по теоретична електротехника – Част I”, ИК КИНГ 2004, ISBN: 954-9518-26-4, София;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К. Брандиски и др., “Ръководство за семинарни упражнения по теоретична електротехника – Част II”, ИК КИНГ 2004, ISBN: 954-9518-27-2, София;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4"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К. Г. Брандиски, В. М. Младенов, С. К. Петракиева, “Ръководство за решаване на задачи по теоретична електротехника с Pspice (OrCAD 16.3)”, ИК КИНГ 2012, ISBN: 978-954-9518-72-6, София;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К. Брандиски и др., “Ръководство за лабораторни упражнения по теоретична електротехника”, ИК КИНГ 2007, 2010, ISBN: 954-9518-24-8, София.</a:t>
            </a:r>
          </a:p>
        </p:txBody>
      </p:sp>
      <p:sp>
        <p:nvSpPr>
          <p:cNvPr id="823" name="Shape 823"/>
          <p:cNvSpPr txBox="1"/>
          <p:nvPr/>
        </p:nvSpPr>
        <p:spPr>
          <a:xfrm>
            <a:off x="527050" y="404812"/>
            <a:ext cx="1246188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Основна: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x="517525" y="90488"/>
            <a:ext cx="1562099" cy="366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Литература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30" name="Shape 830"/>
          <p:cNvSpPr/>
          <p:nvPr/>
        </p:nvSpPr>
        <p:spPr>
          <a:xfrm>
            <a:off x="107950" y="44450"/>
            <a:ext cx="431798" cy="43179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bg-BG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831" name="Shape 831"/>
          <p:cNvSpPr txBox="1"/>
          <p:nvPr/>
        </p:nvSpPr>
        <p:spPr>
          <a:xfrm>
            <a:off x="539750" y="736600"/>
            <a:ext cx="8301037" cy="424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	C.K. Alexander, M.N.O. Sadiku.,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Fundamentals of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2-nd edition, McGraw-Hill, Inc., 2004;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	James W. Nilsson, Susan Riedel,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7th Edition, Prentice Hall, 2005, ISBN-10: 0131329723;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	R.C. Dorf and J.A. Svoboda,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Introduction to Electric Circuits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John Wiley &amp; Sons. 1999, 4th edition, ISBN 0-471-19246-5; </a:t>
            </a: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	R. DeCarlo and P.-M. Lin,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Circuit Analysis - A Time Domain and Phasor Approach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Prentice Hall 1995;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	H. Hubsche, J. Klaue, W. Pfluger, S. Appelt,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Elektrotechnik Grundstufe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WESTERMANN,1981, ISBN 3-14-20 1030-0, 327 pp., Berlin;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6.	Kасаткин А.С. Электротехника : учеб. для вузов / А.С. Касаткин, М.В. Немцов. - 11-е изд., стер. ; Гриф МО. - М. : Академия, 2007, 539 с.;</a:t>
            </a:r>
          </a:p>
          <a:p>
            <a:pPr indent="-358775" lvl="0" marL="3587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7.	Касаткин А.С. Электротехника : учеб. для вузов / А.С. Касаткин, М.В. Немцов. - 9-е изд., стер. ; Гриф МО. - М. : Academia, 2005, 639 с.;</a:t>
            </a:r>
          </a:p>
          <a:p>
            <a:pPr indent="-358775" lvl="0" marL="3587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	Нейман Л.Р.,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Теоретические основы электротехники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1981.</a:t>
            </a:r>
          </a:p>
        </p:txBody>
      </p:sp>
      <p:sp>
        <p:nvSpPr>
          <p:cNvPr id="832" name="Shape 832"/>
          <p:cNvSpPr txBox="1"/>
          <p:nvPr/>
        </p:nvSpPr>
        <p:spPr>
          <a:xfrm>
            <a:off x="527050" y="404812"/>
            <a:ext cx="20446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Допълнителна: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285750" y="374650"/>
            <a:ext cx="85725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ток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насочено движение на електрически заряди.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условна положителна посока на тока се приема посоката, която е противоположна на посоката на движение на отрицателните заряди (електроните).</a:t>
            </a:r>
          </a:p>
        </p:txBody>
      </p:sp>
      <p:sp>
        <p:nvSpPr>
          <p:cNvPr id="131" name="Shape 131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4500562" y="1857375"/>
            <a:ext cx="3714750" cy="209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Количествена характеристика на електрическия ток е неговата сила (респ. интензитет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която представлява количеството електрони, преминали през проводник с напречно сечение </a:t>
            </a:r>
            <a:r>
              <a:rPr b="0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за единица време: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112" y="3857625"/>
            <a:ext cx="3444875" cy="7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28625" y="4572000"/>
            <a:ext cx="8510586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електрическия ток е ампер (А), където: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 получава, ако за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през напречното сечение на проводника е преминал заряд  1 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(кулон), респ. 6,25.10</a:t>
            </a:r>
            <a:r>
              <a:rPr b="0" baseline="3000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електрона .</a:t>
            </a:r>
          </a:p>
        </p:txBody>
      </p:sp>
      <p:pic>
        <p:nvPicPr>
          <p:cNvPr descr="page6_present1.jpg"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0125" y="2000250"/>
            <a:ext cx="2928937" cy="250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142" name="Shape 142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93725" y="4405312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285750" y="374650"/>
            <a:ext cx="85725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Плътност на електрическия ток (</a:t>
            </a:r>
            <a:r>
              <a:rPr b="1" i="1" lang="bg-BG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</a:t>
            </a: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електрическия ток, преминал през единица сечение на проводника: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4857750"/>
            <a:ext cx="2143125" cy="74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3188" y="1857375"/>
            <a:ext cx="3892550" cy="4619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Shape 147"/>
          <p:cNvGrpSpPr/>
          <p:nvPr/>
        </p:nvGrpSpPr>
        <p:grpSpPr>
          <a:xfrm>
            <a:off x="6000750" y="1000125"/>
            <a:ext cx="1643063" cy="785813"/>
            <a:chOff x="6357950" y="1428736"/>
            <a:chExt cx="1643074" cy="785818"/>
          </a:xfrm>
        </p:grpSpPr>
        <p:sp>
          <p:nvSpPr>
            <p:cNvPr id="148" name="Shape 148"/>
            <p:cNvSpPr/>
            <p:nvPr/>
          </p:nvSpPr>
          <p:spPr>
            <a:xfrm>
              <a:off x="6357950" y="1428736"/>
              <a:ext cx="1643074" cy="785818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6500826" y="1496783"/>
              <a:ext cx="135732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закон за пълния ток</a:t>
              </a:r>
            </a:p>
          </p:txBody>
        </p:sp>
      </p:grpSp>
      <p:sp>
        <p:nvSpPr>
          <p:cNvPr id="150" name="Shape 150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08012" y="4340225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Shape 152"/>
          <p:cNvGrpSpPr/>
          <p:nvPr/>
        </p:nvGrpSpPr>
        <p:grpSpPr>
          <a:xfrm>
            <a:off x="571500" y="2285998"/>
            <a:ext cx="7929562" cy="2462212"/>
            <a:chOff x="571472" y="2714618"/>
            <a:chExt cx="7929616" cy="2462212"/>
          </a:xfrm>
        </p:grpSpPr>
        <p:sp>
          <p:nvSpPr>
            <p:cNvPr id="153" name="Shape 153"/>
            <p:cNvSpPr txBox="1"/>
            <p:nvPr/>
          </p:nvSpPr>
          <p:spPr>
            <a:xfrm>
              <a:off x="571472" y="2714618"/>
              <a:ext cx="7929616" cy="24622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където:	-	токова плътност на пълния ток;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проводимост;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тока, обусловен от движението на заредени частици в изолационна среда;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</a:t>
              </a:r>
            </a:p>
            <a:p>
              <a:pPr indent="-1973263" lvl="0" marL="1973263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b="0" i="0" lang="bg-BG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	-	токова плътност на тока на електрическа индукция.	</a:t>
              </a:r>
            </a:p>
          </p:txBody>
        </p:sp>
        <p:pic>
          <p:nvPicPr>
            <p:cNvPr id="154" name="Shape 1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85916" y="2714618"/>
              <a:ext cx="485775" cy="377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Shape 1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85916" y="3105435"/>
              <a:ext cx="566739" cy="395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Shape 15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785916" y="3755701"/>
              <a:ext cx="573089" cy="387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Shape 15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785916" y="4581532"/>
              <a:ext cx="579438" cy="3476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Shape 158"/>
          <p:cNvSpPr txBox="1"/>
          <p:nvPr/>
        </p:nvSpPr>
        <p:spPr>
          <a:xfrm>
            <a:off x="571500" y="4513262"/>
            <a:ext cx="7929563" cy="77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5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Забележка: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настоящото изложение ще се разглежда само токът на проводимост и за краткост той ще се бележи само с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85750" y="357187"/>
            <a:ext cx="85725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Електрически потенциал</a:t>
            </a:r>
            <a:r>
              <a:rPr b="1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безкрайността.</a:t>
            </a:r>
          </a:p>
        </p:txBody>
      </p:sp>
      <p:sp>
        <p:nvSpPr>
          <p:cNvPr id="165" name="Shape 165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3250" y="928687"/>
            <a:ext cx="2857499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42875" y="2071688"/>
            <a:ext cx="8858249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Електрическо напрежение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единица заряд при пренасянето му от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т. </a:t>
            </a:r>
            <a:r>
              <a:rPr b="0" i="1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b="0" i="0" lang="bg-BG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т.е.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" y="2786063"/>
            <a:ext cx="8215312" cy="107156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285750" y="4059237"/>
            <a:ext cx="157162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Следствие: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7375" y="4000500"/>
            <a:ext cx="6953249" cy="4587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Shape 172"/>
          <p:cNvGrpSpPr/>
          <p:nvPr/>
        </p:nvGrpSpPr>
        <p:grpSpPr>
          <a:xfrm>
            <a:off x="3171823" y="4513263"/>
            <a:ext cx="2828922" cy="1084262"/>
            <a:chOff x="3171815" y="4513273"/>
            <a:chExt cx="2828942" cy="1084944"/>
          </a:xfrm>
        </p:grpSpPr>
        <p:cxnSp>
          <p:nvCxnSpPr>
            <p:cNvPr id="173" name="Shape 173"/>
            <p:cNvCxnSpPr/>
            <p:nvPr/>
          </p:nvCxnSpPr>
          <p:spPr>
            <a:xfrm>
              <a:off x="3714744" y="496758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dash"/>
              <a:round/>
              <a:headEnd len="lg" w="lg" type="stealth"/>
              <a:tailEnd len="med" w="med" type="none"/>
            </a:ln>
          </p:spPr>
        </p:cxnSp>
        <p:cxnSp>
          <p:nvCxnSpPr>
            <p:cNvPr id="174" name="Shape 174"/>
            <p:cNvCxnSpPr/>
            <p:nvPr/>
          </p:nvCxnSpPr>
          <p:spPr>
            <a:xfrm>
              <a:off x="3714744" y="5180442"/>
              <a:ext cx="1714510" cy="15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lg" w="lg" type="stealth"/>
            </a:ln>
          </p:spPr>
        </p:cxnSp>
        <p:pic>
          <p:nvPicPr>
            <p:cNvPr id="175" name="Shape 17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19566" y="5182292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119566" y="4513273"/>
              <a:ext cx="952499" cy="415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Shape 177"/>
            <p:cNvSpPr txBox="1"/>
            <p:nvPr/>
          </p:nvSpPr>
          <p:spPr>
            <a:xfrm>
              <a:off x="3171815" y="4824421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5715007" y="4857760"/>
              <a:ext cx="285750" cy="400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0" i="1" lang="bg-BG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3571867" y="5024769"/>
              <a:ext cx="71437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5500694" y="5034301"/>
              <a:ext cx="71436" cy="7148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1" type="ftr"/>
          </p:nvPr>
        </p:nvSpPr>
        <p:spPr>
          <a:xfrm>
            <a:off x="971550" y="5589587"/>
            <a:ext cx="7056437" cy="1125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 BG051PO001-4.3.04-0042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„Организационна и технологична инфраструктура за учене през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целия живот и развитие на компетенции”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Проектът се осъществява с финансовата подкрепа на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Оперативна програма „Развитие на човешките ресурси”,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i="0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съфинансирана от Европейския социален фонд на Европейския съюз                     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1" i="1" lang="bg-BG" sz="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Инвестира във вашето бъдеще!</a:t>
            </a:r>
          </a:p>
        </p:txBody>
      </p:sp>
      <p:sp>
        <p:nvSpPr>
          <p:cNvPr id="186" name="Shape 186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593725" y="4833937"/>
            <a:ext cx="685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142875" y="214312"/>
            <a:ext cx="88582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Базирайки се на дефиницията за електрическо напрежение, може да се запише: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2725" y="642937"/>
            <a:ext cx="3708400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28625" y="1571625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лектрическия потенциал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електрическото напрежение е волт 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V)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).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28625" y="2286000"/>
            <a:ext cx="8286749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Дефиниция: Електрическа мощност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 нарича изменението на потенциалната енергия на електрическите заряди за единица време, т.е.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6925" y="3027363"/>
            <a:ext cx="7545387" cy="83026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571500" y="3929062"/>
            <a:ext cx="7929563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Основната мерна единица за е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лектрическа мощност е ват 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1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0" i="0" lang="bg-BG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1000125" y="4357687"/>
            <a:ext cx="7858124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bg-BG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изчисляване на токове и напрежения (респ. потенциали) първоначално се избират условно положителни посоки на търсените величини. След определянето им, ако съответната стойност е положителна, то значи, че действителната посока съвпада с условно избраната. В противен случай - е противоположна на нея.</a:t>
            </a:r>
          </a:p>
        </p:txBody>
      </p:sp>
      <p:grpSp>
        <p:nvGrpSpPr>
          <p:cNvPr id="195" name="Shape 195"/>
          <p:cNvGrpSpPr/>
          <p:nvPr/>
        </p:nvGrpSpPr>
        <p:grpSpPr>
          <a:xfrm>
            <a:off x="214313" y="4429123"/>
            <a:ext cx="785812" cy="1071563"/>
            <a:chOff x="214282" y="4429132"/>
            <a:chExt cx="785818" cy="1071570"/>
          </a:xfrm>
        </p:grpSpPr>
        <p:sp>
          <p:nvSpPr>
            <p:cNvPr id="196" name="Shape 196"/>
            <p:cNvSpPr/>
            <p:nvPr/>
          </p:nvSpPr>
          <p:spPr>
            <a:xfrm>
              <a:off x="214282" y="4429132"/>
              <a:ext cx="785818" cy="1071570"/>
            </a:xfrm>
            <a:prstGeom prst="irregularSeal1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428595" y="4630175"/>
              <a:ext cx="285750" cy="584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b="1" i="0" lang="bg-BG" sz="3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!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