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7" name="Shape 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8" name="Shape 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18 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Vertical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Съдържание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лавие и съдържание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27</a:t>
            </a: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1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tars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…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38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5" Type="http://schemas.openxmlformats.org/officeDocument/2006/relationships/image" Target="../media/image39.png"/><Relationship Id="rId6" Type="http://schemas.openxmlformats.org/officeDocument/2006/relationships/image" Target="../media/image45.png"/><Relationship Id="rId7" Type="http://schemas.openxmlformats.org/officeDocument/2006/relationships/image" Target="../media/image49.png"/><Relationship Id="rId8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image" Target="../media/image44.png"/><Relationship Id="rId6" Type="http://schemas.openxmlformats.org/officeDocument/2006/relationships/image" Target="../media/image47.png"/><Relationship Id="rId7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59.png"/><Relationship Id="rId7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Relationship Id="rId5" Type="http://schemas.openxmlformats.org/officeDocument/2006/relationships/image" Target="../media/image55.png"/><Relationship Id="rId6" Type="http://schemas.openxmlformats.org/officeDocument/2006/relationships/image" Target="../media/image64.png"/><Relationship Id="rId7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png"/><Relationship Id="rId4" Type="http://schemas.openxmlformats.org/officeDocument/2006/relationships/image" Target="../media/image60.png"/><Relationship Id="rId5" Type="http://schemas.openxmlformats.org/officeDocument/2006/relationships/image" Target="../media/image66.png"/><Relationship Id="rId6" Type="http://schemas.openxmlformats.org/officeDocument/2006/relationships/image" Target="../media/image6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png"/><Relationship Id="rId4" Type="http://schemas.openxmlformats.org/officeDocument/2006/relationships/image" Target="../media/image7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Relationship Id="rId4" Type="http://schemas.openxmlformats.org/officeDocument/2006/relationships/image" Target="../media/image63.png"/><Relationship Id="rId5" Type="http://schemas.openxmlformats.org/officeDocument/2006/relationships/image" Target="../media/image86.png"/><Relationship Id="rId6" Type="http://schemas.openxmlformats.org/officeDocument/2006/relationships/image" Target="../media/image6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8.png"/><Relationship Id="rId4" Type="http://schemas.openxmlformats.org/officeDocument/2006/relationships/image" Target="../media/image65.png"/><Relationship Id="rId5" Type="http://schemas.openxmlformats.org/officeDocument/2006/relationships/image" Target="../media/image73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6.png"/><Relationship Id="rId4" Type="http://schemas.openxmlformats.org/officeDocument/2006/relationships/image" Target="../media/image63.png"/><Relationship Id="rId5" Type="http://schemas.openxmlformats.org/officeDocument/2006/relationships/image" Target="../media/image72.png"/><Relationship Id="rId6" Type="http://schemas.openxmlformats.org/officeDocument/2006/relationships/image" Target="../media/image75.png"/><Relationship Id="rId7" Type="http://schemas.openxmlformats.org/officeDocument/2006/relationships/image" Target="../media/image8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1.png"/><Relationship Id="rId4" Type="http://schemas.openxmlformats.org/officeDocument/2006/relationships/image" Target="../media/image85.png"/><Relationship Id="rId5" Type="http://schemas.openxmlformats.org/officeDocument/2006/relationships/image" Target="../media/image74.png"/><Relationship Id="rId6" Type="http://schemas.openxmlformats.org/officeDocument/2006/relationships/image" Target="../media/image84.png"/><Relationship Id="rId7" Type="http://schemas.openxmlformats.org/officeDocument/2006/relationships/image" Target="../media/image7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9.png"/><Relationship Id="rId4" Type="http://schemas.openxmlformats.org/officeDocument/2006/relationships/image" Target="../media/image81.png"/><Relationship Id="rId5" Type="http://schemas.openxmlformats.org/officeDocument/2006/relationships/image" Target="../media/image83.png"/><Relationship Id="rId6" Type="http://schemas.openxmlformats.org/officeDocument/2006/relationships/image" Target="../media/image8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1570037" y="446805"/>
            <a:ext cx="5859461" cy="457200"/>
            <a:chOff x="1570037" y="188640"/>
            <a:chExt cx="5859461" cy="457200"/>
          </a:xfrm>
        </p:grpSpPr>
        <p:sp>
          <p:nvSpPr>
            <p:cNvPr id="68" name="Shape 68"/>
            <p:cNvSpPr txBox="1"/>
            <p:nvPr/>
          </p:nvSpPr>
          <p:spPr>
            <a:xfrm>
              <a:off x="1714500" y="188640"/>
              <a:ext cx="571499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Технически университет – София</a:t>
              </a:r>
            </a:p>
          </p:txBody>
        </p:sp>
        <p:pic>
          <p:nvPicPr>
            <p:cNvPr descr="TU" id="69" name="Shape 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0037" y="272778"/>
              <a:ext cx="358775" cy="3603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Shape 70"/>
          <p:cNvGrpSpPr/>
          <p:nvPr/>
        </p:nvGrpSpPr>
        <p:grpSpPr>
          <a:xfrm>
            <a:off x="1071562" y="1814910"/>
            <a:ext cx="6572249" cy="461961"/>
            <a:chOff x="1071562" y="1196703"/>
            <a:chExt cx="6572249" cy="461961"/>
          </a:xfrm>
        </p:grpSpPr>
        <p:sp>
          <p:nvSpPr>
            <p:cNvPr id="71" name="Shape 71"/>
            <p:cNvSpPr txBox="1"/>
            <p:nvPr/>
          </p:nvSpPr>
          <p:spPr>
            <a:xfrm>
              <a:off x="1500187" y="1196703"/>
              <a:ext cx="61436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Катедра „Теоретична електротехника’’</a:t>
              </a:r>
            </a:p>
          </p:txBody>
        </p:sp>
        <p:pic>
          <p:nvPicPr>
            <p:cNvPr descr="file:///C:/katedraTE/olimpiada/TE_PIC.GIF" id="72" name="Shape 72"/>
            <p:cNvPicPr preferRelativeResize="0"/>
            <p:nvPr/>
          </p:nvPicPr>
          <p:blipFill rotWithShape="1">
            <a:blip r:embed="rId4">
              <a:alphaModFix/>
            </a:blip>
            <a:srcRect b="0" l="24672" r="11171" t="0"/>
            <a:stretch/>
          </p:blipFill>
          <p:spPr>
            <a:xfrm>
              <a:off x="1071562" y="1239565"/>
              <a:ext cx="428625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Shape 73"/>
          <p:cNvGrpSpPr/>
          <p:nvPr/>
        </p:nvGrpSpPr>
        <p:grpSpPr>
          <a:xfrm>
            <a:off x="2293938" y="1116037"/>
            <a:ext cx="4421187" cy="512763"/>
            <a:chOff x="2293938" y="693464"/>
            <a:chExt cx="4421187" cy="512763"/>
          </a:xfrm>
        </p:grpSpPr>
        <p:sp>
          <p:nvSpPr>
            <p:cNvPr id="74" name="Shape 74"/>
            <p:cNvSpPr txBox="1"/>
            <p:nvPr/>
          </p:nvSpPr>
          <p:spPr>
            <a:xfrm>
              <a:off x="2428875" y="693464"/>
              <a:ext cx="4286250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Факултет “Автоматика”</a:t>
              </a:r>
            </a:p>
          </p:txBody>
        </p:sp>
        <p:pic>
          <p:nvPicPr>
            <p:cNvPr id="75" name="Shape 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3938" y="706164"/>
              <a:ext cx="349250" cy="5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Shape 76"/>
          <p:cNvSpPr txBox="1"/>
          <p:nvPr/>
        </p:nvSpPr>
        <p:spPr>
          <a:xfrm>
            <a:off x="611560" y="2855258"/>
            <a:ext cx="7920880" cy="86177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Лекция 2 – част 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ЛИНЕЙНИ ЕЛЕКТРИЧЕСКИ ВЕРИГИ ПРИ СИНУСОИДАЛНИ РЕЖИМИ</a:t>
            </a:r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842650" y="260646"/>
            <a:ext cx="78338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Делители на ток и на напрежение.</a:t>
            </a:r>
          </a:p>
        </p:txBody>
      </p:sp>
      <p:sp>
        <p:nvSpPr>
          <p:cNvPr id="198" name="Shape 198"/>
          <p:cNvSpPr/>
          <p:nvPr/>
        </p:nvSpPr>
        <p:spPr>
          <a:xfrm>
            <a:off x="288851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9" name="Shape 19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203" name="Shape 20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2771800" y="755412"/>
            <a:ext cx="3600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Делител на ток</a:t>
            </a:r>
          </a:p>
        </p:txBody>
      </p:sp>
      <p:sp>
        <p:nvSpPr>
          <p:cNvPr id="210" name="Shape 2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851919" y="3967896"/>
            <a:ext cx="475252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Извод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Токът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паралелен клон на токов делител е равен на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общия ток по чуждото съпротивление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разделени на сбора от  съпротивленията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двата паралелни колона.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6" y="1314287"/>
            <a:ext cx="4883661" cy="254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/>
        <p:spPr>
          <a:xfrm>
            <a:off x="490418" y="4077071"/>
            <a:ext cx="3087112" cy="1368151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842650" y="260646"/>
            <a:ext cx="78338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Делители на ток и на напрежение.</a:t>
            </a:r>
          </a:p>
        </p:txBody>
      </p:sp>
      <p:sp>
        <p:nvSpPr>
          <p:cNvPr id="222" name="Shape 222"/>
          <p:cNvSpPr/>
          <p:nvPr/>
        </p:nvSpPr>
        <p:spPr>
          <a:xfrm>
            <a:off x="288851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23" name="Shape 2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227" name="Shape 2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771800" y="620687"/>
            <a:ext cx="3600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Делител на напрежение</a:t>
            </a:r>
          </a:p>
        </p:txBody>
      </p:sp>
      <p:sp>
        <p:nvSpPr>
          <p:cNvPr id="234" name="Shape 2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412874" y="980728"/>
            <a:ext cx="8479604" cy="877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54610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Извеждане на зависимости (в комплексна форма) на падовете на напрежения върху последователно свързани консуматори, включени в даден контур, от приложеното общо напрежение.</a:t>
            </a:r>
          </a:p>
        </p:txBody>
      </p:sp>
      <p:sp>
        <p:nvSpPr>
          <p:cNvPr id="236" name="Shape 23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673" y="3896221"/>
            <a:ext cx="6643687" cy="39687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15802" t="0"/>
          <a:stretch/>
        </p:blipFill>
        <p:spPr>
          <a:xfrm>
            <a:off x="2676932" y="1844824"/>
            <a:ext cx="391129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2" y="4334221"/>
            <a:ext cx="3416298" cy="154304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1758" y="4149080"/>
            <a:ext cx="5987979" cy="12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88224" y="5013176"/>
            <a:ext cx="1857375" cy="1317624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42650" y="260646"/>
            <a:ext cx="78338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Делители на ток и на напрежение.</a:t>
            </a:r>
          </a:p>
        </p:txBody>
      </p:sp>
      <p:sp>
        <p:nvSpPr>
          <p:cNvPr id="249" name="Shape 249"/>
          <p:cNvSpPr/>
          <p:nvPr/>
        </p:nvSpPr>
        <p:spPr>
          <a:xfrm>
            <a:off x="288851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50" name="Shape 2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254" name="Shape 2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771800" y="620687"/>
            <a:ext cx="3600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Делител на напрежение</a:t>
            </a:r>
          </a:p>
        </p:txBody>
      </p:sp>
      <p:sp>
        <p:nvSpPr>
          <p:cNvPr id="261" name="Shape 26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15802" t="0"/>
          <a:stretch/>
        </p:blipFill>
        <p:spPr>
          <a:xfrm>
            <a:off x="2030001" y="1124744"/>
            <a:ext cx="4990268" cy="26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779912" y="4039903"/>
            <a:ext cx="475252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429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Извод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Напрежението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върху всяко от съпротивленията в контура е равно на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входното напрежение по собственото съпротивление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разделени на сбора от съпротивленията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контура.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4189462"/>
            <a:ext cx="2833514" cy="1255760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1011237" y="394815"/>
            <a:ext cx="1375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Мощности</a:t>
            </a:r>
          </a:p>
        </p:txBody>
      </p:sp>
      <p:sp>
        <p:nvSpPr>
          <p:cNvPr id="273" name="Shape 273"/>
          <p:cNvSpPr/>
          <p:nvPr/>
        </p:nvSpPr>
        <p:spPr>
          <a:xfrm>
            <a:off x="500062" y="332904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387125" y="3687414"/>
            <a:ext cx="43451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Моментна мощност – 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W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733425" y="839612"/>
            <a:ext cx="7799014" cy="107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429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Нека разгледаме пасивен консуматор, състоящ се само от пасивни елементи 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към който е подадено напрежение  </a:t>
            </a:r>
            <a:r>
              <a:rPr b="0" i="1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входният общ ток е </a:t>
            </a:r>
            <a:r>
              <a:rPr b="0" i="1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277" name="Shape 27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915584"/>
            <a:ext cx="1861343" cy="172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6719" y="2110217"/>
            <a:ext cx="3088634" cy="139078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652" y="4183930"/>
            <a:ext cx="8882062" cy="75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323527" y="4861028"/>
            <a:ext cx="8568953" cy="800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Извод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Моментната мощност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колебае около средната си стойност с удвоена честота </a:t>
            </a: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bg-BG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спрямо основна честота </a:t>
            </a:r>
            <a:r>
              <a:rPr b="1" i="0" lang="bg-BG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електрическата верига.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1011237" y="394815"/>
            <a:ext cx="1375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Мощности</a:t>
            </a:r>
          </a:p>
        </p:txBody>
      </p:sp>
      <p:sp>
        <p:nvSpPr>
          <p:cNvPr id="289" name="Shape 289"/>
          <p:cNvSpPr/>
          <p:nvPr/>
        </p:nvSpPr>
        <p:spPr>
          <a:xfrm>
            <a:off x="500062" y="332904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291" name="Shape 29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733425" y="2005097"/>
            <a:ext cx="7799014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37036"/>
              <a:buFont typeface="Arial"/>
              <a:buAutoNum type="arabicParenR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 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baseline="-25000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ген.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=  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&gt; 0 </a:t>
            </a:r>
            <a:r>
              <a:rPr b="1" i="0" lang="bg-BG" sz="180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източниците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енергия генерират мощност към веригата и работят в </a:t>
            </a:r>
            <a:r>
              <a:rPr b="1" i="0" lang="bg-BG" sz="180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генераторен режим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консуматорите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консумират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тази мощност и работят в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консуматорен режим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425" lvl="0" marL="3524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 При  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baseline="-25000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ген.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=  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&gt; 0 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консуматорите </a:t>
            </a:r>
            <a:r>
              <a:rPr b="0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„връщат” мощност към генераторите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работят в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генераторен режим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b="1" i="0" lang="bg-BG" sz="180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генераторите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работят в </a:t>
            </a:r>
            <a:r>
              <a:rPr b="1" i="0" lang="bg-BG" sz="180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консуматорен режим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327210" y="1124744"/>
            <a:ext cx="43451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Моментна мощност – 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0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1011237" y="394815"/>
            <a:ext cx="1375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Мощности</a:t>
            </a:r>
          </a:p>
        </p:txBody>
      </p:sp>
      <p:sp>
        <p:nvSpPr>
          <p:cNvPr id="301" name="Shape 301"/>
          <p:cNvSpPr/>
          <p:nvPr/>
        </p:nvSpPr>
        <p:spPr>
          <a:xfrm>
            <a:off x="500062" y="332904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2387125" y="476672"/>
            <a:ext cx="43451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Активна мощност – </a:t>
            </a:r>
            <a:r>
              <a:rPr b="1" i="1" lang="bg-BG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W</a:t>
            </a:r>
          </a:p>
        </p:txBody>
      </p:sp>
      <p:sp>
        <p:nvSpPr>
          <p:cNvPr id="304" name="Shape 30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500062" y="908720"/>
            <a:ext cx="8032377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429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Tова е средната стойност на моментната мощност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един период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 = 2</a:t>
            </a:r>
            <a:r>
              <a:rPr b="0" i="1" lang="bg-BG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синусоидалните източници на енергия в електрическата верига. </a:t>
            </a:r>
          </a:p>
          <a:p>
            <a:pPr indent="342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Ватметрите измерват активната мощност .</a:t>
            </a:r>
          </a:p>
        </p:txBody>
      </p:sp>
      <p:sp>
        <p:nvSpPr>
          <p:cNvPr id="308" name="Shape 30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225" y="2348880"/>
            <a:ext cx="5749925" cy="330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5615332"/>
            <a:ext cx="3024335" cy="477962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1011237" y="394815"/>
            <a:ext cx="1375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Мощности</a:t>
            </a:r>
          </a:p>
        </p:txBody>
      </p:sp>
      <p:sp>
        <p:nvSpPr>
          <p:cNvPr id="316" name="Shape 316"/>
          <p:cNvSpPr/>
          <p:nvPr/>
        </p:nvSpPr>
        <p:spPr>
          <a:xfrm>
            <a:off x="500062" y="332904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2387125" y="825187"/>
            <a:ext cx="4345113" cy="4756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662" l="0" r="0" t="0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319" name="Shape 31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500062" y="1373958"/>
            <a:ext cx="8032377" cy="8449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819" l="0" r="0" t="0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18" y="2290941"/>
            <a:ext cx="8551001" cy="193014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7" y="4365103"/>
            <a:ext cx="8474075" cy="107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1011237" y="394815"/>
            <a:ext cx="1375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Мощности</a:t>
            </a:r>
          </a:p>
        </p:txBody>
      </p:sp>
      <p:sp>
        <p:nvSpPr>
          <p:cNvPr id="331" name="Shape 331"/>
          <p:cNvSpPr/>
          <p:nvPr/>
        </p:nvSpPr>
        <p:spPr>
          <a:xfrm>
            <a:off x="500062" y="332904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33" name="Shape 3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1" y="260646"/>
            <a:ext cx="3456382" cy="660413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3850" y="908545"/>
            <a:ext cx="5929313" cy="199866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5775" y="3645023"/>
            <a:ext cx="2387127" cy="4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2387125" y="2852760"/>
            <a:ext cx="4345113" cy="430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Триъгълник на мощности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6216" y="3645023"/>
            <a:ext cx="2484783" cy="4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608" y="3195450"/>
            <a:ext cx="3324795" cy="305987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2039" y="3140792"/>
            <a:ext cx="3456382" cy="324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644079" y="394814"/>
            <a:ext cx="84644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линейни електрически вериги без индуктивна връзка</a:t>
            </a:r>
          </a:p>
        </p:txBody>
      </p:sp>
      <p:sp>
        <p:nvSpPr>
          <p:cNvPr id="352" name="Shape 352"/>
          <p:cNvSpPr/>
          <p:nvPr/>
        </p:nvSpPr>
        <p:spPr>
          <a:xfrm>
            <a:off x="144833" y="404912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54" name="Shape 3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951170" y="810741"/>
            <a:ext cx="7941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пасивни електрически вериги</a:t>
            </a:r>
          </a:p>
        </p:txBody>
      </p:sp>
      <p:sp>
        <p:nvSpPr>
          <p:cNvPr id="362" name="Shape 362"/>
          <p:cNvSpPr/>
          <p:nvPr/>
        </p:nvSpPr>
        <p:spPr>
          <a:xfrm>
            <a:off x="432047" y="764704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4.1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44079" y="1196750"/>
            <a:ext cx="7888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Последователно свързване на пасивни линейни двуполюсници</a:t>
            </a: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880" y="4343603"/>
            <a:ext cx="5195682" cy="1749692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2873375"/>
            <a:ext cx="4825998" cy="1398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4932039" y="1484783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4509119"/>
            <a:ext cx="1563687" cy="931861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368" name="Shape 36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608" y="1412775"/>
            <a:ext cx="4443422" cy="147738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4971" y="1596698"/>
            <a:ext cx="2717468" cy="151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77" name="Shape 37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971550" y="116631"/>
            <a:ext cx="7272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Паралелно свързване на пасивни линейни двуполюсници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1753758"/>
            <a:ext cx="4741257" cy="2611343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16" y="2708918"/>
            <a:ext cx="4559300" cy="226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4607978" y="788639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6800" y="5013176"/>
            <a:ext cx="4325937" cy="99695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389" name="Shape 38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528" y="414662"/>
            <a:ext cx="3505200" cy="25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6135" y="404662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67543" y="404662"/>
            <a:ext cx="828091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Съдържание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1" marL="711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Комплексна форма на основните закони за анализ на линейни електрически вериги без индуктивни връзки</a:t>
            </a:r>
          </a:p>
          <a:p>
            <a:pPr indent="-728663" lvl="1" marL="1439863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	1-ви закон на Кирхоф;</a:t>
            </a:r>
          </a:p>
          <a:p>
            <a:pPr indent="-728663" lvl="1" marL="1439863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	2-ри закон на Кирхоф; </a:t>
            </a:r>
          </a:p>
          <a:p>
            <a:pPr indent="-728663" lvl="1" marL="1439863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1.3.	обобщен закон на Ом (закон на Ом).</a:t>
            </a:r>
          </a:p>
          <a:p>
            <a:pPr indent="254000" lvl="1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1" marL="51911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Делители на ток и на напрежение.</a:t>
            </a:r>
          </a:p>
          <a:p>
            <a:pPr indent="-354012" lvl="1" marL="51911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1" marL="51911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Мощности:</a:t>
            </a:r>
          </a:p>
          <a:p>
            <a:pPr indent="536575" lvl="1" marL="1746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	моментна мощност;</a:t>
            </a:r>
          </a:p>
          <a:p>
            <a:pPr indent="536575" lvl="1" marL="1746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3.2.	комплексна мощност – активна, реактивна и пълна мощност.</a:t>
            </a:r>
          </a:p>
          <a:p>
            <a:pPr indent="536575" lvl="1" marL="1746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546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Преобразуване на линейни електрически вериги без индуктивна връзка</a:t>
            </a:r>
          </a:p>
          <a:p>
            <a:pPr indent="711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4.1.	преобразуване на пасивни линейни дву- и триполюсници; </a:t>
            </a:r>
          </a:p>
          <a:p>
            <a:pPr indent="711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4.2.	преобразуване на активни линейни двуполюсници.</a:t>
            </a:r>
          </a:p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98" name="Shape 39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971550" y="332656"/>
            <a:ext cx="7272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Смесено свързване на пасивни линейни двуполюсници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283967" y="1713000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9900592" y="788006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3284982"/>
            <a:ext cx="2376312" cy="120640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1792" y="4664298"/>
            <a:ext cx="4418518" cy="1140966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0" y="908720"/>
            <a:ext cx="3936600" cy="226652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2642" y="914816"/>
            <a:ext cx="3081765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536" y="3140966"/>
            <a:ext cx="3092961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421" name="Shape 4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971550" y="332656"/>
            <a:ext cx="7272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Преобразуване на пасивни линейни  триполюсници</a:t>
            </a:r>
          </a:p>
        </p:txBody>
      </p:sp>
      <p:sp>
        <p:nvSpPr>
          <p:cNvPr id="429" name="Shape 4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3110721"/>
            <a:ext cx="5549471" cy="262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Shape 434"/>
          <p:cNvGrpSpPr/>
          <p:nvPr/>
        </p:nvGrpSpPr>
        <p:grpSpPr>
          <a:xfrm>
            <a:off x="107504" y="783125"/>
            <a:ext cx="8892478" cy="2357843"/>
            <a:chOff x="107504" y="783125"/>
            <a:chExt cx="8892478" cy="2357843"/>
          </a:xfrm>
        </p:grpSpPr>
        <p:sp>
          <p:nvSpPr>
            <p:cNvPr id="435" name="Shape 435"/>
            <p:cNvSpPr txBox="1"/>
            <p:nvPr/>
          </p:nvSpPr>
          <p:spPr>
            <a:xfrm>
              <a:off x="2483766" y="1484783"/>
              <a:ext cx="50405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4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⇔</a:t>
              </a:r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6084167" y="1484783"/>
              <a:ext cx="50405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4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⇔</a:t>
              </a:r>
            </a:p>
          </p:txBody>
        </p:sp>
        <p:pic>
          <p:nvPicPr>
            <p:cNvPr id="437" name="Shape 4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504" y="836712"/>
              <a:ext cx="3011827" cy="2250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Shape 4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59832" y="783125"/>
              <a:ext cx="3168351" cy="2357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Shape 4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56176" y="908720"/>
              <a:ext cx="2843806" cy="212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Shape 44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446" name="Shape 4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 txBox="1"/>
          <p:nvPr/>
        </p:nvSpPr>
        <p:spPr>
          <a:xfrm>
            <a:off x="971550" y="332656"/>
            <a:ext cx="7272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Преобразуване на пасивни линейни  триполюсници</a:t>
            </a:r>
          </a:p>
        </p:txBody>
      </p:sp>
      <p:sp>
        <p:nvSpPr>
          <p:cNvPr id="454" name="Shape 4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3998" y="908720"/>
            <a:ext cx="4924424" cy="2327153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734" y="3480989"/>
            <a:ext cx="1932148" cy="2828504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1821" y="3311942"/>
            <a:ext cx="2314474" cy="2870666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 rot="-3268221">
            <a:off x="4944610" y="3201595"/>
            <a:ext cx="432047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</a:p>
        </p:txBody>
      </p:sp>
      <p:sp>
        <p:nvSpPr>
          <p:cNvPr id="460" name="Shape 460"/>
          <p:cNvSpPr txBox="1"/>
          <p:nvPr/>
        </p:nvSpPr>
        <p:spPr>
          <a:xfrm rot="4061105">
            <a:off x="3757324" y="3172866"/>
            <a:ext cx="432048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</a:p>
        </p:txBody>
      </p:sp>
      <p:sp>
        <p:nvSpPr>
          <p:cNvPr id="461" name="Shape 46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8016" y="943870"/>
            <a:ext cx="3325870" cy="2485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644079" y="323362"/>
            <a:ext cx="84644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линейни електрически вериги без индуктивна връзка</a:t>
            </a:r>
          </a:p>
        </p:txBody>
      </p:sp>
      <p:sp>
        <p:nvSpPr>
          <p:cNvPr id="468" name="Shape 468"/>
          <p:cNvSpPr/>
          <p:nvPr/>
        </p:nvSpPr>
        <p:spPr>
          <a:xfrm>
            <a:off x="144833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470" name="Shape 47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951170" y="810493"/>
            <a:ext cx="7941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активни линейни двуполюсници</a:t>
            </a:r>
          </a:p>
        </p:txBody>
      </p:sp>
      <p:sp>
        <p:nvSpPr>
          <p:cNvPr id="478" name="Shape 478"/>
          <p:cNvSpPr/>
          <p:nvPr/>
        </p:nvSpPr>
        <p:spPr>
          <a:xfrm>
            <a:off x="432047" y="76445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</a:p>
        </p:txBody>
      </p:sp>
      <p:sp>
        <p:nvSpPr>
          <p:cNvPr id="479" name="Shape 479"/>
          <p:cNvSpPr/>
          <p:nvPr/>
        </p:nvSpPr>
        <p:spPr>
          <a:xfrm>
            <a:off x="665410" y="1124495"/>
            <a:ext cx="7867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Последователно свръзване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 активни линейни двуполюсници от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последователен тип</a:t>
            </a:r>
          </a:p>
        </p:txBody>
      </p:sp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3330" y="3571876"/>
            <a:ext cx="2160240" cy="1287371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481" name="Shape 481"/>
          <p:cNvPicPr preferRelativeResize="0"/>
          <p:nvPr/>
        </p:nvPicPr>
        <p:blipFill/>
        <p:spPr>
          <a:xfrm>
            <a:off x="6000760" y="3571876"/>
            <a:ext cx="2858088" cy="1291531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482" name="Shape 482"/>
          <p:cNvSpPr txBox="1"/>
          <p:nvPr/>
        </p:nvSpPr>
        <p:spPr>
          <a:xfrm>
            <a:off x="2474689" y="4941167"/>
            <a:ext cx="4248472" cy="1200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422" l="-5162" r="0" t="-6627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83" name="Shape 48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5">
            <a:alphaModFix/>
          </a:blip>
          <a:srcRect b="6653" l="0" r="0" t="19962"/>
          <a:stretch/>
        </p:blipFill>
        <p:spPr>
          <a:xfrm>
            <a:off x="71404" y="1576387"/>
            <a:ext cx="9029181" cy="185261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04" y="3429000"/>
            <a:ext cx="3286148" cy="173109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/>
          <p:nvPr/>
        </p:nvSpPr>
        <p:spPr>
          <a:xfrm rot="8805616">
            <a:off x="2986474" y="3080609"/>
            <a:ext cx="504054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644079" y="323362"/>
            <a:ext cx="84644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линейни електрически вериги без индуктивна връзка</a:t>
            </a:r>
          </a:p>
        </p:txBody>
      </p:sp>
      <p:sp>
        <p:nvSpPr>
          <p:cNvPr id="493" name="Shape 493"/>
          <p:cNvSpPr/>
          <p:nvPr/>
        </p:nvSpPr>
        <p:spPr>
          <a:xfrm>
            <a:off x="144833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495" name="Shape 49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951170" y="810493"/>
            <a:ext cx="7941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активни линейни двуполюсници</a:t>
            </a:r>
          </a:p>
        </p:txBody>
      </p:sp>
      <p:sp>
        <p:nvSpPr>
          <p:cNvPr id="503" name="Shape 503"/>
          <p:cNvSpPr/>
          <p:nvPr/>
        </p:nvSpPr>
        <p:spPr>
          <a:xfrm>
            <a:off x="432047" y="76445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</a:p>
        </p:txBody>
      </p:sp>
      <p:sp>
        <p:nvSpPr>
          <p:cNvPr id="504" name="Shape 504"/>
          <p:cNvSpPr/>
          <p:nvPr/>
        </p:nvSpPr>
        <p:spPr>
          <a:xfrm>
            <a:off x="665410" y="1124495"/>
            <a:ext cx="7867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Паралелно свръзване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 активни линейни двуполюсници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 паралелен тип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5364087" y="2216025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8012" y="3356992"/>
            <a:ext cx="3344467" cy="1377886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507" name="Shape 507"/>
          <p:cNvSpPr txBox="1"/>
          <p:nvPr/>
        </p:nvSpPr>
        <p:spPr>
          <a:xfrm>
            <a:off x="2267742" y="4941167"/>
            <a:ext cx="4608511" cy="1200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422" l="-4627" r="0" t="-6627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08" name="Shape 5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175" y="3357562"/>
            <a:ext cx="5032374" cy="1382712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509" name="Shape 50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552" y="1654900"/>
            <a:ext cx="4607251" cy="163008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0192" y="1835133"/>
            <a:ext cx="1872206" cy="140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/>
        </p:nvSpPr>
        <p:spPr>
          <a:xfrm>
            <a:off x="644079" y="323362"/>
            <a:ext cx="84644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линейни електрически вериги без индуктивна връзка</a:t>
            </a:r>
          </a:p>
        </p:txBody>
      </p:sp>
      <p:sp>
        <p:nvSpPr>
          <p:cNvPr id="518" name="Shape 518"/>
          <p:cNvSpPr/>
          <p:nvPr/>
        </p:nvSpPr>
        <p:spPr>
          <a:xfrm>
            <a:off x="144833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520" name="Shape 5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951170" y="810493"/>
            <a:ext cx="7941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активни линейни двуполюсници</a:t>
            </a:r>
          </a:p>
        </p:txBody>
      </p:sp>
      <p:sp>
        <p:nvSpPr>
          <p:cNvPr id="528" name="Shape 528"/>
          <p:cNvSpPr/>
          <p:nvPr/>
        </p:nvSpPr>
        <p:spPr>
          <a:xfrm>
            <a:off x="432047" y="76445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</a:p>
        </p:txBody>
      </p:sp>
      <p:sp>
        <p:nvSpPr>
          <p:cNvPr id="529" name="Shape 529"/>
          <p:cNvSpPr/>
          <p:nvPr/>
        </p:nvSpPr>
        <p:spPr>
          <a:xfrm>
            <a:off x="665410" y="1124495"/>
            <a:ext cx="7867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Паралелно свръзване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 активни линейни двуполюсници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 последователен тип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5364087" y="2216025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450" y="3489176"/>
            <a:ext cx="2949575" cy="152400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532" name="Shape 532"/>
          <p:cNvSpPr txBox="1"/>
          <p:nvPr/>
        </p:nvSpPr>
        <p:spPr>
          <a:xfrm>
            <a:off x="2474689" y="4941167"/>
            <a:ext cx="4248472" cy="1200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422" l="-5162" r="0" t="-6627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550" y="3605510"/>
            <a:ext cx="2354261" cy="1382712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534" name="Shape 5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7462" y="1700808"/>
            <a:ext cx="3904577" cy="187419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Shape 5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8144" y="1760339"/>
            <a:ext cx="2232248" cy="166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/>
        </p:nvSpPr>
        <p:spPr>
          <a:xfrm>
            <a:off x="644079" y="323362"/>
            <a:ext cx="84644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линейни електрически вериги без индуктивна връзка</a:t>
            </a:r>
          </a:p>
        </p:txBody>
      </p:sp>
      <p:sp>
        <p:nvSpPr>
          <p:cNvPr id="543" name="Shape 543"/>
          <p:cNvSpPr/>
          <p:nvPr/>
        </p:nvSpPr>
        <p:spPr>
          <a:xfrm>
            <a:off x="144833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545" name="Shape 54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951170" y="810493"/>
            <a:ext cx="7941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активни линейни двуполюсници</a:t>
            </a:r>
          </a:p>
        </p:txBody>
      </p:sp>
      <p:sp>
        <p:nvSpPr>
          <p:cNvPr id="553" name="Shape 553"/>
          <p:cNvSpPr/>
          <p:nvPr/>
        </p:nvSpPr>
        <p:spPr>
          <a:xfrm>
            <a:off x="432047" y="76445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</a:p>
        </p:txBody>
      </p:sp>
      <p:sp>
        <p:nvSpPr>
          <p:cNvPr id="554" name="Shape 554"/>
          <p:cNvSpPr/>
          <p:nvPr/>
        </p:nvSpPr>
        <p:spPr>
          <a:xfrm>
            <a:off x="665410" y="1124495"/>
            <a:ext cx="7867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Последователно свръзване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 активни линейни двуполюсници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 паралелен тип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5868144" y="2216025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pic>
        <p:nvPicPr>
          <p:cNvPr id="556" name="Shape 5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3487017"/>
            <a:ext cx="4551362" cy="1379536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557" name="Shape 5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6412" y="3417167"/>
            <a:ext cx="3179762" cy="152400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558" name="Shape 558"/>
          <p:cNvSpPr txBox="1"/>
          <p:nvPr/>
        </p:nvSpPr>
        <p:spPr>
          <a:xfrm>
            <a:off x="2267742" y="4941167"/>
            <a:ext cx="4608511" cy="120032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1422" l="-4627" r="0" t="-6627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559" name="Shape 55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Shape 5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0" y="1770825"/>
            <a:ext cx="5599246" cy="173018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Shape 5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7498" y="1770825"/>
            <a:ext cx="2266949" cy="142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568" name="Shape 568"/>
          <p:cNvSpPr/>
          <p:nvPr/>
        </p:nvSpPr>
        <p:spPr>
          <a:xfrm>
            <a:off x="665410" y="260646"/>
            <a:ext cx="7867029" cy="92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Преобразуване на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активни линейни двуполюсници от 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последователен тип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 активни линейни двуполюсници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 паралелен тип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4139951" y="1628800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3358330"/>
            <a:ext cx="1884363" cy="188595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7" y="3068958"/>
            <a:ext cx="2759075" cy="2438399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572" name="Shape 572"/>
          <p:cNvSpPr txBox="1"/>
          <p:nvPr/>
        </p:nvSpPr>
        <p:spPr>
          <a:xfrm>
            <a:off x="3995935" y="3934394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sp>
        <p:nvSpPr>
          <p:cNvPr id="573" name="Shape 57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Shape 5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1268758"/>
            <a:ext cx="3693397" cy="177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Shape 57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Shape 5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2080" y="1136966"/>
            <a:ext cx="2880320" cy="1859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23528" y="476672"/>
            <a:ext cx="8568951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Придобити компетенции след обучение с модула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1" marL="711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Съставяне на уравнения (в комплексна форма) съгласно основните закони за анализ на линейни електрически вериги без индуктивни връзки</a:t>
            </a:r>
          </a:p>
          <a:p>
            <a:pPr indent="-728663" lvl="1" marL="14398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	1-ви и 2-ри закон на Кирхоф;</a:t>
            </a:r>
          </a:p>
          <a:p>
            <a:pPr indent="2540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	обобщен закон на Ом (закон на Ом).</a:t>
            </a:r>
          </a:p>
          <a:p>
            <a:pPr indent="2540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1" marL="51911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Извеждане на изрази за токовете, протичащи през паралелни клони при делител на ток (респ. - за напреженията върху последователно свързани елементи – при делител на напрежени) в комплексна форма.</a:t>
            </a:r>
          </a:p>
          <a:p>
            <a:pPr indent="-354012" lvl="1" marL="51911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1" marL="51911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 физическата природа на моментната мощност и комплексната мощност (активна, реактивна и пълна мощност) и усвояване на формулите, с които те се изчисляват.</a:t>
            </a:r>
          </a:p>
          <a:p>
            <a:pPr indent="-354012" lvl="1" marL="51911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1" marL="51911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 различни начини на преобразуване на пасивни и активни клони от електрическата верига, които водят до получаване на един единствен еквивалентен клон от анализирания вид.</a:t>
            </a:r>
          </a:p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71600" y="395953"/>
            <a:ext cx="777686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Комплексна форма на основните закони за анализ на линейни електрически вериги без индуктивни връзки </a:t>
            </a:r>
          </a:p>
        </p:txBody>
      </p:sp>
      <p:sp>
        <p:nvSpPr>
          <p:cNvPr id="95" name="Shape 95"/>
          <p:cNvSpPr/>
          <p:nvPr/>
        </p:nvSpPr>
        <p:spPr>
          <a:xfrm>
            <a:off x="467791" y="476920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96" name="Shape 9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67791" y="1268758"/>
            <a:ext cx="8280672" cy="40626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75" r="0" t="0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842650" y="404662"/>
            <a:ext cx="8301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-ви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 важи за възел (сечение) в електрическата верига</a:t>
            </a:r>
          </a:p>
        </p:txBody>
      </p:sp>
      <p:sp>
        <p:nvSpPr>
          <p:cNvPr id="104" name="Shape 104"/>
          <p:cNvSpPr/>
          <p:nvPr/>
        </p:nvSpPr>
        <p:spPr>
          <a:xfrm>
            <a:off x="323528" y="35862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</a:t>
            </a: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764704"/>
            <a:ext cx="8280919" cy="1727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2383133"/>
            <a:ext cx="4202020" cy="263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5985" y="5085182"/>
            <a:ext cx="5024283" cy="671051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111" name="Shape 111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788023" y="2636910"/>
            <a:ext cx="410445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входяща </a:t>
            </a:r>
            <a:r>
              <a:rPr b="1" i="0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към възела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(сечението)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посока</a:t>
            </a:r>
            <a:r>
              <a:rPr b="0" i="0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 съответните клонови токове;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Изходяща </a:t>
            </a:r>
            <a:r>
              <a:rPr b="1" i="0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 възела (сечението) посока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 съответните клонови токове.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842650" y="404662"/>
            <a:ext cx="83013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 важи за контур в електрическата верига, за който предварително е избрана условна положителна посока на обхождане </a:t>
            </a:r>
          </a:p>
        </p:txBody>
      </p:sp>
      <p:sp>
        <p:nvSpPr>
          <p:cNvPr id="118" name="Shape 118"/>
          <p:cNvSpPr/>
          <p:nvPr/>
        </p:nvSpPr>
        <p:spPr>
          <a:xfrm>
            <a:off x="323528" y="35862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119" name="Shape 11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5" y="1106487"/>
            <a:ext cx="6345238" cy="15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228182" y="1052736"/>
            <a:ext cx="2664295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еднаква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посока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baseline="-2500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baseline="-2500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посоката на обхождане на контура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различна посока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baseline="-2500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baseline="-2500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с посоката на обхождане на контура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26" name="Shape 1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096" y="3146200"/>
            <a:ext cx="3571874" cy="2659062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304" y="2693741"/>
            <a:ext cx="5255782" cy="296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683568" y="404662"/>
            <a:ext cx="84818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Обобщеният закон на Ом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важи за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активен клон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електрическата верига </a:t>
            </a:r>
          </a:p>
        </p:txBody>
      </p:sp>
      <p:sp>
        <p:nvSpPr>
          <p:cNvPr id="135" name="Shape 135"/>
          <p:cNvSpPr/>
          <p:nvPr/>
        </p:nvSpPr>
        <p:spPr>
          <a:xfrm>
            <a:off x="179510" y="35862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140" name="Shape 14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13640" l="0" r="2802" t="12337"/>
          <a:stretch/>
        </p:blipFill>
        <p:spPr>
          <a:xfrm>
            <a:off x="323528" y="836712"/>
            <a:ext cx="4758975" cy="17281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13015" l="0" r="0" t="4428"/>
          <a:stretch/>
        </p:blipFill>
        <p:spPr>
          <a:xfrm>
            <a:off x="5508103" y="1052736"/>
            <a:ext cx="336498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4870755" y="1628800"/>
            <a:ext cx="42132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sp>
        <p:nvSpPr>
          <p:cNvPr id="148" name="Shape 148"/>
          <p:cNvSpPr/>
          <p:nvPr/>
        </p:nvSpPr>
        <p:spPr>
          <a:xfrm>
            <a:off x="1691680" y="2564902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Записва се 2-ри закон на Кирхоф за контур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sp>
        <p:nvSpPr>
          <p:cNvPr id="149" name="Shape 14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8538" y="2924942"/>
            <a:ext cx="4608512" cy="2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1758" y="5229200"/>
            <a:ext cx="4079874" cy="866773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842650" y="404662"/>
            <a:ext cx="7833804" cy="7502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881" l="-1164" r="-307" t="-4059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57" name="Shape 157"/>
          <p:cNvSpPr/>
          <p:nvPr/>
        </p:nvSpPr>
        <p:spPr>
          <a:xfrm>
            <a:off x="179510" y="35862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58" name="Shape 15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162" name="Shape 16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8967" y="1772816"/>
            <a:ext cx="532606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4513" y="3789039"/>
            <a:ext cx="2973386" cy="1131887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842650" y="260646"/>
            <a:ext cx="78338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Делители на ток и на напрежение.</a:t>
            </a:r>
          </a:p>
        </p:txBody>
      </p:sp>
      <p:sp>
        <p:nvSpPr>
          <p:cNvPr id="175" name="Shape 175"/>
          <p:cNvSpPr/>
          <p:nvPr/>
        </p:nvSpPr>
        <p:spPr>
          <a:xfrm>
            <a:off x="288851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76" name="Shape 1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180" name="Shape 1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2771800" y="620687"/>
            <a:ext cx="3600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Делител на ток</a:t>
            </a:r>
          </a:p>
        </p:txBody>
      </p:sp>
      <p:sp>
        <p:nvSpPr>
          <p:cNvPr id="187" name="Shape 18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092" y="1484783"/>
            <a:ext cx="4357811" cy="22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412874" y="980728"/>
            <a:ext cx="847960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54610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Извеждане на зависимости (в комплексна форма) на токовете, протичащи през паралелни клони, като функции на общия ток, разделящ се пред тези клони.</a:t>
            </a:r>
          </a:p>
        </p:txBody>
      </p:sp>
      <p:sp>
        <p:nvSpPr>
          <p:cNvPr id="190" name="Shape 19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12" y="3492500"/>
            <a:ext cx="8666162" cy="144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1880" y="4725144"/>
            <a:ext cx="2094874" cy="1412273"/>
          </a:xfrm>
          <a:prstGeom prst="rect">
            <a:avLst/>
          </a:prstGeom>
          <a:solidFill>
            <a:srgbClr val="FFFF99"/>
          </a:solidFill>
          <a:ln cap="flat" cmpd="sng" w="635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