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C66ED4B-F1D8-46B7-8B99-1287FF6E5D6B}">
  <a:tblStyle styleId="{4C66ED4B-F1D8-46B7-8B99-1287FF6E5D6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C952D6F-93B1-495C-A74D-333DF064599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E6E6E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7" name="Shape 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8" name="Shape 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26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Vertical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Съдържание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лавие и съдържание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26</a:t>
            </a: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1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rs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…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Relationship Id="rId7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52.png"/><Relationship Id="rId7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57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65.png"/><Relationship Id="rId5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2.png"/><Relationship Id="rId4" Type="http://schemas.openxmlformats.org/officeDocument/2006/relationships/image" Target="../media/image44.png"/><Relationship Id="rId5" Type="http://schemas.openxmlformats.org/officeDocument/2006/relationships/image" Target="../media/image51.png"/><Relationship Id="rId6" Type="http://schemas.openxmlformats.org/officeDocument/2006/relationships/image" Target="../media/image55.png"/><Relationship Id="rId7" Type="http://schemas.openxmlformats.org/officeDocument/2006/relationships/image" Target="../media/image5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Relationship Id="rId4" Type="http://schemas.openxmlformats.org/officeDocument/2006/relationships/image" Target="../media/image61.png"/><Relationship Id="rId5" Type="http://schemas.openxmlformats.org/officeDocument/2006/relationships/image" Target="../media/image64.png"/><Relationship Id="rId6" Type="http://schemas.openxmlformats.org/officeDocument/2006/relationships/image" Target="../media/image6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48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1570037" y="446805"/>
            <a:ext cx="5859461" cy="457200"/>
            <a:chOff x="1570037" y="188640"/>
            <a:chExt cx="5859461" cy="457200"/>
          </a:xfrm>
        </p:grpSpPr>
        <p:sp>
          <p:nvSpPr>
            <p:cNvPr id="68" name="Shape 68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69" name="Shape 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Shape 70"/>
          <p:cNvGrpSpPr/>
          <p:nvPr/>
        </p:nvGrpSpPr>
        <p:grpSpPr>
          <a:xfrm>
            <a:off x="1071562" y="1814910"/>
            <a:ext cx="6572249" cy="461961"/>
            <a:chOff x="1071562" y="1196703"/>
            <a:chExt cx="6572249" cy="461961"/>
          </a:xfrm>
        </p:grpSpPr>
        <p:sp>
          <p:nvSpPr>
            <p:cNvPr id="71" name="Shape 71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72" name="Shape 72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Shape 73"/>
          <p:cNvGrpSpPr/>
          <p:nvPr/>
        </p:nvGrpSpPr>
        <p:grpSpPr>
          <a:xfrm>
            <a:off x="2293938" y="1116037"/>
            <a:ext cx="4421187" cy="512763"/>
            <a:chOff x="2293938" y="693464"/>
            <a:chExt cx="4421187" cy="512763"/>
          </a:xfrm>
        </p:grpSpPr>
        <p:sp>
          <p:nvSpPr>
            <p:cNvPr id="74" name="Shape 74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75" name="Shape 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Shape 76"/>
          <p:cNvSpPr txBox="1"/>
          <p:nvPr/>
        </p:nvSpPr>
        <p:spPr>
          <a:xfrm>
            <a:off x="611560" y="2855258"/>
            <a:ext cx="7920880" cy="86177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Лекция 2 – част 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ЛИНЕЙНИ ЕЛЕКТРИЧЕСКИ ВЕРИГИ ПРИ СИНУСОИДАЛНИ РЕЖИМИ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28625" y="500062"/>
            <a:ext cx="82867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Моментна, средна и ефективна стойност на синусоидална величина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83" name="Shape 1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20" y="1048383"/>
            <a:ext cx="7923017" cy="43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28625" y="500062"/>
            <a:ext cx="82867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Комплексна стойност (комплекс) на синусоидална величина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87" y="1143000"/>
            <a:ext cx="7262811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193" name="Shape 193"/>
          <p:cNvGrpSpPr/>
          <p:nvPr/>
        </p:nvGrpSpPr>
        <p:grpSpPr>
          <a:xfrm>
            <a:off x="285750" y="4424582"/>
            <a:ext cx="6429375" cy="1236663"/>
            <a:chOff x="1357290" y="3708630"/>
            <a:chExt cx="6429420" cy="1237228"/>
          </a:xfrm>
        </p:grpSpPr>
        <p:sp>
          <p:nvSpPr>
            <p:cNvPr id="194" name="Shape 194"/>
            <p:cNvSpPr/>
            <p:nvPr/>
          </p:nvSpPr>
          <p:spPr>
            <a:xfrm>
              <a:off x="1357290" y="3714751"/>
              <a:ext cx="6429420" cy="1231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където:		- комплексна ефективна стойност (комплекс);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	 - ефективна стойност;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b="0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ψ</a:t>
              </a:r>
              <a:r>
                <a:rPr b="0" baseline="-25000" i="1" lang="bg-BG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 начaлна фаза.</a:t>
              </a:r>
            </a:p>
          </p:txBody>
        </p:sp>
        <p:pic>
          <p:nvPicPr>
            <p:cNvPr id="195" name="Shape 1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5983" y="3708630"/>
              <a:ext cx="303214" cy="324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0500" y="4802857"/>
            <a:ext cx="4714873" cy="71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198" name="Shape 19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 b="0" l="22830" r="21974" t="0"/>
          <a:stretch/>
        </p:blipFill>
        <p:spPr>
          <a:xfrm>
            <a:off x="6156176" y="2628288"/>
            <a:ext cx="2229990" cy="209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42937" y="357187"/>
            <a:ext cx="79295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моментни стойности в комплекси</a:t>
            </a:r>
          </a:p>
        </p:txBody>
      </p:sp>
      <p:sp>
        <p:nvSpPr>
          <p:cNvPr id="205" name="Shape 205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785812"/>
            <a:ext cx="5072060" cy="129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642937" y="3349625"/>
            <a:ext cx="7929561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комплекси в моментни стойности 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375" y="3790950"/>
            <a:ext cx="5429249" cy="995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642937" y="2071688"/>
            <a:ext cx="1428748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937" y="2357438"/>
            <a:ext cx="7858124" cy="785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571500" y="4702175"/>
            <a:ext cx="150018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938712"/>
            <a:ext cx="8643937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23528" y="188640"/>
            <a:ext cx="8640960" cy="92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моментни стойности в комплекси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активните елементи, клоновите токове, напрежения и потенциали в електрическата верига</a:t>
            </a:r>
          </a:p>
        </p:txBody>
      </p:sp>
      <p:sp>
        <p:nvSpPr>
          <p:cNvPr id="219" name="Shape 219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971550" y="567737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graphicFrame>
        <p:nvGraphicFramePr>
          <p:cNvPr id="221" name="Shape 221"/>
          <p:cNvGraphicFramePr/>
          <p:nvPr/>
        </p:nvGraphicFramePr>
        <p:xfrm>
          <a:off x="467543" y="8367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{4C66ED4B-F1D8-46B7-8B99-1287FF6E5D6B}</a:tableStyleId>
              </a:tblPr>
              <a:tblGrid>
                <a:gridCol w="843225"/>
                <a:gridCol w="7365675"/>
              </a:tblGrid>
              <a:tr h="102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36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923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222" name="Shape 2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Shape 229"/>
          <p:cNvGrpSpPr/>
          <p:nvPr/>
        </p:nvGrpSpPr>
        <p:grpSpPr>
          <a:xfrm>
            <a:off x="539552" y="1018036"/>
            <a:ext cx="7992885" cy="4715217"/>
            <a:chOff x="539552" y="854245"/>
            <a:chExt cx="7992885" cy="4715217"/>
          </a:xfrm>
        </p:grpSpPr>
        <p:pic>
          <p:nvPicPr>
            <p:cNvPr id="230" name="Shape 2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6401" y="997390"/>
              <a:ext cx="6450013" cy="777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4">
              <a:alphaModFix/>
            </a:blip>
            <a:srcRect b="0" l="35095" r="36530" t="0"/>
            <a:stretch/>
          </p:blipFill>
          <p:spPr>
            <a:xfrm>
              <a:off x="539552" y="1752827"/>
              <a:ext cx="676646" cy="118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Shape 232"/>
            <p:cNvPicPr preferRelativeResize="0"/>
            <p:nvPr/>
          </p:nvPicPr>
          <p:blipFill rotWithShape="1">
            <a:blip r:embed="rId5">
              <a:alphaModFix/>
            </a:blip>
            <a:srcRect b="0" l="35229" r="35234" t="0"/>
            <a:stretch/>
          </p:blipFill>
          <p:spPr>
            <a:xfrm>
              <a:off x="611560" y="854245"/>
              <a:ext cx="539552" cy="934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03648" y="2060848"/>
              <a:ext cx="7070724" cy="75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67516" y="2996950"/>
              <a:ext cx="7164921" cy="25725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785812" y="620687"/>
            <a:ext cx="7572375" cy="101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Съпротивления на пасивните елементи –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резистор, бобина, взаимна индуктивност,  кондензатор при променливо (синусоидално) захранване </a:t>
            </a:r>
            <a:r>
              <a:rPr b="0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2" name="Shape 242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0" y="17859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graphicFrame>
        <p:nvGraphicFramePr>
          <p:cNvPr id="247" name="Shape 247"/>
          <p:cNvGraphicFramePr/>
          <p:nvPr/>
        </p:nvGraphicFramePr>
        <p:xfrm>
          <a:off x="611560" y="17488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{BC952D6F-93B1-495C-A74D-333DF0645990}</a:tableStyleId>
              </a:tblPr>
              <a:tblGrid>
                <a:gridCol w="1500150"/>
                <a:gridCol w="2892350"/>
                <a:gridCol w="3600400"/>
              </a:tblGrid>
              <a:tr h="73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small" strike="noStrike"/>
                        <a:t>елемент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small" strike="noStrike"/>
                        <a:t>съпротивление при променлив ток, </a:t>
                      </a:r>
                      <a:r>
                        <a:rPr lang="bg-BG" sz="2000" u="none" cap="small" strike="noStrike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Ω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small" strike="noStrike"/>
                        <a:t>комплексно съпротивление 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2400" u="none" cap="small" strike="noStrike"/>
                        <a:t>Z</a:t>
                      </a:r>
                      <a:r>
                        <a:rPr lang="bg-BG" sz="1800" u="none" cap="small" strike="noStrike"/>
                        <a:t>, </a:t>
                      </a:r>
                      <a:r>
                        <a:rPr lang="bg-BG" sz="1800" u="none" cap="small" strike="noStrike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Ω</a:t>
                      </a:r>
                    </a:p>
                  </a:txBody>
                  <a:tcPr marT="45725" marB="45725" marR="91450" marL="91450" anchor="ctr"/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bg-BG" sz="2400" u="none" cap="small" strike="noStrike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Ω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8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L, H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М, H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114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F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8" name="Shape 248"/>
          <p:cNvSpPr txBox="1"/>
          <p:nvPr/>
        </p:nvSpPr>
        <p:spPr>
          <a:xfrm>
            <a:off x="1011237" y="306686"/>
            <a:ext cx="5511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Комплексни съпротивления и проводимости</a:t>
            </a:r>
          </a:p>
        </p:txBody>
      </p:sp>
      <p:sp>
        <p:nvSpPr>
          <p:cNvPr id="249" name="Shape 249"/>
          <p:cNvSpPr/>
          <p:nvPr/>
        </p:nvSpPr>
        <p:spPr>
          <a:xfrm>
            <a:off x="500062" y="260646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0" y="332655"/>
            <a:ext cx="7572375" cy="101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Проводимости на пасивните елементи –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резистор, бобина, взаимна индуктивност,  кондензатор при променливо (синусоидално) захранване </a:t>
            </a:r>
            <a:r>
              <a:rPr b="0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7" name="Shape 257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0" y="17859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graphicFrame>
        <p:nvGraphicFramePr>
          <p:cNvPr id="261" name="Shape 261"/>
          <p:cNvGraphicFramePr/>
          <p:nvPr/>
        </p:nvGraphicFramePr>
        <p:xfrm>
          <a:off x="611560" y="1412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{BC952D6F-93B1-495C-A74D-333DF0645990}</a:tableStyleId>
              </a:tblPr>
              <a:tblGrid>
                <a:gridCol w="1500150"/>
                <a:gridCol w="2892350"/>
                <a:gridCol w="3600400"/>
              </a:tblGrid>
              <a:tr h="73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bg-BG" sz="1800" u="none" cap="small" strike="noStrike"/>
                        <a:t>елемент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small" strike="noStrike"/>
                        <a:t>проводимост при променлив ток, </a:t>
                      </a:r>
                      <a:r>
                        <a:rPr lang="bg-BG" sz="2000" u="none" cap="small" strike="noStrike"/>
                        <a:t>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small" strike="noStrike"/>
                        <a:t>комплексна проводимост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2400" u="none" cap="small" strike="noStrike"/>
                        <a:t>Y</a:t>
                      </a:r>
                      <a:r>
                        <a:rPr lang="bg-BG" sz="1800" u="none" cap="small" strike="noStrike"/>
                        <a:t>, </a:t>
                      </a:r>
                      <a:r>
                        <a:rPr lang="bg-BG" sz="2000" u="none" cap="small" strike="noStrike"/>
                        <a:t>S</a:t>
                      </a:r>
                    </a:p>
                  </a:txBody>
                  <a:tcPr marT="45725" marB="45725" marR="91450" marL="91450" anchor="ctr"/>
                </a:tc>
              </a:tr>
              <a:tr h="83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bg-BG" sz="2400" u="none" cap="small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1087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L, H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1087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М, H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78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F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9420" y="153031"/>
            <a:ext cx="1353060" cy="1259743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85812" y="332656"/>
            <a:ext cx="757237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Комплексни съпротивления</a:t>
            </a:r>
          </a:p>
        </p:txBody>
      </p:sp>
      <p:sp>
        <p:nvSpPr>
          <p:cNvPr id="270" name="Shape 270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0" y="17859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75" name="Shape 275"/>
          <p:cNvSpPr/>
          <p:nvPr/>
        </p:nvSpPr>
        <p:spPr>
          <a:xfrm>
            <a:off x="611560" y="754812"/>
            <a:ext cx="345638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пасивен двуполюсник от последователен тип, върху който е приложено синусоидално напрежение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и през него тече синусоидален ток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276" name="Shape 276"/>
          <p:cNvSpPr/>
          <p:nvPr/>
        </p:nvSpPr>
        <p:spPr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77" name="Shape 277"/>
          <p:cNvSpPr/>
          <p:nvPr/>
        </p:nvSpPr>
        <p:spPr>
          <a:xfrm>
            <a:off x="5076055" y="764704"/>
            <a:ext cx="3456382" cy="10927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662" l="-879" r="-2112" t="-1107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278" name="Shape 2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b="0" l="8762" r="11645" t="0"/>
          <a:stretch/>
        </p:blipFill>
        <p:spPr>
          <a:xfrm>
            <a:off x="6383775" y="3717032"/>
            <a:ext cx="1974413" cy="122413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 b="0" l="0" r="11250" t="0"/>
          <a:stretch/>
        </p:blipFill>
        <p:spPr>
          <a:xfrm>
            <a:off x="179510" y="1988840"/>
            <a:ext cx="4390340" cy="219516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6">
            <a:alphaModFix/>
          </a:blip>
          <a:srcRect b="0" l="0" r="9372" t="0"/>
          <a:stretch/>
        </p:blipFill>
        <p:spPr>
          <a:xfrm>
            <a:off x="4618855" y="1659615"/>
            <a:ext cx="4402866" cy="220143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 rot="-8486008">
            <a:off x="5391727" y="3650444"/>
            <a:ext cx="648071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</a:p>
        </p:txBody>
      </p:sp>
      <p:sp>
        <p:nvSpPr>
          <p:cNvPr id="285" name="Shape 28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992" y="4797151"/>
            <a:ext cx="8995503" cy="93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785812" y="332656"/>
            <a:ext cx="757237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Комплексни съпротивления</a:t>
            </a:r>
          </a:p>
        </p:txBody>
      </p:sp>
      <p:sp>
        <p:nvSpPr>
          <p:cNvPr id="294" name="Shape 294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298" name="Shape 298"/>
          <p:cNvSpPr/>
          <p:nvPr/>
        </p:nvSpPr>
        <p:spPr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99" name="Shape 29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887" y="883216"/>
            <a:ext cx="5223874" cy="24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4" y="4437112"/>
            <a:ext cx="5698344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8" y="3445432"/>
            <a:ext cx="3096343" cy="41561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/>
          <p:nvPr/>
        </p:nvSpPr>
        <p:spPr>
          <a:xfrm rot="-1536962">
            <a:off x="2186200" y="3891319"/>
            <a:ext cx="648072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⇓</a:t>
            </a:r>
          </a:p>
        </p:txBody>
      </p:sp>
      <p:sp>
        <p:nvSpPr>
          <p:cNvPr id="308" name="Shape 308"/>
          <p:cNvSpPr/>
          <p:nvPr/>
        </p:nvSpPr>
        <p:spPr>
          <a:xfrm rot="746944">
            <a:off x="3725457" y="3377033"/>
            <a:ext cx="6480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⇓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785812" y="332656"/>
            <a:ext cx="757237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Комплексни съпротивления</a:t>
            </a:r>
          </a:p>
        </p:txBody>
      </p:sp>
      <p:sp>
        <p:nvSpPr>
          <p:cNvPr id="316" name="Shape 316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20" name="Shape 320"/>
          <p:cNvSpPr/>
          <p:nvPr/>
        </p:nvSpPr>
        <p:spPr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1" name="Shape 3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764704"/>
            <a:ext cx="6783745" cy="18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b="0" l="14434" r="28303" t="0"/>
          <a:stretch/>
        </p:blipFill>
        <p:spPr>
          <a:xfrm>
            <a:off x="683568" y="3212975"/>
            <a:ext cx="3168351" cy="23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 b="0" l="8362" r="11703" t="0"/>
          <a:stretch/>
        </p:blipFill>
        <p:spPr>
          <a:xfrm>
            <a:off x="5292080" y="3429000"/>
            <a:ext cx="324035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5616" y="2492896"/>
            <a:ext cx="1800198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36096" y="2852934"/>
            <a:ext cx="1911211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785812" y="188640"/>
            <a:ext cx="757237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Комплексни проводимости</a:t>
            </a:r>
          </a:p>
        </p:txBody>
      </p:sp>
      <p:sp>
        <p:nvSpPr>
          <p:cNvPr id="342" name="Shape 342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0" y="17859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47" name="Shape 347"/>
          <p:cNvSpPr/>
          <p:nvPr/>
        </p:nvSpPr>
        <p:spPr>
          <a:xfrm>
            <a:off x="611560" y="771425"/>
            <a:ext cx="3456382" cy="1077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пасивен двуполюсник, върху който е приложено синусоидално напрежение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и през него тече синусоидален ток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348" name="Shape 348"/>
          <p:cNvSpPr/>
          <p:nvPr/>
        </p:nvSpPr>
        <p:spPr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49" name="Shape 349"/>
          <p:cNvSpPr/>
          <p:nvPr/>
        </p:nvSpPr>
        <p:spPr>
          <a:xfrm>
            <a:off x="5076055" y="548679"/>
            <a:ext cx="3456382" cy="13389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450" l="0" r="-2289" t="-906"/>
            </a:stretch>
          </a:blip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350" name="Shape 3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 b="0" l="8762" r="11645" t="0"/>
          <a:stretch/>
        </p:blipFill>
        <p:spPr>
          <a:xfrm>
            <a:off x="6804246" y="3645023"/>
            <a:ext cx="1974413" cy="1224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12" y="2014538"/>
            <a:ext cx="3256772" cy="1696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6">
            <a:alphaModFix/>
          </a:blip>
          <a:srcRect b="0" l="0" r="13541" t="0"/>
          <a:stretch/>
        </p:blipFill>
        <p:spPr>
          <a:xfrm>
            <a:off x="5102114" y="1785938"/>
            <a:ext cx="2854891" cy="151448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5403" y="3429000"/>
            <a:ext cx="2520279" cy="155219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0806" y="4797151"/>
            <a:ext cx="8681674" cy="87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07504" y="846579"/>
            <a:ext cx="8856983" cy="337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Съдържание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1" marL="711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  <a:p>
            <a:pPr indent="-533400" lvl="1" marL="711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28663" lvl="1" marL="1439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	моментни, максимални, средни, ефективни, комплексни стойности, комплекси;</a:t>
            </a:r>
          </a:p>
          <a:p>
            <a:pPr indent="2540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	комплексни съпротивления и проводимости.</a:t>
            </a:r>
          </a:p>
          <a:p>
            <a:pPr indent="2540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	Символичен метод за анализ на линейни електрически вериги.</a:t>
            </a:r>
          </a:p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785812" y="332656"/>
            <a:ext cx="757237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Комплексни проводимости</a:t>
            </a:r>
          </a:p>
        </p:txBody>
      </p:sp>
      <p:sp>
        <p:nvSpPr>
          <p:cNvPr id="371" name="Shape 371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75" name="Shape 375"/>
          <p:cNvSpPr/>
          <p:nvPr/>
        </p:nvSpPr>
        <p:spPr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76" name="Shape 3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625" y="882650"/>
            <a:ext cx="5206998" cy="247491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 rot="-1536962">
            <a:off x="2186200" y="3891319"/>
            <a:ext cx="648072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⇓</a:t>
            </a:r>
          </a:p>
        </p:txBody>
      </p:sp>
      <p:sp>
        <p:nvSpPr>
          <p:cNvPr id="383" name="Shape 383"/>
          <p:cNvSpPr/>
          <p:nvPr/>
        </p:nvSpPr>
        <p:spPr>
          <a:xfrm rot="746944">
            <a:off x="3725457" y="3377033"/>
            <a:ext cx="6480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⇓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501" y="3458492"/>
            <a:ext cx="3462436" cy="4839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591" y="4264023"/>
            <a:ext cx="5938101" cy="168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785812" y="332656"/>
            <a:ext cx="7572375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Комплексни проводимости</a:t>
            </a:r>
          </a:p>
        </p:txBody>
      </p:sp>
      <p:sp>
        <p:nvSpPr>
          <p:cNvPr id="394" name="Shape 394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  <p:sp>
        <p:nvSpPr>
          <p:cNvPr id="398" name="Shape 398"/>
          <p:cNvSpPr/>
          <p:nvPr/>
        </p:nvSpPr>
        <p:spPr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99" name="Shape 39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2492896"/>
            <a:ext cx="1800198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2852934"/>
            <a:ext cx="1911211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5070" y="942975"/>
            <a:ext cx="5937248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6">
            <a:alphaModFix/>
          </a:blip>
          <a:srcRect b="0" l="9056" r="17447" t="0"/>
          <a:stretch/>
        </p:blipFill>
        <p:spPr>
          <a:xfrm>
            <a:off x="785812" y="3147138"/>
            <a:ext cx="3066107" cy="222607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7">
            <a:alphaModFix/>
          </a:blip>
          <a:srcRect b="0" l="15737" r="16649" t="0"/>
          <a:stretch/>
        </p:blipFill>
        <p:spPr>
          <a:xfrm>
            <a:off x="4675257" y="3429000"/>
            <a:ext cx="3281118" cy="252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1011237" y="466825"/>
            <a:ext cx="75533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Символичен метод за анализ на линейни електрически вериги</a:t>
            </a:r>
          </a:p>
        </p:txBody>
      </p:sp>
      <p:sp>
        <p:nvSpPr>
          <p:cNvPr id="420" name="Shape 420"/>
          <p:cNvSpPr/>
          <p:nvPr/>
        </p:nvSpPr>
        <p:spPr>
          <a:xfrm>
            <a:off x="500062" y="404912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571500" y="1076325"/>
            <a:ext cx="8001000" cy="427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Преобразуване на електрическата верига, съставена от реални елементи, в еквивалентна, представена чрез комплексни величини.</a:t>
            </a:r>
          </a:p>
          <a:p>
            <a:pPr indent="-358775" lvl="0" marL="8921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активните елементи (източниците на енергия);</a:t>
            </a:r>
          </a:p>
          <a:p>
            <a:pPr indent="-358775" lvl="0" marL="8921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пасивните елементи (резистори, бобини, кондензатори).</a:t>
            </a:r>
          </a:p>
          <a:p>
            <a:pPr indent="-533400" lvl="1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на резултатната електрическа верига чрез използване на законите за анализ (1-ви и 2-ри закон на Кирхоф и закон на Ом) или посредством методите за анализ, достигайки до решение на линейна система уравнения с коефициенти комплексни числа.</a:t>
            </a:r>
          </a:p>
          <a:p>
            <a:pPr indent="-533400" lvl="1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Обратно преобразуване на получените комплексни стойности на токове, потенциали и напрежения в анализираната електрическа верига в съответните моментни стойности, представени в синусоидална форма.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517525" y="415925"/>
            <a:ext cx="68945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на RLC двуполюсник от последователен тип.</a:t>
            </a:r>
          </a:p>
        </p:txBody>
      </p:sp>
      <p:sp>
        <p:nvSpPr>
          <p:cNvPr id="428" name="Shape 42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Shape 441"/>
          <p:cNvGrpSpPr/>
          <p:nvPr/>
        </p:nvGrpSpPr>
        <p:grpSpPr>
          <a:xfrm>
            <a:off x="785811" y="1000125"/>
            <a:ext cx="4286249" cy="1428748"/>
            <a:chOff x="785812" y="1000108"/>
            <a:chExt cx="4286253" cy="1428748"/>
          </a:xfrm>
        </p:grpSpPr>
        <p:sp>
          <p:nvSpPr>
            <p:cNvPr id="442" name="Shape 442"/>
            <p:cNvSpPr txBox="1"/>
            <p:nvPr/>
          </p:nvSpPr>
          <p:spPr>
            <a:xfrm>
              <a:off x="785812" y="1500154"/>
              <a:ext cx="1500187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Дадено:</a:t>
              </a:r>
            </a:p>
          </p:txBody>
        </p:sp>
        <p:pic>
          <p:nvPicPr>
            <p:cNvPr id="443" name="Shape 4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0916" y="1000108"/>
              <a:ext cx="2851149" cy="1428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Shape 44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Shape 445"/>
          <p:cNvGrpSpPr/>
          <p:nvPr/>
        </p:nvGrpSpPr>
        <p:grpSpPr>
          <a:xfrm>
            <a:off x="5572125" y="1500188"/>
            <a:ext cx="2357437" cy="369887"/>
            <a:chOff x="5572142" y="1500170"/>
            <a:chExt cx="2357443" cy="369888"/>
          </a:xfrm>
        </p:grpSpPr>
        <p:sp>
          <p:nvSpPr>
            <p:cNvPr id="446" name="Shape 446"/>
            <p:cNvSpPr txBox="1"/>
            <p:nvPr/>
          </p:nvSpPr>
          <p:spPr>
            <a:xfrm>
              <a:off x="5572142" y="1500170"/>
              <a:ext cx="1428748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Търси се:</a:t>
              </a:r>
            </a:p>
          </p:txBody>
        </p:sp>
        <p:pic>
          <p:nvPicPr>
            <p:cNvPr id="447" name="Shape 4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53310" y="1519237"/>
              <a:ext cx="676275" cy="31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Shape 44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25" y="2286000"/>
            <a:ext cx="7143748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457200" y="274637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285750" y="642937"/>
            <a:ext cx="8643937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Анализирана реална електрическа верига, представена в комплексна форма, има вида:</a:t>
            </a:r>
          </a:p>
        </p:txBody>
      </p:sp>
      <p:sp>
        <p:nvSpPr>
          <p:cNvPr id="457" name="Shape 457"/>
          <p:cNvSpPr/>
          <p:nvPr/>
        </p:nvSpPr>
        <p:spPr>
          <a:xfrm>
            <a:off x="642937" y="928687"/>
            <a:ext cx="7572375" cy="3143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87" y="4500562"/>
            <a:ext cx="7572375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428625" y="3929062"/>
            <a:ext cx="8286749" cy="615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Моментната стойност на входното напрежение се преобразува е съответната комплексна стойност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460" name="Shape 460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457200" y="274637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214312" y="1804988"/>
            <a:ext cx="8643937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Еквивалентното комплексно съпротивление на разглежданата електрическа верига е: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038" y="571500"/>
            <a:ext cx="5243510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6200" y="2143125"/>
            <a:ext cx="6523037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571500" y="2559050"/>
            <a:ext cx="8001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 прилагане на закона на Ом се получава комплекса на тока в изследвания RLC двуполюсник от последователен тип: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25" y="3128963"/>
            <a:ext cx="8286749" cy="151447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571500" y="4662487"/>
            <a:ext cx="80010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преминавайки към моментни стойности се определя: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037" y="5072062"/>
            <a:ext cx="8291512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457200" y="274637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285750" y="642937"/>
            <a:ext cx="8643937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Анализирана реална електрическа верига, представена в комплексна форма, има вида:</a:t>
            </a:r>
          </a:p>
        </p:txBody>
      </p:sp>
      <p:sp>
        <p:nvSpPr>
          <p:cNvPr id="480" name="Shape 480"/>
          <p:cNvSpPr/>
          <p:nvPr/>
        </p:nvSpPr>
        <p:spPr>
          <a:xfrm>
            <a:off x="642937" y="928687"/>
            <a:ext cx="7572375" cy="3143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87" y="4500562"/>
            <a:ext cx="7572375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428625" y="3929062"/>
            <a:ext cx="8286749" cy="615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Моментната стойност на входното напрежение се преобразува е съответната комплексна стойност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483" name="Shape 483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571500" y="674106"/>
            <a:ext cx="8001000" cy="4555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Придобити компетенции след обучение с модула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със същността на:</a:t>
            </a:r>
          </a:p>
          <a:p>
            <a:pPr indent="-363538" lvl="0" marL="896938" marR="0" rtl="0" algn="just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моментна, средна, ефективна, комплексна стойност, комплексна ефективна стойност (комплекс) на синусоидална величина;</a:t>
            </a:r>
          </a:p>
          <a:p>
            <a:pPr indent="-363538" lvl="0" marL="896938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комплексни съпротивления и проводимости.</a:t>
            </a:r>
          </a:p>
          <a:p>
            <a:pPr indent="-7937" lvl="0" marL="541338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just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на синусоидални режими в линейни електрически вериги без индуктивни връзки чрез символичен метод, базиран на преобразуване на моментни стойности (синусоидални величини) в комплексни числа и представяне на реални елементи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(R, L, C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чрез еквивалентните им комплексни съпротивления с цел опростяване анализа чрез достигане до линейна система уравнения с комплексни коефициенти.</a:t>
            </a:r>
          </a:p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94" name="Shape 94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610" y="4143380"/>
            <a:ext cx="2981261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785785" y="546066"/>
            <a:ext cx="7572428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55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Голяма част от електротехническите устройства работят при променливи периодични режими. Нека разгледаме периодичната функция с период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цяло число.</a:t>
            </a:r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1643050"/>
            <a:ext cx="4471400" cy="237864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0" y="6572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0628" y="1955801"/>
            <a:ext cx="3956050" cy="1830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108" name="Shape 108"/>
          <p:cNvSpPr/>
          <p:nvPr/>
        </p:nvSpPr>
        <p:spPr>
          <a:xfrm>
            <a:off x="107950" y="142852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9" name="Shape 109"/>
          <p:cNvSpPr/>
          <p:nvPr/>
        </p:nvSpPr>
        <p:spPr>
          <a:xfrm>
            <a:off x="785785" y="546066"/>
            <a:ext cx="75724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55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Всяка периодична функция с период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цяло число, може да бъде разложена в ред на Фурие във вида:</a:t>
            </a:r>
          </a:p>
        </p:txBody>
      </p:sp>
      <p:sp>
        <p:nvSpPr>
          <p:cNvPr id="110" name="Shape 1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0" y="6572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18" y="1214420"/>
            <a:ext cx="85883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785785" y="2028758"/>
            <a:ext cx="7572428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Теоретично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→∞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но за практически цели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 крайно число.</a:t>
            </a:r>
          </a:p>
        </p:txBody>
      </p:sp>
      <p:sp>
        <p:nvSpPr>
          <p:cNvPr id="116" name="Shape 116"/>
          <p:cNvSpPr/>
          <p:nvPr/>
        </p:nvSpPr>
        <p:spPr>
          <a:xfrm>
            <a:off x="1000100" y="2488866"/>
            <a:ext cx="7215238" cy="327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55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Тогава анализът на периодичните режими в изследваната верига се свежда до разглеждане на 2 типа анализ: </a:t>
            </a:r>
          </a:p>
          <a:p>
            <a:pPr indent="-3556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5312"/>
              <a:buFont typeface="Arial"/>
              <a:buChar char="•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постоянотоков – съответстващ на нулевия хармоник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indent="-3556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7500"/>
              <a:buFont typeface="Arial"/>
              <a:buChar char="•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променливотоков – съответстващ на всеки от хармониците        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sin 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1" lang="bg-BG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bg-BG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Обикновено в практиката от ключово значение е влиянието на основния хармоник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sin (</a:t>
            </a:r>
            <a:r>
              <a:rPr b="0" i="1" lang="bg-BG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bg-BG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 нарастване на 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(номера на хармоника) намалява неговата максимална стойност (амплитуда)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оттам намалява и влиянието му върху моментната стойност на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</a:p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123" name="Shape 123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011237" y="617537"/>
            <a:ext cx="54387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Моментни, ефективни, комплексни стойности</a:t>
            </a:r>
          </a:p>
        </p:txBody>
      </p:sp>
      <p:sp>
        <p:nvSpPr>
          <p:cNvPr id="125" name="Shape 125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</a:t>
            </a:r>
          </a:p>
        </p:txBody>
      </p:sp>
      <p:sp>
        <p:nvSpPr>
          <p:cNvPr id="126" name="Shape 126"/>
          <p:cNvSpPr/>
          <p:nvPr/>
        </p:nvSpPr>
        <p:spPr>
          <a:xfrm>
            <a:off x="1714500" y="1000125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Моментна стойност на синусоидална величина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4143375"/>
            <a:ext cx="7612061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975" y="1171575"/>
            <a:ext cx="6496049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714875" y="3929062"/>
            <a:ext cx="4214812" cy="6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=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Hz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респ.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2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Европа 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= </a:t>
            </a:r>
            <a:r>
              <a:rPr b="0" i="0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Hz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в САЩ</a:t>
            </a:r>
          </a:p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714500" y="1130300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Средна стойност на синусоидална величина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71500" y="2179638"/>
            <a:ext cx="8001000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Средната стойност на променлив (синусоидален) ток с полупериод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T/2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дефинира като:</a:t>
            </a:r>
          </a:p>
        </p:txBody>
      </p:sp>
      <p:sp>
        <p:nvSpPr>
          <p:cNvPr id="137" name="Shape 137"/>
          <p:cNvSpPr/>
          <p:nvPr/>
        </p:nvSpPr>
        <p:spPr>
          <a:xfrm>
            <a:off x="285750" y="3714750"/>
            <a:ext cx="8572500" cy="1924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Извод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Средна стойност на променливия ток за един полупериод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/2) се  дефинира с такъв постоянен ток, който за време един полупериод 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/2) пренася през съответния клон във веригата такова количество електрически заряди, което пренася и дадения променлив ток.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цял период </a:t>
            </a:r>
            <a:r>
              <a:rPr b="1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средната стойност на синусоидалния променлив ток е равна на нула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тъй като количеството заряди, които преминават през първия полупериод в дадена посока, са точно равни на количеството заряди, преминаващи през втория полупериод в обратна посока. </a:t>
            </a:r>
          </a:p>
        </p:txBody>
      </p:sp>
      <p:sp>
        <p:nvSpPr>
          <p:cNvPr id="138" name="Shape 138"/>
          <p:cNvSpPr/>
          <p:nvPr/>
        </p:nvSpPr>
        <p:spPr>
          <a:xfrm>
            <a:off x="428625" y="312737"/>
            <a:ext cx="8286749" cy="830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При анализ на електрически вериги изложението ще се разглеждат  средна и ефективна стойност на синусоидален ток, тъй като в този случай е най-ясна физическата интерпретация на процесите.</a:t>
            </a:r>
          </a:p>
        </p:txBody>
      </p:sp>
      <p:sp>
        <p:nvSpPr>
          <p:cNvPr id="139" name="Shape 1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850" y="2798763"/>
            <a:ext cx="7989887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785785" y="1428736"/>
            <a:ext cx="428628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Елементарното количество електрически заряди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dQ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преминаващи през клон от електрическата верига, в която тече синусоидален ток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за време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dt</a:t>
            </a: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е: </a:t>
            </a:r>
          </a:p>
        </p:txBody>
      </p:sp>
      <p:sp>
        <p:nvSpPr>
          <p:cNvPr id="142" name="Shape 1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694" y="1428736"/>
            <a:ext cx="3190873" cy="7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714500" y="428625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Ефективна стойност на синусоидална величина</a:t>
            </a:r>
          </a:p>
        </p:txBody>
      </p:sp>
      <p:sp>
        <p:nvSpPr>
          <p:cNvPr id="150" name="Shape 150"/>
          <p:cNvSpPr/>
          <p:nvPr/>
        </p:nvSpPr>
        <p:spPr>
          <a:xfrm>
            <a:off x="428625" y="857250"/>
            <a:ext cx="8286749" cy="1570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Ефективна стойност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променлив (синусоидален) ток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тази стойност на постоянния ток, при който за време, равно на един период в консуматора (активно съпротивление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се отделя същото количество топлина, каквото се отделя и от променливия ток за този период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143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85787" y="3121025"/>
            <a:ext cx="3071833" cy="3079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постоянен ток</a:t>
            </a: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237" y="4071937"/>
            <a:ext cx="26130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2125" y="3500437"/>
            <a:ext cx="2286000" cy="21050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286373" y="3071813"/>
            <a:ext cx="3071838" cy="3077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променлив (синусоидален) ток</a:t>
            </a:r>
          </a:p>
        </p:txBody>
      </p:sp>
      <p:sp>
        <p:nvSpPr>
          <p:cNvPr id="158" name="Shape 158"/>
          <p:cNvSpPr/>
          <p:nvPr/>
        </p:nvSpPr>
        <p:spPr>
          <a:xfrm>
            <a:off x="642937" y="2357438"/>
            <a:ext cx="7858124" cy="727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Количество топлина, отделено при преминаването на ток през активно съпротивление </a:t>
            </a:r>
            <a:r>
              <a:rPr b="0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1" lang="bg-BG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 един период </a:t>
            </a:r>
            <a:r>
              <a:rPr b="0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</a:p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714500" y="428625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Ефективна стойност на синусоидална величина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143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2" y="785812"/>
            <a:ext cx="8718549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 b="0" l="23528" r="23627" t="0"/>
          <a:stretch/>
        </p:blipFill>
        <p:spPr>
          <a:xfrm>
            <a:off x="6357937" y="928687"/>
            <a:ext cx="2357436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000125" y="4071937"/>
            <a:ext cx="7143748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Коефициент на формата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променлив синусоидален ток</a:t>
            </a:r>
          </a:p>
        </p:txBody>
      </p:sp>
      <p:sp>
        <p:nvSpPr>
          <p:cNvPr id="173" name="Shape 17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1138" y="4572000"/>
            <a:ext cx="3641723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idx="11" type="ftr"/>
          </p:nvPr>
        </p:nvSpPr>
        <p:spPr>
          <a:xfrm>
            <a:off x="971550" y="6165651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