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6858000" cx="9144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3B9C87C-7E20-41CA-A906-4724A9B478DC}">
  <a:tblStyle styleId="{63B9C87C-7E20-41CA-A906-4724A9B478D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3F9FA"/>
          </a:solidFill>
        </a:fill>
      </a:tcStyle>
    </a:wholeTbl>
    <a:band1H>
      <a:tcTxStyle/>
      <a:tcStyle>
        <a:fill>
          <a:solidFill>
            <a:srgbClr val="E7F3F4"/>
          </a:solidFill>
        </a:fill>
      </a:tcStyle>
    </a:band1H>
    <a:band2H>
      <a:tcTxStyle/>
    </a:band2H>
    <a:band1V>
      <a:tcTxStyle/>
      <a:tcStyle>
        <a:fill>
          <a:solidFill>
            <a:srgbClr val="E7F3F4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5180012" y="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6513512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5180012" y="6513512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5180012" y="6513512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Shape 265"/>
          <p:cNvSpPr txBox="1"/>
          <p:nvPr>
            <p:ph idx="12" type="sldNum"/>
          </p:nvPr>
        </p:nvSpPr>
        <p:spPr>
          <a:xfrm>
            <a:off x="5180012" y="6513512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Shape 286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Shape 307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Shape 326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Shape 343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Shape 359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5180012" y="6513512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Shape 375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Shape 390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Shape 406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Shape 418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Shape 432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Shape 448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Shape 459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Shape 475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Shape 487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Shape 506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Shape 513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Shape 520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Shape 529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Shape 537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rs" id="16" name="Shape 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68437" y="1090612"/>
            <a:ext cx="5840412" cy="3706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SF_logo_small" id="17" name="Shape 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6225" y="5570537"/>
            <a:ext cx="1257298" cy="882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U_logo_small" id="18" name="Shape 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8887" y="5661025"/>
            <a:ext cx="1076323" cy="75406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/>
          <p:nvPr/>
        </p:nvSpPr>
        <p:spPr>
          <a:xfrm>
            <a:off x="7885113" y="6337300"/>
            <a:ext cx="1184275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стр. </a:t>
            </a:r>
            <a:fld id="{00000000-1234-1234-1234-123412341234}" type="slidenum"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r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от 32 </a:t>
            </a:r>
          </a:p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and Vertical 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 rot="5400000">
            <a:off x="4732336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39700" lvl="0" marL="406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01600" lvl="1" marL="812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76200" lvl="2" marL="1219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01600" lvl="3" marL="1625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01600" lvl="4" marL="2082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01600" lvl="5" marL="2540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01600" lvl="6" marL="299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01600" lvl="7" marL="345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01600" lvl="8" marL="391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Only">
  <p:cSld name="Съдържание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" type="body"/>
          </p:nvPr>
        </p:nvSpPr>
        <p:spPr>
          <a:xfrm>
            <a:off x="457200" y="274637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39700" lvl="0" marL="406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01600" lvl="1" marL="812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76200" lvl="2" marL="1219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01600" lvl="3" marL="1625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01600" lvl="4" marL="2082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01600" lvl="5" marL="2540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01600" lvl="6" marL="299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01600" lvl="7" marL="345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01600" lvl="8" marL="391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Заглавие и съдържание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rs" id="22" name="Shape 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68437" y="1090612"/>
            <a:ext cx="5840412" cy="3706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SF_logo_small" id="23" name="Shape 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6225" y="5570537"/>
            <a:ext cx="1257298" cy="882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U_logo_small" id="24" name="Shape 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8887" y="5661025"/>
            <a:ext cx="1076323" cy="75406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/>
          <p:nvPr/>
        </p:nvSpPr>
        <p:spPr>
          <a:xfrm>
            <a:off x="7885113" y="6337300"/>
            <a:ext cx="1184275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стр. </a:t>
            </a:r>
            <a:fld id="{00000000-1234-1234-1234-123412341234}" type="slidenum"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r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от 33</a:t>
            </a:r>
          </a:p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39700" lvl="0" marL="406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01600" lvl="1" marL="812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76200" lvl="2" marL="1219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01600" lvl="3" marL="1625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01600" lvl="4" marL="2082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01600" lvl="5" marL="2540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01600" lvl="6" marL="299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01600" lvl="7" marL="345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01600" lvl="8" marL="391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65100" lvl="0" marL="355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27000" lvl="1" marL="762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01600" lvl="2" marL="1168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1430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1430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14300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14300" lvl="6" marL="2971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14300" lvl="7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14300" lvl="8" marL="3886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65100" lvl="0" marL="355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27000" lvl="1" marL="762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01600" lvl="2" marL="1168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1430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1430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14300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14300" lvl="6" marL="2971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14300" lvl="7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14300" lvl="8" marL="3886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mparis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39700" lvl="0" marL="406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01600" lvl="1" marL="812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76200" lvl="2" marL="1219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01600" lvl="3" marL="1625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01600" lvl="4" marL="2082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01600" lvl="5" marL="2540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01600" lvl="6" marL="299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01600" lvl="7" marL="345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01600" lvl="8" marL="391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2.png"/><Relationship Id="rId2" Type="http://schemas.openxmlformats.org/officeDocument/2006/relationships/image" Target="../media/image3.jpg"/><Relationship Id="rId3" Type="http://schemas.openxmlformats.org/officeDocument/2006/relationships/image" Target="../media/image1.jp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1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stars" id="11" name="Shape 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468437" y="1090612"/>
            <a:ext cx="5840412" cy="3706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SF_logo_small" id="12" name="Shape 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26225" y="5570537"/>
            <a:ext cx="1257298" cy="882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U_logo_small" id="13" name="Shape 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8887" y="5661025"/>
            <a:ext cx="1076323" cy="75406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/>
          <p:nvPr/>
        </p:nvSpPr>
        <p:spPr>
          <a:xfrm>
            <a:off x="7885113" y="6337300"/>
            <a:ext cx="1184275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стр. </a:t>
            </a:r>
            <a:fld id="{00000000-1234-1234-1234-123412341234}" type="slidenum"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r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от … 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Relationship Id="rId4" Type="http://schemas.openxmlformats.org/officeDocument/2006/relationships/image" Target="../media/image8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Relationship Id="rId7" Type="http://schemas.openxmlformats.org/officeDocument/2006/relationships/image" Target="../media/image10.png"/><Relationship Id="rId8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23.png"/><Relationship Id="rId7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49.png"/><Relationship Id="rId1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3.png"/><Relationship Id="rId5" Type="http://schemas.openxmlformats.org/officeDocument/2006/relationships/image" Target="../media/image19.png"/><Relationship Id="rId6" Type="http://schemas.openxmlformats.org/officeDocument/2006/relationships/image" Target="../media/image22.png"/><Relationship Id="rId7" Type="http://schemas.openxmlformats.org/officeDocument/2006/relationships/image" Target="../media/image24.png"/><Relationship Id="rId8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Relationship Id="rId4" Type="http://schemas.openxmlformats.org/officeDocument/2006/relationships/image" Target="../media/image32.png"/><Relationship Id="rId5" Type="http://schemas.openxmlformats.org/officeDocument/2006/relationships/image" Target="../media/image28.png"/><Relationship Id="rId6" Type="http://schemas.openxmlformats.org/officeDocument/2006/relationships/image" Target="../media/image30.png"/><Relationship Id="rId7" Type="http://schemas.openxmlformats.org/officeDocument/2006/relationships/image" Target="../media/image37.png"/><Relationship Id="rId8" Type="http://schemas.openxmlformats.org/officeDocument/2006/relationships/image" Target="../media/image3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png"/><Relationship Id="rId4" Type="http://schemas.openxmlformats.org/officeDocument/2006/relationships/image" Target="../media/image40.png"/><Relationship Id="rId5" Type="http://schemas.openxmlformats.org/officeDocument/2006/relationships/image" Target="../media/image68.png"/><Relationship Id="rId6" Type="http://schemas.openxmlformats.org/officeDocument/2006/relationships/image" Target="../media/image45.png"/><Relationship Id="rId7" Type="http://schemas.openxmlformats.org/officeDocument/2006/relationships/image" Target="../media/image36.png"/><Relationship Id="rId8" Type="http://schemas.openxmlformats.org/officeDocument/2006/relationships/image" Target="../media/image3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8.png"/><Relationship Id="rId4" Type="http://schemas.openxmlformats.org/officeDocument/2006/relationships/image" Target="../media/image44.png"/><Relationship Id="rId5" Type="http://schemas.openxmlformats.org/officeDocument/2006/relationships/image" Target="../media/image42.png"/><Relationship Id="rId6" Type="http://schemas.openxmlformats.org/officeDocument/2006/relationships/image" Target="../media/image4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3.png"/><Relationship Id="rId4" Type="http://schemas.openxmlformats.org/officeDocument/2006/relationships/image" Target="../media/image46.png"/><Relationship Id="rId5" Type="http://schemas.openxmlformats.org/officeDocument/2006/relationships/image" Target="../media/image58.png"/><Relationship Id="rId6" Type="http://schemas.openxmlformats.org/officeDocument/2006/relationships/image" Target="../media/image5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1.png"/><Relationship Id="rId4" Type="http://schemas.openxmlformats.org/officeDocument/2006/relationships/image" Target="../media/image48.png"/><Relationship Id="rId5" Type="http://schemas.openxmlformats.org/officeDocument/2006/relationships/image" Target="../media/image50.png"/><Relationship Id="rId6" Type="http://schemas.openxmlformats.org/officeDocument/2006/relationships/image" Target="../media/image4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4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3.png"/><Relationship Id="rId4" Type="http://schemas.openxmlformats.org/officeDocument/2006/relationships/image" Target="../media/image55.png"/><Relationship Id="rId5" Type="http://schemas.openxmlformats.org/officeDocument/2006/relationships/image" Target="../media/image7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4.png"/><Relationship Id="rId4" Type="http://schemas.openxmlformats.org/officeDocument/2006/relationships/image" Target="../media/image69.png"/><Relationship Id="rId5" Type="http://schemas.openxmlformats.org/officeDocument/2006/relationships/image" Target="../media/image6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3.jpg"/><Relationship Id="rId4" Type="http://schemas.openxmlformats.org/officeDocument/2006/relationships/image" Target="../media/image7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1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3.jpg"/><Relationship Id="rId4" Type="http://schemas.openxmlformats.org/officeDocument/2006/relationships/image" Target="../media/image8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2.png"/><Relationship Id="rId4" Type="http://schemas.openxmlformats.org/officeDocument/2006/relationships/image" Target="../media/image71.png"/><Relationship Id="rId5" Type="http://schemas.openxmlformats.org/officeDocument/2006/relationships/image" Target="../media/image74.png"/><Relationship Id="rId6" Type="http://schemas.openxmlformats.org/officeDocument/2006/relationships/image" Target="../media/image7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0.jpg"/><Relationship Id="rId4" Type="http://schemas.openxmlformats.org/officeDocument/2006/relationships/image" Target="../media/image72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Shape 66"/>
          <p:cNvGrpSpPr/>
          <p:nvPr/>
        </p:nvGrpSpPr>
        <p:grpSpPr>
          <a:xfrm>
            <a:off x="1570037" y="446805"/>
            <a:ext cx="5859461" cy="457200"/>
            <a:chOff x="1570037" y="188640"/>
            <a:chExt cx="5859461" cy="457200"/>
          </a:xfrm>
        </p:grpSpPr>
        <p:sp>
          <p:nvSpPr>
            <p:cNvPr id="67" name="Shape 67"/>
            <p:cNvSpPr txBox="1"/>
            <p:nvPr/>
          </p:nvSpPr>
          <p:spPr>
            <a:xfrm>
              <a:off x="1714500" y="188640"/>
              <a:ext cx="5714998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bg-BG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Технически университет – София</a:t>
              </a:r>
            </a:p>
          </p:txBody>
        </p:sp>
        <p:pic>
          <p:nvPicPr>
            <p:cNvPr descr="TU" id="68" name="Shape 6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70037" y="272778"/>
              <a:ext cx="358775" cy="3603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" name="Shape 69"/>
          <p:cNvGrpSpPr/>
          <p:nvPr/>
        </p:nvGrpSpPr>
        <p:grpSpPr>
          <a:xfrm>
            <a:off x="1071562" y="1814910"/>
            <a:ext cx="6572249" cy="461961"/>
            <a:chOff x="1071562" y="1196703"/>
            <a:chExt cx="6572249" cy="461961"/>
          </a:xfrm>
        </p:grpSpPr>
        <p:sp>
          <p:nvSpPr>
            <p:cNvPr id="70" name="Shape 70"/>
            <p:cNvSpPr txBox="1"/>
            <p:nvPr/>
          </p:nvSpPr>
          <p:spPr>
            <a:xfrm>
              <a:off x="1500187" y="1196703"/>
              <a:ext cx="6143624" cy="461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bg-BG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Катедра „Теоретична електротехника’’</a:t>
              </a:r>
            </a:p>
          </p:txBody>
        </p:sp>
        <p:pic>
          <p:nvPicPr>
            <p:cNvPr descr="file:///C:/katedraTE/olimpiada/TE_PIC.GIF" id="71" name="Shape 71"/>
            <p:cNvPicPr preferRelativeResize="0"/>
            <p:nvPr/>
          </p:nvPicPr>
          <p:blipFill rotWithShape="1">
            <a:blip r:embed="rId4">
              <a:alphaModFix/>
            </a:blip>
            <a:srcRect b="0" l="24672" r="11171" t="0"/>
            <a:stretch/>
          </p:blipFill>
          <p:spPr>
            <a:xfrm>
              <a:off x="1071562" y="1239565"/>
              <a:ext cx="428625" cy="3952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" name="Shape 72"/>
          <p:cNvGrpSpPr/>
          <p:nvPr/>
        </p:nvGrpSpPr>
        <p:grpSpPr>
          <a:xfrm>
            <a:off x="2293938" y="1116037"/>
            <a:ext cx="4421187" cy="512763"/>
            <a:chOff x="2293938" y="693464"/>
            <a:chExt cx="4421187" cy="512763"/>
          </a:xfrm>
        </p:grpSpPr>
        <p:sp>
          <p:nvSpPr>
            <p:cNvPr id="73" name="Shape 73"/>
            <p:cNvSpPr txBox="1"/>
            <p:nvPr/>
          </p:nvSpPr>
          <p:spPr>
            <a:xfrm>
              <a:off x="2428875" y="693464"/>
              <a:ext cx="4286250" cy="461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bg-BG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Факултет “Автоматика”</a:t>
              </a:r>
            </a:p>
          </p:txBody>
        </p:sp>
        <p:pic>
          <p:nvPicPr>
            <p:cNvPr id="74" name="Shape 7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93938" y="706164"/>
              <a:ext cx="349250" cy="5000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Shape 75"/>
          <p:cNvSpPr txBox="1"/>
          <p:nvPr/>
        </p:nvSpPr>
        <p:spPr>
          <a:xfrm>
            <a:off x="1071562" y="4581128"/>
            <a:ext cx="7172844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http://fa.tu-sofia.bg/te/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611560" y="2855258"/>
            <a:ext cx="7920880" cy="861773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Лекция 1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1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ОСНОВНИ ПОНЯТИЯ И ЗАКОНИ ЗА ЕЛЕКТРИЧЕСКИТЕ ВЕРИГИ </a:t>
            </a:r>
          </a:p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593725" y="4405312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593725" y="4405312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285750" y="374650"/>
            <a:ext cx="85725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Плътност на електрическия ток (</a:t>
            </a:r>
            <a:r>
              <a:rPr b="1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</a:t>
            </a: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нарича електрическия ток, преминал през единица сечение на проводника:</a:t>
            </a: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2350" y="5229225"/>
            <a:ext cx="4559300" cy="741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5633" y="1742900"/>
            <a:ext cx="3892550" cy="4619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Shape 178"/>
          <p:cNvGrpSpPr/>
          <p:nvPr/>
        </p:nvGrpSpPr>
        <p:grpSpPr>
          <a:xfrm>
            <a:off x="6000750" y="1000125"/>
            <a:ext cx="1643063" cy="785813"/>
            <a:chOff x="6357950" y="1428736"/>
            <a:chExt cx="1643074" cy="785818"/>
          </a:xfrm>
        </p:grpSpPr>
        <p:sp>
          <p:nvSpPr>
            <p:cNvPr id="179" name="Shape 179"/>
            <p:cNvSpPr/>
            <p:nvPr/>
          </p:nvSpPr>
          <p:spPr>
            <a:xfrm>
              <a:off x="6357950" y="1428736"/>
              <a:ext cx="1643074" cy="785818"/>
            </a:xfrm>
            <a:prstGeom prst="wedgeEllipseCallout">
              <a:avLst>
                <a:gd fmla="val -20833" name="adj1"/>
                <a:gd fmla="val 62500" name="adj2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6500826" y="1496783"/>
              <a:ext cx="135732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закон за пълния ток</a:t>
              </a:r>
            </a:p>
          </p:txBody>
        </p:sp>
      </p:grpSp>
      <p:sp>
        <p:nvSpPr>
          <p:cNvPr id="181" name="Shape 181"/>
          <p:cNvSpPr/>
          <p:nvPr/>
        </p:nvSpPr>
        <p:spPr>
          <a:xfrm>
            <a:off x="608012" y="4340225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608012" y="4340225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" name="Shape 183"/>
          <p:cNvGrpSpPr/>
          <p:nvPr/>
        </p:nvGrpSpPr>
        <p:grpSpPr>
          <a:xfrm>
            <a:off x="571500" y="2262929"/>
            <a:ext cx="7929562" cy="2462212"/>
            <a:chOff x="571472" y="2714618"/>
            <a:chExt cx="7929616" cy="2462212"/>
          </a:xfrm>
        </p:grpSpPr>
        <p:sp>
          <p:nvSpPr>
            <p:cNvPr id="184" name="Shape 184"/>
            <p:cNvSpPr txBox="1"/>
            <p:nvPr/>
          </p:nvSpPr>
          <p:spPr>
            <a:xfrm>
              <a:off x="571472" y="2714618"/>
              <a:ext cx="7929616" cy="2462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-1973263" lvl="0" marL="1973263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където:	-	токова плътност на пълния ток;</a:t>
              </a:r>
            </a:p>
            <a:p>
              <a:pPr indent="-1973263" lvl="0" marL="1973263" marR="0" rtl="0" algn="just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	-	токова плътност на тока на проводимост;</a:t>
              </a:r>
            </a:p>
            <a:p>
              <a:pPr indent="-1973263" lvl="0" marL="1973263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</a:p>
            <a:p>
              <a:pPr indent="-1973263" lvl="0" marL="1973263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	-	токова плътност на тока, обусловен от движението на заредени частици в изолационна среда;</a:t>
              </a:r>
            </a:p>
            <a:p>
              <a:pPr indent="-1973263" lvl="0" marL="1973263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</a:p>
            <a:p>
              <a:pPr indent="-1973263" lvl="0" marL="1973263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	-	токова плътност на тока на електрическа индукция.	</a:t>
              </a:r>
            </a:p>
          </p:txBody>
        </p:sp>
        <p:pic>
          <p:nvPicPr>
            <p:cNvPr id="185" name="Shape 18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785916" y="2714618"/>
              <a:ext cx="485775" cy="377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Shape 18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785916" y="3105435"/>
              <a:ext cx="566739" cy="395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Shape 18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785916" y="3755701"/>
              <a:ext cx="573089" cy="3876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Shape 18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785916" y="4581532"/>
              <a:ext cx="579438" cy="3476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9" name="Shape 189"/>
          <p:cNvSpPr txBox="1"/>
          <p:nvPr/>
        </p:nvSpPr>
        <p:spPr>
          <a:xfrm>
            <a:off x="827583" y="4490730"/>
            <a:ext cx="7560838" cy="810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Забележка: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настоящото изложение ще се разглежда само токът на проводимост и за краткост той ще се бележи само с 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/>
        </p:nvSpPr>
        <p:spPr>
          <a:xfrm>
            <a:off x="285750" y="357187"/>
            <a:ext cx="85725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Електрически потенциал</a:t>
            </a: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нарича изменението на потенциалната енергия на единица заряд при пренасянето му от т. </a:t>
            </a:r>
            <a:r>
              <a:rPr b="0" i="1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до безкрайността.</a:t>
            </a:r>
          </a:p>
        </p:txBody>
      </p:sp>
      <p:sp>
        <p:nvSpPr>
          <p:cNvPr id="196" name="Shape 196"/>
          <p:cNvSpPr/>
          <p:nvPr/>
        </p:nvSpPr>
        <p:spPr>
          <a:xfrm>
            <a:off x="593725" y="4833937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593725" y="4833937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1963" y="1050925"/>
            <a:ext cx="3140073" cy="107156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142875" y="2071688"/>
            <a:ext cx="8858249" cy="738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Електрическо напрежение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нарича изменението на потенциалната енергия на единица заряд при пренасянето му от т. </a:t>
            </a:r>
            <a:r>
              <a:rPr b="0" i="1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до т. </a:t>
            </a:r>
            <a:r>
              <a:rPr b="0" i="1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т.е.</a:t>
            </a: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487" y="2786063"/>
            <a:ext cx="8199437" cy="107156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285750" y="4059237"/>
            <a:ext cx="1571623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Следствие:</a:t>
            </a: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57375" y="4000500"/>
            <a:ext cx="6953249" cy="4587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Shape 203"/>
          <p:cNvGrpSpPr/>
          <p:nvPr/>
        </p:nvGrpSpPr>
        <p:grpSpPr>
          <a:xfrm>
            <a:off x="3171823" y="4513263"/>
            <a:ext cx="2828922" cy="1084262"/>
            <a:chOff x="3171815" y="4513273"/>
            <a:chExt cx="2828942" cy="1084944"/>
          </a:xfrm>
        </p:grpSpPr>
        <p:cxnSp>
          <p:nvCxnSpPr>
            <p:cNvPr id="204" name="Shape 204"/>
            <p:cNvCxnSpPr/>
            <p:nvPr/>
          </p:nvCxnSpPr>
          <p:spPr>
            <a:xfrm>
              <a:off x="3714744" y="4967582"/>
              <a:ext cx="1714510" cy="158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ash"/>
              <a:round/>
              <a:headEnd len="lg" w="lg" type="stealth"/>
              <a:tailEnd len="med" w="med" type="none"/>
            </a:ln>
          </p:spPr>
        </p:cxnSp>
        <p:cxnSp>
          <p:nvCxnSpPr>
            <p:cNvPr id="205" name="Shape 205"/>
            <p:cNvCxnSpPr/>
            <p:nvPr/>
          </p:nvCxnSpPr>
          <p:spPr>
            <a:xfrm>
              <a:off x="3714744" y="5180442"/>
              <a:ext cx="1714510" cy="158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pic>
          <p:nvPicPr>
            <p:cNvPr id="206" name="Shape 20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119566" y="5182292"/>
              <a:ext cx="952499" cy="415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Shape 20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119566" y="4513273"/>
              <a:ext cx="952499" cy="415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8" name="Shape 208"/>
            <p:cNvSpPr txBox="1"/>
            <p:nvPr/>
          </p:nvSpPr>
          <p:spPr>
            <a:xfrm>
              <a:off x="3171815" y="4824421"/>
              <a:ext cx="285750" cy="400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="0" i="1" lang="bg-BG" sz="2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</a:p>
          </p:txBody>
        </p:sp>
        <p:sp>
          <p:nvSpPr>
            <p:cNvPr id="209" name="Shape 209"/>
            <p:cNvSpPr txBox="1"/>
            <p:nvPr/>
          </p:nvSpPr>
          <p:spPr>
            <a:xfrm>
              <a:off x="5715007" y="4857760"/>
              <a:ext cx="285750" cy="400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="0" i="1" lang="bg-BG" sz="2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</a:p>
          </p:txBody>
        </p:sp>
        <p:sp>
          <p:nvSpPr>
            <p:cNvPr id="210" name="Shape 210"/>
            <p:cNvSpPr/>
            <p:nvPr/>
          </p:nvSpPr>
          <p:spPr>
            <a:xfrm>
              <a:off x="3571867" y="5024769"/>
              <a:ext cx="71437" cy="71480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5500694" y="5034301"/>
              <a:ext cx="71436" cy="71480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2" name="Shape 212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593725" y="4833937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593725" y="4833937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142875" y="214312"/>
            <a:ext cx="8858249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Базирайки се на дефиницията за електрическо напрежение, може да се запише:</a:t>
            </a: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2725" y="642937"/>
            <a:ext cx="3708400" cy="83026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428625" y="1571625"/>
            <a:ext cx="8286749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Основната мерна единица за е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лектрическия потенциал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електрическото напрежение е волт (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V)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).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428625" y="2286000"/>
            <a:ext cx="8286749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Електрическа мощност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нарича изменението на потенциалната енергия на електрическите заряди за единица време, т.е.</a:t>
            </a: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6925" y="3027363"/>
            <a:ext cx="7545387" cy="83026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/>
          <p:nvPr/>
        </p:nvSpPr>
        <p:spPr>
          <a:xfrm>
            <a:off x="571500" y="3929062"/>
            <a:ext cx="7929563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Основната мерна единица за е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лектрическа мощност е ват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1000125" y="4357687"/>
            <a:ext cx="7858124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 изчисляване на токове и напрежения (респ. потенциали) първоначално се избират условно положителни посоки на търсените величини. След определянето им, ако съответната стойност е положителна, то значи, че действителната посока съвпада с условно избраната. В противен случай тя е противоположна на нея.</a:t>
            </a:r>
          </a:p>
        </p:txBody>
      </p:sp>
      <p:grpSp>
        <p:nvGrpSpPr>
          <p:cNvPr id="226" name="Shape 226"/>
          <p:cNvGrpSpPr/>
          <p:nvPr/>
        </p:nvGrpSpPr>
        <p:grpSpPr>
          <a:xfrm>
            <a:off x="214313" y="4429123"/>
            <a:ext cx="785812" cy="1071563"/>
            <a:chOff x="214282" y="4429132"/>
            <a:chExt cx="785818" cy="1071570"/>
          </a:xfrm>
        </p:grpSpPr>
        <p:sp>
          <p:nvSpPr>
            <p:cNvPr id="227" name="Shape 227"/>
            <p:cNvSpPr/>
            <p:nvPr/>
          </p:nvSpPr>
          <p:spPr>
            <a:xfrm>
              <a:off x="214282" y="4429132"/>
              <a:ext cx="785818" cy="1071570"/>
            </a:xfrm>
            <a:prstGeom prst="irregularSeal1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Shape 228"/>
            <p:cNvSpPr txBox="1"/>
            <p:nvPr/>
          </p:nvSpPr>
          <p:spPr>
            <a:xfrm>
              <a:off x="428595" y="4630175"/>
              <a:ext cx="285750" cy="584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="1" i="0" lang="bg-BG" sz="3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!</a:t>
              </a:r>
            </a:p>
          </p:txBody>
        </p:sp>
      </p:grpSp>
      <p:sp>
        <p:nvSpPr>
          <p:cNvPr id="229" name="Shape 229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457200" y="346075"/>
            <a:ext cx="8229600" cy="368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Стандарти за изобразяване на активни и пасивни елементи </a:t>
            </a:r>
          </a:p>
        </p:txBody>
      </p:sp>
      <p:graphicFrame>
        <p:nvGraphicFramePr>
          <p:cNvPr id="235" name="Shape 235"/>
          <p:cNvGraphicFramePr/>
          <p:nvPr/>
        </p:nvGraphicFramePr>
        <p:xfrm>
          <a:off x="1317625" y="8334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{63B9C87C-7E20-41CA-A906-4724A9B478DC}</a:tableStyleId>
              </a:tblPr>
              <a:tblGrid>
                <a:gridCol w="3048900"/>
                <a:gridCol w="1745950"/>
                <a:gridCol w="1745950"/>
              </a:tblGrid>
              <a:tr h="803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600" u="none" cap="none" strike="noStrike">
                          <a:solidFill>
                            <a:schemeClr val="dk1"/>
                          </a:solidFill>
                        </a:rPr>
                        <a:t>Елемент</a:t>
                      </a:r>
                    </a:p>
                  </a:txBody>
                  <a:tcPr marT="36000" marB="36000" marR="36000" marL="360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600" u="none" cap="none" strike="noStrike">
                          <a:solidFill>
                            <a:schemeClr val="dk1"/>
                          </a:solidFill>
                        </a:rPr>
                        <a:t>Европейски стандарт</a:t>
                      </a:r>
                    </a:p>
                  </a:txBody>
                  <a:tcPr marT="36000" marB="36000" marR="36000" marL="360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600" u="none" cap="none" strike="noStrike">
                          <a:solidFill>
                            <a:schemeClr val="dk1"/>
                          </a:solidFill>
                        </a:rPr>
                        <a:t>Американски стандарт</a:t>
                      </a:r>
                    </a:p>
                  </a:txBody>
                  <a:tcPr marT="36000" marB="36000" marR="36000" marL="36000" anchor="ctr"/>
                </a:tc>
              </a:tr>
              <a:tr h="540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800" u="none" cap="none" strike="noStrike">
                          <a:solidFill>
                            <a:schemeClr val="dk1"/>
                          </a:solidFill>
                        </a:rPr>
                        <a:t>Резистор –  </a:t>
                      </a:r>
                      <a:r>
                        <a:rPr i="1"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</a:t>
                      </a:r>
                      <a:r>
                        <a:rPr lang="bg-BG" sz="2000" u="none" cap="none" strike="noStrike">
                          <a:solidFill>
                            <a:schemeClr val="dk1"/>
                          </a:solidFill>
                        </a:rPr>
                        <a:t>, </a:t>
                      </a:r>
                      <a:r>
                        <a:rPr i="0" lang="bg-BG" sz="2000" u="none" cap="none" strike="noStrike">
                          <a:solidFill>
                            <a:schemeClr val="dk1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Ω</a:t>
                      </a:r>
                    </a:p>
                  </a:txBody>
                  <a:tcPr marT="36000" marB="36000" marR="36000" marL="360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/>
                </a:tc>
              </a:tr>
              <a:tr h="452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800" u="none" cap="none" strike="noStrike">
                          <a:solidFill>
                            <a:schemeClr val="dk1"/>
                          </a:solidFill>
                        </a:rPr>
                        <a:t>Бобина – </a:t>
                      </a:r>
                      <a:r>
                        <a:rPr i="1"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</a:t>
                      </a:r>
                      <a:r>
                        <a:rPr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i="1"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</a:t>
                      </a:r>
                    </a:p>
                  </a:txBody>
                  <a:tcPr marT="36000" marB="36000" marR="36000" marL="360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/>
                </a:tc>
              </a:tr>
              <a:tr h="571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800" u="none" cap="none" strike="noStrike">
                          <a:solidFill>
                            <a:schemeClr val="dk1"/>
                          </a:solidFill>
                        </a:rPr>
                        <a:t>Кондензатор – </a:t>
                      </a:r>
                      <a:r>
                        <a:rPr i="1"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C, F</a:t>
                      </a:r>
                    </a:p>
                  </a:txBody>
                  <a:tcPr marT="36000" marB="36000" marR="36000" marL="360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/>
                </a:tc>
              </a:tr>
              <a:tr h="864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800" u="none" cap="none" strike="noStrike">
                          <a:solidFill>
                            <a:schemeClr val="dk1"/>
                          </a:solidFill>
                        </a:rPr>
                        <a:t>Източник на ЕДН – </a:t>
                      </a:r>
                      <a:r>
                        <a:rPr i="1"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</a:t>
                      </a:r>
                      <a:r>
                        <a:rPr i="0"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i="1"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</a:t>
                      </a:r>
                      <a:r>
                        <a:rPr i="0"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), </a:t>
                      </a:r>
                      <a:r>
                        <a:rPr i="1"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</a:t>
                      </a:r>
                    </a:p>
                  </a:txBody>
                  <a:tcPr marT="36000" marB="36000" marR="36000" marL="360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/>
                </a:tc>
              </a:tr>
              <a:tr h="864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800" u="none" cap="none" strike="noStrike">
                          <a:solidFill>
                            <a:schemeClr val="dk1"/>
                          </a:solidFill>
                        </a:rPr>
                        <a:t>Източник на ЕДТ – </a:t>
                      </a:r>
                      <a:r>
                        <a:rPr i="1"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je</a:t>
                      </a:r>
                      <a:r>
                        <a:rPr i="0"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i="1"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</a:t>
                      </a:r>
                      <a:r>
                        <a:rPr i="0"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), </a:t>
                      </a:r>
                      <a:r>
                        <a:rPr i="1"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r>
                        <a:rPr lang="bg-BG" sz="1800" u="none" cap="none" strike="noStrike">
                          <a:solidFill>
                            <a:schemeClr val="dk1"/>
                          </a:solidFill>
                        </a:rPr>
                        <a:t> </a:t>
                      </a:r>
                    </a:p>
                  </a:txBody>
                  <a:tcPr marT="36000" marB="36000" marR="36000" marL="360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/>
                </a:tc>
              </a:tr>
            </a:tbl>
          </a:graphicData>
        </a:graphic>
      </p:graphicFrame>
      <p:sp>
        <p:nvSpPr>
          <p:cNvPr id="236" name="Shape 236"/>
          <p:cNvSpPr txBox="1"/>
          <p:nvPr/>
        </p:nvSpPr>
        <p:spPr>
          <a:xfrm>
            <a:off x="785812" y="5000625"/>
            <a:ext cx="7572375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Забележка: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настоящия курс за обучение елементите в анализираните електрически вериги ще бъдат изобразявани по европейския стандарт.</a:t>
            </a:r>
          </a:p>
        </p:txBody>
      </p:sp>
      <p:sp>
        <p:nvSpPr>
          <p:cNvPr id="237" name="Shape 23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9687" y="1700213"/>
            <a:ext cx="1214437" cy="40004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60875" y="1662113"/>
            <a:ext cx="1423987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60875" y="2128838"/>
            <a:ext cx="1428748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75375" y="2128838"/>
            <a:ext cx="1571623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02175" y="3289300"/>
            <a:ext cx="915995" cy="766103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Shape 25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32312" y="4003675"/>
            <a:ext cx="1100136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460875" y="2628900"/>
            <a:ext cx="1428748" cy="523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46812" y="2628900"/>
            <a:ext cx="1428748" cy="523873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Shape 25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551612" y="3289300"/>
            <a:ext cx="857250" cy="74453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Shape 26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346825" y="4056062"/>
            <a:ext cx="1071561" cy="80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/>
        </p:nvSpPr>
        <p:spPr>
          <a:xfrm>
            <a:off x="517525" y="196850"/>
            <a:ext cx="855503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Основни определения, елементи и свойства на електрическите вериги</a:t>
            </a:r>
          </a:p>
        </p:txBody>
      </p:sp>
      <p:sp>
        <p:nvSpPr>
          <p:cNvPr id="268" name="Shape 268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1011237" y="617537"/>
            <a:ext cx="4175125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Активни елементи (генератори)</a:t>
            </a:r>
          </a:p>
        </p:txBody>
      </p:sp>
      <p:sp>
        <p:nvSpPr>
          <p:cNvPr id="270" name="Shape 270"/>
          <p:cNvSpPr/>
          <p:nvPr/>
        </p:nvSpPr>
        <p:spPr>
          <a:xfrm>
            <a:off x="357187" y="571500"/>
            <a:ext cx="609599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1.1a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2214563" y="1000125"/>
            <a:ext cx="4714873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Независими източници на енергия</a:t>
            </a:r>
          </a:p>
        </p:txBody>
      </p:sp>
      <p:grpSp>
        <p:nvGrpSpPr>
          <p:cNvPr id="272" name="Shape 272"/>
          <p:cNvGrpSpPr/>
          <p:nvPr/>
        </p:nvGrpSpPr>
        <p:grpSpPr>
          <a:xfrm>
            <a:off x="571500" y="1500187"/>
            <a:ext cx="7929563" cy="4071935"/>
            <a:chOff x="571500" y="1500187"/>
            <a:chExt cx="7929563" cy="4071935"/>
          </a:xfrm>
        </p:grpSpPr>
        <p:sp>
          <p:nvSpPr>
            <p:cNvPr id="273" name="Shape 273"/>
            <p:cNvSpPr/>
            <p:nvPr/>
          </p:nvSpPr>
          <p:spPr>
            <a:xfrm>
              <a:off x="571500" y="1500187"/>
              <a:ext cx="7929563" cy="4071935"/>
            </a:xfrm>
            <a:prstGeom prst="rect">
              <a:avLst/>
            </a:prstGeom>
            <a:solidFill>
              <a:srgbClr val="E5E5E5"/>
            </a:solidFill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Shape 274"/>
            <p:cNvSpPr txBox="1"/>
            <p:nvPr/>
          </p:nvSpPr>
          <p:spPr>
            <a:xfrm>
              <a:off x="3357562" y="1643063"/>
              <a:ext cx="2500311" cy="36988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1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Източник на ЕДН</a:t>
              </a:r>
            </a:p>
          </p:txBody>
        </p:sp>
        <p:sp>
          <p:nvSpPr>
            <p:cNvPr id="275" name="Shape 275"/>
            <p:cNvSpPr txBox="1"/>
            <p:nvPr/>
          </p:nvSpPr>
          <p:spPr>
            <a:xfrm>
              <a:off x="3929062" y="2143125"/>
              <a:ext cx="1285873" cy="369888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1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идеален</a:t>
              </a:r>
            </a:p>
          </p:txBody>
        </p:sp>
        <p:sp>
          <p:nvSpPr>
            <p:cNvPr id="276" name="Shape 276"/>
            <p:cNvSpPr txBox="1"/>
            <p:nvPr/>
          </p:nvSpPr>
          <p:spPr>
            <a:xfrm>
              <a:off x="3929062" y="3643312"/>
              <a:ext cx="1285873" cy="36988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1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реален</a:t>
              </a:r>
            </a:p>
          </p:txBody>
        </p:sp>
        <p:pic>
          <p:nvPicPr>
            <p:cNvPr id="277" name="Shape 277"/>
            <p:cNvPicPr preferRelativeResize="0"/>
            <p:nvPr/>
          </p:nvPicPr>
          <p:blipFill rotWithShape="1">
            <a:blip r:embed="rId3">
              <a:alphaModFix/>
            </a:blip>
            <a:srcRect b="0" l="14950" r="35883" t="0"/>
            <a:stretch/>
          </p:blipFill>
          <p:spPr>
            <a:xfrm>
              <a:off x="1071562" y="2120900"/>
              <a:ext cx="2071686" cy="15938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Shape 278"/>
            <p:cNvPicPr preferRelativeResize="0"/>
            <p:nvPr/>
          </p:nvPicPr>
          <p:blipFill rotWithShape="1">
            <a:blip r:embed="rId4">
              <a:alphaModFix/>
            </a:blip>
            <a:srcRect b="6136" l="6665" r="6665" t="12271"/>
            <a:stretch/>
          </p:blipFill>
          <p:spPr>
            <a:xfrm>
              <a:off x="884237" y="3836987"/>
              <a:ext cx="3255962" cy="1663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Shape 27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79887" y="4214812"/>
              <a:ext cx="1677986" cy="10810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Shape 28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970337" y="2957513"/>
              <a:ext cx="1203323" cy="3286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Shape 281"/>
            <p:cNvPicPr preferRelativeResize="0"/>
            <p:nvPr/>
          </p:nvPicPr>
          <p:blipFill rotWithShape="1">
            <a:blip r:embed="rId7">
              <a:alphaModFix/>
            </a:blip>
            <a:srcRect b="0" l="0" r="59803" t="0"/>
            <a:stretch/>
          </p:blipFill>
          <p:spPr>
            <a:xfrm>
              <a:off x="6072187" y="3694112"/>
              <a:ext cx="1928812" cy="1806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2" name="Shape 282"/>
            <p:cNvPicPr preferRelativeResize="0"/>
            <p:nvPr/>
          </p:nvPicPr>
          <p:blipFill rotWithShape="1">
            <a:blip r:embed="rId8">
              <a:alphaModFix/>
            </a:blip>
            <a:srcRect b="0" l="0" r="59803" t="0"/>
            <a:stretch/>
          </p:blipFill>
          <p:spPr>
            <a:xfrm>
              <a:off x="5786437" y="1928813"/>
              <a:ext cx="1928812" cy="1806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3" name="Shape 283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/>
        </p:nvSpPr>
        <p:spPr>
          <a:xfrm>
            <a:off x="517525" y="196850"/>
            <a:ext cx="855503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Основни определения, елементи и свойства на електрическите вериги</a:t>
            </a:r>
          </a:p>
        </p:txBody>
      </p:sp>
      <p:sp>
        <p:nvSpPr>
          <p:cNvPr id="289" name="Shape 289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1011237" y="617537"/>
            <a:ext cx="4175125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Активни елементи (генератори)</a:t>
            </a:r>
          </a:p>
        </p:txBody>
      </p:sp>
      <p:sp>
        <p:nvSpPr>
          <p:cNvPr id="291" name="Shape 291"/>
          <p:cNvSpPr/>
          <p:nvPr/>
        </p:nvSpPr>
        <p:spPr>
          <a:xfrm>
            <a:off x="357187" y="571500"/>
            <a:ext cx="609599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1.1a</a:t>
            </a:r>
          </a:p>
        </p:txBody>
      </p:sp>
      <p:grpSp>
        <p:nvGrpSpPr>
          <p:cNvPr id="292" name="Shape 292"/>
          <p:cNvGrpSpPr/>
          <p:nvPr/>
        </p:nvGrpSpPr>
        <p:grpSpPr>
          <a:xfrm>
            <a:off x="642937" y="1500187"/>
            <a:ext cx="7858124" cy="4071935"/>
            <a:chOff x="642937" y="1500187"/>
            <a:chExt cx="7858124" cy="4071935"/>
          </a:xfrm>
        </p:grpSpPr>
        <p:sp>
          <p:nvSpPr>
            <p:cNvPr id="293" name="Shape 293"/>
            <p:cNvSpPr/>
            <p:nvPr/>
          </p:nvSpPr>
          <p:spPr>
            <a:xfrm>
              <a:off x="642937" y="1500187"/>
              <a:ext cx="7858124" cy="4071935"/>
            </a:xfrm>
            <a:prstGeom prst="rect">
              <a:avLst/>
            </a:prstGeom>
            <a:solidFill>
              <a:srgbClr val="E5E5E5"/>
            </a:solidFill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Shape 294"/>
            <p:cNvSpPr txBox="1"/>
            <p:nvPr/>
          </p:nvSpPr>
          <p:spPr>
            <a:xfrm>
              <a:off x="3357562" y="1643063"/>
              <a:ext cx="2500311" cy="36988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1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Източник на ЕДТ</a:t>
              </a:r>
            </a:p>
          </p:txBody>
        </p:sp>
        <p:sp>
          <p:nvSpPr>
            <p:cNvPr id="295" name="Shape 295"/>
            <p:cNvSpPr txBox="1"/>
            <p:nvPr/>
          </p:nvSpPr>
          <p:spPr>
            <a:xfrm>
              <a:off x="3929062" y="2143125"/>
              <a:ext cx="1285873" cy="369888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1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идеален</a:t>
              </a:r>
            </a:p>
          </p:txBody>
        </p:sp>
        <p:sp>
          <p:nvSpPr>
            <p:cNvPr id="296" name="Shape 296"/>
            <p:cNvSpPr txBox="1"/>
            <p:nvPr/>
          </p:nvSpPr>
          <p:spPr>
            <a:xfrm>
              <a:off x="3929062" y="3643312"/>
              <a:ext cx="1285873" cy="36988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1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реален</a:t>
              </a:r>
            </a:p>
          </p:txBody>
        </p:sp>
        <p:pic>
          <p:nvPicPr>
            <p:cNvPr id="297" name="Shape 29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95712" y="4500562"/>
              <a:ext cx="2419350" cy="3889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8" name="Shape 298"/>
            <p:cNvPicPr preferRelativeResize="0"/>
            <p:nvPr/>
          </p:nvPicPr>
          <p:blipFill rotWithShape="1">
            <a:blip r:embed="rId4">
              <a:alphaModFix/>
            </a:blip>
            <a:srcRect b="0" l="0" r="17940" t="0"/>
            <a:stretch/>
          </p:blipFill>
          <p:spPr>
            <a:xfrm>
              <a:off x="857224" y="2214552"/>
              <a:ext cx="3166442" cy="1362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9" name="Shape 299"/>
            <p:cNvPicPr preferRelativeResize="0"/>
            <p:nvPr/>
          </p:nvPicPr>
          <p:blipFill rotWithShape="1">
            <a:blip r:embed="rId5">
              <a:alphaModFix/>
            </a:blip>
            <a:srcRect b="0" l="0" r="17940" t="0"/>
            <a:stretch/>
          </p:blipFill>
          <p:spPr>
            <a:xfrm>
              <a:off x="857250" y="3857628"/>
              <a:ext cx="2786055" cy="16970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Shape 30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929062" y="2928938"/>
              <a:ext cx="1285873" cy="3286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Shape 301"/>
            <p:cNvPicPr preferRelativeResize="0"/>
            <p:nvPr/>
          </p:nvPicPr>
          <p:blipFill rotWithShape="1">
            <a:blip r:embed="rId7">
              <a:alphaModFix/>
            </a:blip>
            <a:srcRect b="0" l="0" r="59803" t="0"/>
            <a:stretch/>
          </p:blipFill>
          <p:spPr>
            <a:xfrm>
              <a:off x="6203950" y="2143125"/>
              <a:ext cx="1754187" cy="16430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Shape 302"/>
            <p:cNvPicPr preferRelativeResize="0"/>
            <p:nvPr/>
          </p:nvPicPr>
          <p:blipFill rotWithShape="1">
            <a:blip r:embed="rId8">
              <a:alphaModFix/>
            </a:blip>
            <a:srcRect b="0" l="0" r="59803" t="0"/>
            <a:stretch/>
          </p:blipFill>
          <p:spPr>
            <a:xfrm>
              <a:off x="6257925" y="3786187"/>
              <a:ext cx="1785937" cy="16732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3" name="Shape 303"/>
          <p:cNvSpPr txBox="1"/>
          <p:nvPr/>
        </p:nvSpPr>
        <p:spPr>
          <a:xfrm>
            <a:off x="2214563" y="1000125"/>
            <a:ext cx="4714873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Независими източници на енергия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/>
        </p:nvSpPr>
        <p:spPr>
          <a:xfrm>
            <a:off x="517525" y="196850"/>
            <a:ext cx="855503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Основни определения, елементи и свойства на електрическите вериги</a:t>
            </a:r>
          </a:p>
        </p:txBody>
      </p:sp>
      <p:sp>
        <p:nvSpPr>
          <p:cNvPr id="310" name="Shape 310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1011237" y="617537"/>
            <a:ext cx="4175125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Активни елементи (генератори)</a:t>
            </a:r>
          </a:p>
        </p:txBody>
      </p:sp>
      <p:sp>
        <p:nvSpPr>
          <p:cNvPr id="312" name="Shape 312"/>
          <p:cNvSpPr/>
          <p:nvPr/>
        </p:nvSpPr>
        <p:spPr>
          <a:xfrm>
            <a:off x="357187" y="571500"/>
            <a:ext cx="609599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1.1a</a:t>
            </a:r>
          </a:p>
        </p:txBody>
      </p:sp>
      <p:sp>
        <p:nvSpPr>
          <p:cNvPr id="313" name="Shape 313"/>
          <p:cNvSpPr/>
          <p:nvPr/>
        </p:nvSpPr>
        <p:spPr>
          <a:xfrm>
            <a:off x="428625" y="1500187"/>
            <a:ext cx="8286749" cy="4071935"/>
          </a:xfrm>
          <a:prstGeom prst="rect">
            <a:avLst/>
          </a:prstGeom>
          <a:solidFill>
            <a:srgbClr val="E5E5E5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Shape 314"/>
          <p:cNvSpPr txBox="1"/>
          <p:nvPr/>
        </p:nvSpPr>
        <p:spPr>
          <a:xfrm>
            <a:off x="642937" y="1643063"/>
            <a:ext cx="3786188" cy="276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Източник на ЕДН, управляван от напрежение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4786312" y="1643063"/>
            <a:ext cx="3786188" cy="276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Източник на ЕДН, управляван от ток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571500" y="3500444"/>
            <a:ext cx="3857624" cy="276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Източник на ЕДТ, управляван от напрежение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4786312" y="3500444"/>
            <a:ext cx="3786188" cy="276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Източник на ЕДТ, управляван от ток</a:t>
            </a:r>
          </a:p>
        </p:txBody>
      </p:sp>
      <p:pic>
        <p:nvPicPr>
          <p:cNvPr id="318" name="Shape 318"/>
          <p:cNvPicPr preferRelativeResize="0"/>
          <p:nvPr/>
        </p:nvPicPr>
        <p:blipFill rotWithShape="1">
          <a:blip r:embed="rId3">
            <a:alphaModFix/>
          </a:blip>
          <a:srcRect b="0" l="0" r="11959" t="0"/>
          <a:stretch/>
        </p:blipFill>
        <p:spPr>
          <a:xfrm>
            <a:off x="642935" y="3929066"/>
            <a:ext cx="3786188" cy="1428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Shape 319"/>
          <p:cNvPicPr preferRelativeResize="0"/>
          <p:nvPr/>
        </p:nvPicPr>
        <p:blipFill rotWithShape="1">
          <a:blip r:embed="rId4">
            <a:alphaModFix/>
          </a:blip>
          <a:srcRect b="0" l="0" r="11959" t="0"/>
          <a:stretch/>
        </p:blipFill>
        <p:spPr>
          <a:xfrm>
            <a:off x="642937" y="1928808"/>
            <a:ext cx="3786188" cy="1500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Shape 320"/>
          <p:cNvPicPr preferRelativeResize="0"/>
          <p:nvPr/>
        </p:nvPicPr>
        <p:blipFill rotWithShape="1">
          <a:blip r:embed="rId5">
            <a:alphaModFix/>
          </a:blip>
          <a:srcRect b="0" l="0" r="23921" t="0"/>
          <a:stretch/>
        </p:blipFill>
        <p:spPr>
          <a:xfrm>
            <a:off x="4714901" y="1857364"/>
            <a:ext cx="3857624" cy="1643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Shape 321"/>
          <p:cNvPicPr preferRelativeResize="0"/>
          <p:nvPr/>
        </p:nvPicPr>
        <p:blipFill rotWithShape="1">
          <a:blip r:embed="rId6">
            <a:alphaModFix/>
          </a:blip>
          <a:srcRect b="0" l="0" r="23921" t="0"/>
          <a:stretch/>
        </p:blipFill>
        <p:spPr>
          <a:xfrm>
            <a:off x="4786312" y="3857632"/>
            <a:ext cx="3786188" cy="1643067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Shape 322"/>
          <p:cNvSpPr txBox="1"/>
          <p:nvPr/>
        </p:nvSpPr>
        <p:spPr>
          <a:xfrm>
            <a:off x="2214563" y="1000125"/>
            <a:ext cx="4714873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Зависими източници на енергия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/>
        </p:nvSpPr>
        <p:spPr>
          <a:xfrm>
            <a:off x="517525" y="196850"/>
            <a:ext cx="855503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Основни определения, елементи и свойства на електрическите вериги</a:t>
            </a:r>
          </a:p>
        </p:txBody>
      </p:sp>
      <p:sp>
        <p:nvSpPr>
          <p:cNvPr id="329" name="Shape 329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x="1011237" y="642937"/>
            <a:ext cx="4354510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Пасивни елементи (консуматори)</a:t>
            </a:r>
          </a:p>
        </p:txBody>
      </p:sp>
      <p:sp>
        <p:nvSpPr>
          <p:cNvPr id="331" name="Shape 331"/>
          <p:cNvSpPr/>
          <p:nvPr/>
        </p:nvSpPr>
        <p:spPr>
          <a:xfrm>
            <a:off x="285750" y="655637"/>
            <a:ext cx="642938" cy="360362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1.1б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1000125" y="655637"/>
            <a:ext cx="7715249" cy="1092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1" i="1" lang="bg-BG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= const. – линеен резистор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Резистор – </a:t>
            </a:r>
            <a:r>
              <a:rPr b="1" i="1" lang="bg-BG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R,</a:t>
            </a: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bg-BG" sz="1800" u="none" cap="none" strike="noStrike">
                <a:solidFill>
                  <a:srgbClr val="FF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Ω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1" i="1" lang="bg-BG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≠ const. – нелинеен резистор</a:t>
            </a:r>
          </a:p>
        </p:txBody>
      </p:sp>
      <p:sp>
        <p:nvSpPr>
          <p:cNvPr id="333" name="Shape 333"/>
          <p:cNvSpPr/>
          <p:nvPr/>
        </p:nvSpPr>
        <p:spPr>
          <a:xfrm>
            <a:off x="571500" y="1711325"/>
            <a:ext cx="7929563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Резисторът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 идеализиран консуматор, който преобразува необратимо електрическата енергия в топлинна.</a:t>
            </a:r>
          </a:p>
        </p:txBody>
      </p:sp>
      <p:pic>
        <p:nvPicPr>
          <p:cNvPr id="334" name="Shape 334"/>
          <p:cNvPicPr preferRelativeResize="0"/>
          <p:nvPr/>
        </p:nvPicPr>
        <p:blipFill rotWithShape="1">
          <a:blip r:embed="rId3">
            <a:alphaModFix/>
          </a:blip>
          <a:srcRect b="0" l="2991" r="26912" t="0"/>
          <a:stretch/>
        </p:blipFill>
        <p:spPr>
          <a:xfrm>
            <a:off x="642937" y="2500313"/>
            <a:ext cx="3214686" cy="1571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7250" y="4500562"/>
            <a:ext cx="2714624" cy="500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Shape 3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94312" y="2295525"/>
            <a:ext cx="2063750" cy="776286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/>
          <p:nvPr/>
        </p:nvSpPr>
        <p:spPr>
          <a:xfrm>
            <a:off x="3857625" y="4941887"/>
            <a:ext cx="5000625" cy="630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където:	</a:t>
            </a:r>
            <a:r>
              <a:rPr b="0" i="1" lang="bg-BG" sz="1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b="0" i="1" lang="bg-BG" sz="1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b="0" i="1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активнa проводимост на проводника;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0" i="1" lang="bg-BG" sz="1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	γ  </a:t>
            </a: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специфична проводимост на проводника.</a:t>
            </a:r>
          </a:p>
        </p:txBody>
      </p:sp>
      <p:pic>
        <p:nvPicPr>
          <p:cNvPr id="338" name="Shape 3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86250" y="4186237"/>
            <a:ext cx="3938586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/>
          <p:nvPr/>
        </p:nvSpPr>
        <p:spPr>
          <a:xfrm>
            <a:off x="3857625" y="3008313"/>
            <a:ext cx="5000625" cy="1277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където:	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b="0" i="1" lang="bg-BG" sz="1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b="0" i="1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активно съпротивление на проводника;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0" i="1" lang="bg-BG" sz="1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	ρ  </a:t>
            </a: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специфично съпротивление на проводника;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-  дължина на участъка на проводника;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1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</a:t>
            </a:r>
            <a:r>
              <a:rPr b="0" i="1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сечение на участъка на проводника.</a:t>
            </a:r>
          </a:p>
        </p:txBody>
      </p:sp>
      <p:sp>
        <p:nvSpPr>
          <p:cNvPr id="340" name="Shape 340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/>
        </p:nvSpPr>
        <p:spPr>
          <a:xfrm>
            <a:off x="517525" y="196850"/>
            <a:ext cx="855503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Основни определения, елементи и свойства на електрическите вериги</a:t>
            </a:r>
          </a:p>
        </p:txBody>
      </p:sp>
      <p:sp>
        <p:nvSpPr>
          <p:cNvPr id="346" name="Shape 346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x="1011237" y="642937"/>
            <a:ext cx="4354510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Пасивни елементи (консуматори)</a:t>
            </a:r>
          </a:p>
        </p:txBody>
      </p:sp>
      <p:sp>
        <p:nvSpPr>
          <p:cNvPr id="348" name="Shape 348"/>
          <p:cNvSpPr/>
          <p:nvPr/>
        </p:nvSpPr>
        <p:spPr>
          <a:xfrm>
            <a:off x="285750" y="655637"/>
            <a:ext cx="709612" cy="360362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1.1б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2214563" y="1071562"/>
            <a:ext cx="4714873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Резистор – гранични случаи</a:t>
            </a:r>
          </a:p>
        </p:txBody>
      </p:sp>
      <p:sp>
        <p:nvSpPr>
          <p:cNvPr id="350" name="Shape 350"/>
          <p:cNvSpPr/>
          <p:nvPr/>
        </p:nvSpPr>
        <p:spPr>
          <a:xfrm>
            <a:off x="1000125" y="1714500"/>
            <a:ext cx="2500313" cy="36988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Прекъсване</a:t>
            </a:r>
          </a:p>
        </p:txBody>
      </p:sp>
      <p:pic>
        <p:nvPicPr>
          <p:cNvPr id="351" name="Shape 3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3063" y="3902075"/>
            <a:ext cx="1143000" cy="1384298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Shape 352"/>
          <p:cNvSpPr/>
          <p:nvPr/>
        </p:nvSpPr>
        <p:spPr>
          <a:xfrm>
            <a:off x="5643562" y="1714500"/>
            <a:ext cx="2500311" cy="36988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Късо съединение</a:t>
            </a:r>
          </a:p>
        </p:txBody>
      </p:sp>
      <p:pic>
        <p:nvPicPr>
          <p:cNvPr id="353" name="Shape 3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0" y="3902075"/>
            <a:ext cx="1143000" cy="138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Shape 354"/>
          <p:cNvPicPr preferRelativeResize="0"/>
          <p:nvPr/>
        </p:nvPicPr>
        <p:blipFill rotWithShape="1">
          <a:blip r:embed="rId5">
            <a:alphaModFix/>
          </a:blip>
          <a:srcRect b="0" l="2991" r="26912" t="0"/>
          <a:stretch/>
        </p:blipFill>
        <p:spPr>
          <a:xfrm>
            <a:off x="5643562" y="2214563"/>
            <a:ext cx="2500311" cy="1571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/>
          <p:cNvPicPr preferRelativeResize="0"/>
          <p:nvPr/>
        </p:nvPicPr>
        <p:blipFill rotWithShape="1">
          <a:blip r:embed="rId6">
            <a:alphaModFix/>
          </a:blip>
          <a:srcRect b="0" l="0" r="26912" t="0"/>
          <a:stretch/>
        </p:blipFill>
        <p:spPr>
          <a:xfrm>
            <a:off x="1000125" y="2214563"/>
            <a:ext cx="2500313" cy="1428748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Shape 356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/>
        </p:nvSpPr>
        <p:spPr>
          <a:xfrm>
            <a:off x="517525" y="196850"/>
            <a:ext cx="855503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Основни определения, елементи и свойства на електрическите вериги</a:t>
            </a:r>
          </a:p>
        </p:txBody>
      </p:sp>
      <p:sp>
        <p:nvSpPr>
          <p:cNvPr id="362" name="Shape 362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x="1011237" y="642937"/>
            <a:ext cx="4354510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Пасивни елементи (консуматори)</a:t>
            </a:r>
          </a:p>
        </p:txBody>
      </p:sp>
      <p:sp>
        <p:nvSpPr>
          <p:cNvPr id="364" name="Shape 364"/>
          <p:cNvSpPr/>
          <p:nvPr/>
        </p:nvSpPr>
        <p:spPr>
          <a:xfrm>
            <a:off x="285750" y="655637"/>
            <a:ext cx="714374" cy="360362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1.1б</a:t>
            </a:r>
          </a:p>
        </p:txBody>
      </p:sp>
      <p:sp>
        <p:nvSpPr>
          <p:cNvPr id="365" name="Shape 365"/>
          <p:cNvSpPr/>
          <p:nvPr/>
        </p:nvSpPr>
        <p:spPr>
          <a:xfrm>
            <a:off x="571500" y="1571625"/>
            <a:ext cx="7929563" cy="923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Бобината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 идеализиран консуматор, който съхранява магнитната енергия без да я трансформира в други енергийни неелектромагнитни форми.</a:t>
            </a:r>
          </a:p>
        </p:txBody>
      </p:sp>
      <p:pic>
        <p:nvPicPr>
          <p:cNvPr id="366" name="Shape 3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400" y="4572000"/>
            <a:ext cx="3768725" cy="793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Shape 3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3500" y="2686050"/>
            <a:ext cx="2620962" cy="957261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Shape 368"/>
          <p:cNvSpPr/>
          <p:nvPr/>
        </p:nvSpPr>
        <p:spPr>
          <a:xfrm>
            <a:off x="4572000" y="3733800"/>
            <a:ext cx="4000500" cy="368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където </a:t>
            </a:r>
            <a:r>
              <a:rPr b="0" i="1" lang="bg-BG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е индуктивност на бобината.</a:t>
            </a:r>
          </a:p>
        </p:txBody>
      </p:sp>
      <p:sp>
        <p:nvSpPr>
          <p:cNvPr id="369" name="Shape 369"/>
          <p:cNvSpPr/>
          <p:nvPr/>
        </p:nvSpPr>
        <p:spPr>
          <a:xfrm>
            <a:off x="4714875" y="4781550"/>
            <a:ext cx="3929062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където  </a:t>
            </a: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Ψ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е пълния магнитен поток.</a:t>
            </a:r>
          </a:p>
        </p:txBody>
      </p:sp>
      <p:pic>
        <p:nvPicPr>
          <p:cNvPr id="370" name="Shape 370"/>
          <p:cNvPicPr preferRelativeResize="0"/>
          <p:nvPr/>
        </p:nvPicPr>
        <p:blipFill rotWithShape="1">
          <a:blip r:embed="rId5">
            <a:alphaModFix/>
          </a:blip>
          <a:srcRect b="0" l="0" r="38872" t="0"/>
          <a:stretch/>
        </p:blipFill>
        <p:spPr>
          <a:xfrm>
            <a:off x="714375" y="2500313"/>
            <a:ext cx="3714750" cy="1928812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Shape 371"/>
          <p:cNvSpPr txBox="1"/>
          <p:nvPr/>
        </p:nvSpPr>
        <p:spPr>
          <a:xfrm>
            <a:off x="1000125" y="630237"/>
            <a:ext cx="7858124" cy="1062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1" i="1" lang="bg-BG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= const. – линейна бобина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Бобина – </a:t>
            </a:r>
            <a:r>
              <a:rPr b="1" i="1" lang="bg-BG" sz="1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H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1" i="1" lang="bg-BG" sz="1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0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≠ const. – нелинейна бобина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1071562" y="2492896"/>
            <a:ext cx="7460876" cy="2569934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Лектор на 9 поток, 2 курс, ФКСУ: проф. д-р Валери Младенов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1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Лектор на 10 поток , 2 курс, ФКСУ: доц. д-р Симона Петракиева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1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каб.:</a:t>
            </a:r>
            <a:r>
              <a:rPr b="1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12418,    </a:t>
            </a:r>
            <a:r>
              <a:rPr b="1" i="1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тел.:   </a:t>
            </a:r>
            <a:r>
              <a:rPr b="1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+359 2 965 23 88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e-mail:   </a:t>
            </a:r>
            <a:r>
              <a:rPr b="1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petrakievas-te@tu-sofia.bg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1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Приемно време</a:t>
            </a:r>
          </a:p>
          <a:p>
            <a:pPr indent="142240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Вторник: 	13:30 – 15:00 ч. (каб. 2215-ж)</a:t>
            </a:r>
          </a:p>
          <a:p>
            <a:pPr indent="14224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Четвъртък:	  9:30 – 12:30 ч. (четна седмица, каб. 12418)</a:t>
            </a:r>
          </a:p>
        </p:txBody>
      </p:sp>
      <p:grpSp>
        <p:nvGrpSpPr>
          <p:cNvPr id="84" name="Shape 84"/>
          <p:cNvGrpSpPr/>
          <p:nvPr/>
        </p:nvGrpSpPr>
        <p:grpSpPr>
          <a:xfrm>
            <a:off x="1570037" y="446805"/>
            <a:ext cx="5859461" cy="457200"/>
            <a:chOff x="1570037" y="188640"/>
            <a:chExt cx="5859461" cy="457200"/>
          </a:xfrm>
        </p:grpSpPr>
        <p:sp>
          <p:nvSpPr>
            <p:cNvPr id="85" name="Shape 85"/>
            <p:cNvSpPr txBox="1"/>
            <p:nvPr/>
          </p:nvSpPr>
          <p:spPr>
            <a:xfrm>
              <a:off x="1714500" y="188640"/>
              <a:ext cx="5714998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bg-BG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Технически университет – София</a:t>
              </a:r>
            </a:p>
          </p:txBody>
        </p:sp>
        <p:pic>
          <p:nvPicPr>
            <p:cNvPr descr="TU" id="86" name="Shape 8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70037" y="272778"/>
              <a:ext cx="358775" cy="3603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7" name="Shape 87"/>
          <p:cNvGrpSpPr/>
          <p:nvPr/>
        </p:nvGrpSpPr>
        <p:grpSpPr>
          <a:xfrm>
            <a:off x="1071562" y="1814910"/>
            <a:ext cx="6572249" cy="461961"/>
            <a:chOff x="1071562" y="1196703"/>
            <a:chExt cx="6572249" cy="461961"/>
          </a:xfrm>
        </p:grpSpPr>
        <p:sp>
          <p:nvSpPr>
            <p:cNvPr id="88" name="Shape 88"/>
            <p:cNvSpPr txBox="1"/>
            <p:nvPr/>
          </p:nvSpPr>
          <p:spPr>
            <a:xfrm>
              <a:off x="1500187" y="1196703"/>
              <a:ext cx="6143624" cy="461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bg-BG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Катедра „Теоретична електротехника’’</a:t>
              </a:r>
            </a:p>
          </p:txBody>
        </p:sp>
        <p:pic>
          <p:nvPicPr>
            <p:cNvPr descr="file:///C:/katedraTE/olimpiada/TE_PIC.GIF" id="89" name="Shape 89"/>
            <p:cNvPicPr preferRelativeResize="0"/>
            <p:nvPr/>
          </p:nvPicPr>
          <p:blipFill rotWithShape="1">
            <a:blip r:embed="rId4">
              <a:alphaModFix/>
            </a:blip>
            <a:srcRect b="0" l="24672" r="11171" t="0"/>
            <a:stretch/>
          </p:blipFill>
          <p:spPr>
            <a:xfrm>
              <a:off x="1071562" y="1239565"/>
              <a:ext cx="428625" cy="3952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0" name="Shape 90"/>
          <p:cNvGrpSpPr/>
          <p:nvPr/>
        </p:nvGrpSpPr>
        <p:grpSpPr>
          <a:xfrm>
            <a:off x="2293938" y="1116037"/>
            <a:ext cx="4421187" cy="512763"/>
            <a:chOff x="2293938" y="693464"/>
            <a:chExt cx="4421187" cy="512763"/>
          </a:xfrm>
        </p:grpSpPr>
        <p:sp>
          <p:nvSpPr>
            <p:cNvPr id="91" name="Shape 91"/>
            <p:cNvSpPr txBox="1"/>
            <p:nvPr/>
          </p:nvSpPr>
          <p:spPr>
            <a:xfrm>
              <a:off x="2428875" y="693464"/>
              <a:ext cx="4286250" cy="461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bg-BG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Факултет “Автоматика”</a:t>
              </a:r>
            </a:p>
          </p:txBody>
        </p:sp>
        <p:pic>
          <p:nvPicPr>
            <p:cNvPr id="92" name="Shape 9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93938" y="706164"/>
              <a:ext cx="349250" cy="5000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3" name="Shape 93"/>
          <p:cNvSpPr txBox="1"/>
          <p:nvPr/>
        </p:nvSpPr>
        <p:spPr>
          <a:xfrm>
            <a:off x="1071562" y="5138028"/>
            <a:ext cx="7172844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http://fa.tu-sofia.bg/te/</a:t>
            </a:r>
          </a:p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971550" y="6093644"/>
            <a:ext cx="7056437" cy="28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/>
        </p:nvSpPr>
        <p:spPr>
          <a:xfrm>
            <a:off x="517525" y="196850"/>
            <a:ext cx="855503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Основни определения, елементи и свойства на електрическите вериги</a:t>
            </a:r>
          </a:p>
        </p:txBody>
      </p:sp>
      <p:sp>
        <p:nvSpPr>
          <p:cNvPr id="378" name="Shape 378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379" name="Shape 379"/>
          <p:cNvSpPr txBox="1"/>
          <p:nvPr/>
        </p:nvSpPr>
        <p:spPr>
          <a:xfrm>
            <a:off x="928687" y="642937"/>
            <a:ext cx="4437062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Пасивни елементи (консуматори)</a:t>
            </a:r>
          </a:p>
        </p:txBody>
      </p:sp>
      <p:sp>
        <p:nvSpPr>
          <p:cNvPr id="380" name="Shape 380"/>
          <p:cNvSpPr/>
          <p:nvPr/>
        </p:nvSpPr>
        <p:spPr>
          <a:xfrm>
            <a:off x="285750" y="655637"/>
            <a:ext cx="642938" cy="360362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1.1б</a:t>
            </a:r>
          </a:p>
        </p:txBody>
      </p:sp>
      <p:sp>
        <p:nvSpPr>
          <p:cNvPr id="381" name="Shape 381"/>
          <p:cNvSpPr/>
          <p:nvPr/>
        </p:nvSpPr>
        <p:spPr>
          <a:xfrm>
            <a:off x="571500" y="1512887"/>
            <a:ext cx="7929563" cy="923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Кондензаторът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 идеализиран консуматор, в който се натрупва (съхранява) електрическа енергия без да се трансформира в други енергийни неелектромагнитни форми.</a:t>
            </a:r>
          </a:p>
        </p:txBody>
      </p:sp>
      <p:pic>
        <p:nvPicPr>
          <p:cNvPr id="382" name="Shape 3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4419600"/>
            <a:ext cx="7929563" cy="938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Shape 3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51437" y="2740025"/>
            <a:ext cx="2493961" cy="10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Shape 384"/>
          <p:cNvSpPr/>
          <p:nvPr/>
        </p:nvSpPr>
        <p:spPr>
          <a:xfrm>
            <a:off x="4357687" y="3844925"/>
            <a:ext cx="4214812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където </a:t>
            </a:r>
            <a:r>
              <a:rPr b="0" i="1" lang="bg-BG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r>
              <a:rPr b="0" i="1" lang="bg-BG" sz="16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 капацитет</a:t>
            </a:r>
            <a:r>
              <a:rPr b="0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кондензатора.</a:t>
            </a:r>
          </a:p>
        </p:txBody>
      </p:sp>
      <p:pic>
        <p:nvPicPr>
          <p:cNvPr id="385" name="Shape 385"/>
          <p:cNvPicPr preferRelativeResize="0"/>
          <p:nvPr/>
        </p:nvPicPr>
        <p:blipFill rotWithShape="1">
          <a:blip r:embed="rId5">
            <a:alphaModFix/>
          </a:blip>
          <a:srcRect b="0" l="0" r="47842" t="0"/>
          <a:stretch/>
        </p:blipFill>
        <p:spPr>
          <a:xfrm>
            <a:off x="1000125" y="2490788"/>
            <a:ext cx="3214686" cy="20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Shape 386"/>
          <p:cNvSpPr txBox="1"/>
          <p:nvPr/>
        </p:nvSpPr>
        <p:spPr>
          <a:xfrm>
            <a:off x="1000125" y="647700"/>
            <a:ext cx="7929563" cy="990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1" i="1" lang="bg-BG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= const. – линеен кондензатор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Кондензатор – </a:t>
            </a:r>
            <a:r>
              <a:rPr b="1" i="1" lang="bg-BG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C, F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1" i="1" lang="bg-BG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≠ const. – нелинеен кондензатор</a:t>
            </a:r>
          </a:p>
        </p:txBody>
      </p:sp>
      <p:sp>
        <p:nvSpPr>
          <p:cNvPr id="387" name="Shape 387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/>
          <p:nvPr/>
        </p:nvSpPr>
        <p:spPr>
          <a:xfrm>
            <a:off x="517525" y="196850"/>
            <a:ext cx="855503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Основни определения, елементи и свойства на електрическите вериги</a:t>
            </a:r>
          </a:p>
        </p:txBody>
      </p:sp>
      <p:sp>
        <p:nvSpPr>
          <p:cNvPr id="393" name="Shape 393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394" name="Shape 394"/>
          <p:cNvSpPr txBox="1"/>
          <p:nvPr/>
        </p:nvSpPr>
        <p:spPr>
          <a:xfrm>
            <a:off x="1011237" y="642937"/>
            <a:ext cx="4354510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Пасивни елементи (консуматори)</a:t>
            </a:r>
          </a:p>
        </p:txBody>
      </p:sp>
      <p:sp>
        <p:nvSpPr>
          <p:cNvPr id="395" name="Shape 395"/>
          <p:cNvSpPr/>
          <p:nvPr/>
        </p:nvSpPr>
        <p:spPr>
          <a:xfrm>
            <a:off x="285750" y="655637"/>
            <a:ext cx="642938" cy="360362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1.1б</a:t>
            </a:r>
          </a:p>
        </p:txBody>
      </p:sp>
      <p:sp>
        <p:nvSpPr>
          <p:cNvPr id="396" name="Shape 396"/>
          <p:cNvSpPr txBox="1"/>
          <p:nvPr/>
        </p:nvSpPr>
        <p:spPr>
          <a:xfrm>
            <a:off x="1000125" y="928687"/>
            <a:ext cx="7715249" cy="1169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1" i="1" lang="bg-BG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= const. – линейна взаимна индуктивност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Взаимно-индуктивен четириполюсен елемент – </a:t>
            </a:r>
            <a:r>
              <a:rPr b="1" i="1" lang="bg-BG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M,</a:t>
            </a: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H</a:t>
            </a:r>
          </a:p>
          <a:p>
            <a:pPr indent="0" lvl="0" marL="0" marR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1" i="1" lang="bg-BG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≠ const. – нелинейна взаимна индуктивност</a:t>
            </a:r>
          </a:p>
        </p:txBody>
      </p:sp>
      <p:sp>
        <p:nvSpPr>
          <p:cNvPr id="397" name="Shape 397"/>
          <p:cNvSpPr/>
          <p:nvPr/>
        </p:nvSpPr>
        <p:spPr>
          <a:xfrm>
            <a:off x="571500" y="2093913"/>
            <a:ext cx="7929563" cy="1231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Взаимно индуктивният четириполюсен елемент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извършва предаване на електромагнитна енергия между индуктивностите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0" baseline="-2500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0" baseline="-2500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при липса на проводникова връзка между тях. Прехвърлянето на енергия се базира на явлението взаимна индукция.</a:t>
            </a:r>
          </a:p>
        </p:txBody>
      </p:sp>
      <p:pic>
        <p:nvPicPr>
          <p:cNvPr id="398" name="Shape 3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3429000"/>
            <a:ext cx="4000500" cy="14716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9" name="Shape 399"/>
          <p:cNvGrpSpPr/>
          <p:nvPr/>
        </p:nvGrpSpPr>
        <p:grpSpPr>
          <a:xfrm>
            <a:off x="4565650" y="4900612"/>
            <a:ext cx="3935411" cy="692148"/>
            <a:chOff x="4565650" y="4900612"/>
            <a:chExt cx="3935438" cy="692148"/>
          </a:xfrm>
        </p:grpSpPr>
        <p:pic>
          <p:nvPicPr>
            <p:cNvPr id="400" name="Shape 40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65650" y="4900612"/>
              <a:ext cx="1871662" cy="6921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1" name="Shape 401"/>
            <p:cNvSpPr/>
            <p:nvPr/>
          </p:nvSpPr>
          <p:spPr>
            <a:xfrm>
              <a:off x="6429387" y="4972051"/>
              <a:ext cx="2071701" cy="600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коефициент на </a:t>
              </a:r>
            </a:p>
            <a:p>
              <a:pPr indent="0" lvl="0" marL="0" marR="0" rtl="0" algn="just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взаимна индуктивност.</a:t>
              </a:r>
            </a:p>
          </p:txBody>
        </p:sp>
      </p:grpSp>
      <p:pic>
        <p:nvPicPr>
          <p:cNvPr id="402" name="Shape 402"/>
          <p:cNvPicPr preferRelativeResize="0"/>
          <p:nvPr/>
        </p:nvPicPr>
        <p:blipFill rotWithShape="1">
          <a:blip r:embed="rId5">
            <a:alphaModFix/>
          </a:blip>
          <a:srcRect b="0" l="0" r="35883" t="0"/>
          <a:stretch/>
        </p:blipFill>
        <p:spPr>
          <a:xfrm>
            <a:off x="285750" y="3286125"/>
            <a:ext cx="4429123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Shape 403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/>
          <p:nvPr/>
        </p:nvSpPr>
        <p:spPr>
          <a:xfrm>
            <a:off x="517525" y="196850"/>
            <a:ext cx="42793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Основни определения и елементи</a:t>
            </a:r>
          </a:p>
        </p:txBody>
      </p:sp>
      <p:sp>
        <p:nvSpPr>
          <p:cNvPr id="409" name="Shape 409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410" name="Shape 410"/>
          <p:cNvSpPr txBox="1"/>
          <p:nvPr/>
        </p:nvSpPr>
        <p:spPr>
          <a:xfrm>
            <a:off x="285750" y="642918"/>
            <a:ext cx="8572500" cy="2554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Схема на електрическата верига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нарича графично изображение на елементите на реална електрическа верига чрез техните условни геометрични изображения.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1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Клон в електрическата верига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нарича част от нея, където токът не променя своята големина и посока.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Възел (сечение) в електрическата верига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нарича част от нея, където се събират 3 или повече клона, след отстраняване на които тя се разделя на две несвързани части.</a:t>
            </a:r>
          </a:p>
        </p:txBody>
      </p:sp>
      <p:sp>
        <p:nvSpPr>
          <p:cNvPr id="411" name="Shape 411"/>
          <p:cNvSpPr/>
          <p:nvPr/>
        </p:nvSpPr>
        <p:spPr>
          <a:xfrm>
            <a:off x="593725" y="4833937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Shape 412"/>
          <p:cNvSpPr/>
          <p:nvPr/>
        </p:nvSpPr>
        <p:spPr>
          <a:xfrm>
            <a:off x="593725" y="4833937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Shape 413"/>
          <p:cNvSpPr txBox="1"/>
          <p:nvPr/>
        </p:nvSpPr>
        <p:spPr>
          <a:xfrm>
            <a:off x="6000760" y="3571876"/>
            <a:ext cx="2500330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r>
              <a:rPr b="1" i="1" lang="bg-BG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възли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фиктивен възел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сечение</a:t>
            </a:r>
          </a:p>
        </p:txBody>
      </p:sp>
      <p:pic>
        <p:nvPicPr>
          <p:cNvPr id="414" name="Shape 414"/>
          <p:cNvPicPr preferRelativeResize="0"/>
          <p:nvPr/>
        </p:nvPicPr>
        <p:blipFill rotWithShape="1">
          <a:blip r:embed="rId3">
            <a:alphaModFix/>
          </a:blip>
          <a:srcRect b="0" l="0" r="0" t="25887"/>
          <a:stretch/>
        </p:blipFill>
        <p:spPr>
          <a:xfrm>
            <a:off x="642910" y="3214684"/>
            <a:ext cx="5009345" cy="2357453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Shape 415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/>
        </p:nvSpPr>
        <p:spPr>
          <a:xfrm>
            <a:off x="517525" y="196850"/>
            <a:ext cx="855503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Основни определения, елементи и свойства на електрическите вериги</a:t>
            </a:r>
          </a:p>
        </p:txBody>
      </p:sp>
      <p:sp>
        <p:nvSpPr>
          <p:cNvPr id="421" name="Shape 421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422" name="Shape 422"/>
          <p:cNvSpPr/>
          <p:nvPr/>
        </p:nvSpPr>
        <p:spPr>
          <a:xfrm>
            <a:off x="593725" y="4833937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Shape 423"/>
          <p:cNvSpPr/>
          <p:nvPr/>
        </p:nvSpPr>
        <p:spPr>
          <a:xfrm>
            <a:off x="593725" y="4833937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Shape 424"/>
          <p:cNvSpPr/>
          <p:nvPr/>
        </p:nvSpPr>
        <p:spPr>
          <a:xfrm>
            <a:off x="642910" y="857232"/>
            <a:ext cx="785818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Контур в електрическата верига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нарича последователност от клони (2 или повече), за които е в сила: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началото на всеки следващ клон съвпада с края на предхождащия го;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края на последния клон и началото на първия клон съвпадат.</a:t>
            </a:r>
          </a:p>
        </p:txBody>
      </p:sp>
      <p:sp>
        <p:nvSpPr>
          <p:cNvPr id="425" name="Shape 425"/>
          <p:cNvSpPr txBox="1"/>
          <p:nvPr/>
        </p:nvSpPr>
        <p:spPr>
          <a:xfrm>
            <a:off x="5572132" y="3143248"/>
            <a:ext cx="1428759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Контур </a:t>
            </a:r>
            <a:r>
              <a:rPr b="1" i="1" lang="bg-BG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</a:t>
            </a:r>
          </a:p>
        </p:txBody>
      </p:sp>
      <p:sp>
        <p:nvSpPr>
          <p:cNvPr id="426" name="Shape 42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7" name="Shape 427"/>
          <p:cNvPicPr preferRelativeResize="0"/>
          <p:nvPr/>
        </p:nvPicPr>
        <p:blipFill rotWithShape="1">
          <a:blip r:embed="rId3">
            <a:alphaModFix/>
          </a:blip>
          <a:srcRect b="0" l="0" r="0" t="4936"/>
          <a:stretch/>
        </p:blipFill>
        <p:spPr>
          <a:xfrm>
            <a:off x="928662" y="2071676"/>
            <a:ext cx="4572030" cy="2819817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Shape 428"/>
          <p:cNvSpPr/>
          <p:nvPr/>
        </p:nvSpPr>
        <p:spPr>
          <a:xfrm>
            <a:off x="642910" y="4857760"/>
            <a:ext cx="785818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Забележка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Когато контурът се състои от 1 клон, то той се нарича примка. В електрическите вериги не съществува физическа интерпретация на примка.</a:t>
            </a:r>
          </a:p>
        </p:txBody>
      </p:sp>
      <p:sp>
        <p:nvSpPr>
          <p:cNvPr id="429" name="Shape 429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/>
        </p:nvSpPr>
        <p:spPr>
          <a:xfrm>
            <a:off x="517525" y="196850"/>
            <a:ext cx="4016374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Закони за електрическите вериги</a:t>
            </a:r>
          </a:p>
        </p:txBody>
      </p:sp>
      <p:sp>
        <p:nvSpPr>
          <p:cNvPr id="435" name="Shape 435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436" name="Shape 436"/>
          <p:cNvSpPr txBox="1"/>
          <p:nvPr/>
        </p:nvSpPr>
        <p:spPr>
          <a:xfrm>
            <a:off x="1011237" y="617537"/>
            <a:ext cx="2533650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baseline="3000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-ви</a:t>
            </a: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закон на Кирхоф</a:t>
            </a:r>
          </a:p>
        </p:txBody>
      </p:sp>
      <p:sp>
        <p:nvSpPr>
          <p:cNvPr id="437" name="Shape 437"/>
          <p:cNvSpPr/>
          <p:nvPr/>
        </p:nvSpPr>
        <p:spPr>
          <a:xfrm>
            <a:off x="500062" y="571500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2.1</a:t>
            </a:r>
          </a:p>
        </p:txBody>
      </p:sp>
      <p:sp>
        <p:nvSpPr>
          <p:cNvPr id="438" name="Shape 438"/>
          <p:cNvSpPr/>
          <p:nvPr/>
        </p:nvSpPr>
        <p:spPr>
          <a:xfrm>
            <a:off x="785812" y="1093787"/>
            <a:ext cx="5786437" cy="1754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Законът е в сила за възел (сечение) в електрическата верига.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Възел (сечение)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нарича съвкупност от клони във веригата, след отстраняването, на които тя се разделя на две несвързани части.</a:t>
            </a:r>
          </a:p>
        </p:txBody>
      </p:sp>
      <p:grpSp>
        <p:nvGrpSpPr>
          <p:cNvPr id="439" name="Shape 439"/>
          <p:cNvGrpSpPr/>
          <p:nvPr/>
        </p:nvGrpSpPr>
        <p:grpSpPr>
          <a:xfrm>
            <a:off x="7072311" y="214311"/>
            <a:ext cx="1785936" cy="2727326"/>
            <a:chOff x="7072328" y="214288"/>
            <a:chExt cx="1785949" cy="2727916"/>
          </a:xfrm>
        </p:grpSpPr>
        <p:pic>
          <p:nvPicPr>
            <p:cNvPr descr="GustavKirchhoff_1824-1877.jpg" id="440" name="Shape 4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119964" y="214288"/>
              <a:ext cx="1666875" cy="21478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1" name="Shape 441"/>
            <p:cNvSpPr/>
            <p:nvPr/>
          </p:nvSpPr>
          <p:spPr>
            <a:xfrm>
              <a:off x="7072328" y="2357430"/>
              <a:ext cx="1785949" cy="584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Густав Кирхоф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(1824 – 1877 г.) </a:t>
              </a:r>
            </a:p>
          </p:txBody>
        </p:sp>
      </p:grpSp>
      <p:sp>
        <p:nvSpPr>
          <p:cNvPr id="442" name="Shape 442"/>
          <p:cNvSpPr txBox="1"/>
          <p:nvPr/>
        </p:nvSpPr>
        <p:spPr>
          <a:xfrm>
            <a:off x="1000125" y="2928938"/>
            <a:ext cx="7215188" cy="646112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Алгебричната сума на токовете, протичащи през клони, опиращи се на даден възел (сечение), е 0.</a:t>
            </a:r>
          </a:p>
        </p:txBody>
      </p:sp>
      <p:sp>
        <p:nvSpPr>
          <p:cNvPr id="443" name="Shape 443"/>
          <p:cNvSpPr/>
          <p:nvPr/>
        </p:nvSpPr>
        <p:spPr>
          <a:xfrm>
            <a:off x="642937" y="4402137"/>
            <a:ext cx="7929561" cy="1169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254125" lvl="0" marL="12541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Забележки:	</a:t>
            </a: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При съставяне на уравнения по 1-ви закон на Кирхоф се избира условна реперна посока за отчитане на знаците на токовете (например: влизащи с “+”, излизащи с “-”). </a:t>
            </a:r>
          </a:p>
          <a:p>
            <a:pPr indent="-1254125" lvl="0" marL="12541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2. Източникътна ЕДТ генерира клонов ток с посока, съвпадаща със стрелката на символа, който го изобразява.</a:t>
            </a:r>
          </a:p>
        </p:txBody>
      </p:sp>
      <p:pic>
        <p:nvPicPr>
          <p:cNvPr id="444" name="Shape 4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9800" y="3565525"/>
            <a:ext cx="7335838" cy="869949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Shape 445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/>
          <p:nvPr/>
        </p:nvSpPr>
        <p:spPr>
          <a:xfrm>
            <a:off x="785812" y="214312"/>
            <a:ext cx="7715249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 1: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Пасивни клони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опиращи се на възела </a:t>
            </a:r>
            <a:r>
              <a:rPr b="1" i="1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</a:p>
        </p:txBody>
      </p:sp>
      <p:pic>
        <p:nvPicPr>
          <p:cNvPr id="451" name="Shape 4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2062" y="3373453"/>
            <a:ext cx="2928937" cy="2198687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Shape 452"/>
          <p:cNvSpPr/>
          <p:nvPr/>
        </p:nvSpPr>
        <p:spPr>
          <a:xfrm>
            <a:off x="785812" y="2928938"/>
            <a:ext cx="7715249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 2: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Пасивни и активни клони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опиращи се на възел </a:t>
            </a:r>
            <a:r>
              <a:rPr b="1" i="1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</a:p>
        </p:txBody>
      </p:sp>
      <p:pic>
        <p:nvPicPr>
          <p:cNvPr id="453" name="Shape 4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5325" y="909637"/>
            <a:ext cx="3563938" cy="1824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Shape 454"/>
          <p:cNvPicPr preferRelativeResize="0"/>
          <p:nvPr/>
        </p:nvPicPr>
        <p:blipFill rotWithShape="1">
          <a:blip r:embed="rId5">
            <a:alphaModFix/>
          </a:blip>
          <a:srcRect b="0" l="0" r="32892" t="0"/>
          <a:stretch/>
        </p:blipFill>
        <p:spPr>
          <a:xfrm>
            <a:off x="428625" y="3286125"/>
            <a:ext cx="4714877" cy="2382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Shape 455"/>
          <p:cNvPicPr preferRelativeResize="0"/>
          <p:nvPr/>
        </p:nvPicPr>
        <p:blipFill rotWithShape="1">
          <a:blip r:embed="rId6">
            <a:alphaModFix/>
          </a:blip>
          <a:srcRect b="0" l="6561" r="5742" t="10657"/>
          <a:stretch/>
        </p:blipFill>
        <p:spPr>
          <a:xfrm>
            <a:off x="590550" y="785793"/>
            <a:ext cx="4267202" cy="2007996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Shape 456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/>
          <p:nvPr/>
        </p:nvSpPr>
        <p:spPr>
          <a:xfrm>
            <a:off x="517525" y="196850"/>
            <a:ext cx="4016374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Закони за електрическите вериги</a:t>
            </a:r>
          </a:p>
        </p:txBody>
      </p:sp>
      <p:sp>
        <p:nvSpPr>
          <p:cNvPr id="462" name="Shape 462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463" name="Shape 463"/>
          <p:cNvSpPr txBox="1"/>
          <p:nvPr/>
        </p:nvSpPr>
        <p:spPr>
          <a:xfrm>
            <a:off x="1011237" y="617537"/>
            <a:ext cx="2533650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baseline="3000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-ри</a:t>
            </a: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закон на Кирхоф</a:t>
            </a:r>
          </a:p>
        </p:txBody>
      </p:sp>
      <p:sp>
        <p:nvSpPr>
          <p:cNvPr id="464" name="Shape 464"/>
          <p:cNvSpPr/>
          <p:nvPr/>
        </p:nvSpPr>
        <p:spPr>
          <a:xfrm>
            <a:off x="500062" y="571500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sp>
        <p:nvSpPr>
          <p:cNvPr id="465" name="Shape 465"/>
          <p:cNvSpPr/>
          <p:nvPr/>
        </p:nvSpPr>
        <p:spPr>
          <a:xfrm>
            <a:off x="785812" y="857232"/>
            <a:ext cx="5786437" cy="1754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Законът е в сила за затворен контур в електрическата верига.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Контур</a:t>
            </a: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нарича последователност от клони, при която началото на първия клон съвпада с края на последния и всеки клон участва само веднъж при обхождане на контура.</a:t>
            </a:r>
          </a:p>
        </p:txBody>
      </p:sp>
      <p:grpSp>
        <p:nvGrpSpPr>
          <p:cNvPr id="466" name="Shape 466"/>
          <p:cNvGrpSpPr/>
          <p:nvPr/>
        </p:nvGrpSpPr>
        <p:grpSpPr>
          <a:xfrm>
            <a:off x="7072313" y="21091"/>
            <a:ext cx="1785937" cy="2693529"/>
            <a:chOff x="7072313" y="21091"/>
            <a:chExt cx="1785937" cy="2693529"/>
          </a:xfrm>
        </p:grpSpPr>
        <p:pic>
          <p:nvPicPr>
            <p:cNvPr descr="GustavKirchhoff_1824-1877.jpg" id="467" name="Shape 46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119949" y="21091"/>
              <a:ext cx="1666863" cy="21474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8" name="Shape 468"/>
            <p:cNvSpPr/>
            <p:nvPr/>
          </p:nvSpPr>
          <p:spPr>
            <a:xfrm>
              <a:off x="7072313" y="2129971"/>
              <a:ext cx="1785937" cy="5846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Густав Кирхоф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(1824 – 1877 г.) </a:t>
              </a:r>
            </a:p>
          </p:txBody>
        </p:sp>
      </p:grpSp>
      <p:sp>
        <p:nvSpPr>
          <p:cNvPr id="469" name="Shape 469"/>
          <p:cNvSpPr txBox="1"/>
          <p:nvPr/>
        </p:nvSpPr>
        <p:spPr>
          <a:xfrm>
            <a:off x="1000125" y="2687618"/>
            <a:ext cx="7215188" cy="923923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Алгебричната сума от падовете на напрежения върху пасивните елементи е равна на алгебричната сума от електродвижещите напрежения, принадлежащи на съответния контур.</a:t>
            </a:r>
          </a:p>
        </p:txBody>
      </p:sp>
      <p:sp>
        <p:nvSpPr>
          <p:cNvPr id="470" name="Shape 470"/>
          <p:cNvSpPr/>
          <p:nvPr/>
        </p:nvSpPr>
        <p:spPr>
          <a:xfrm>
            <a:off x="642937" y="4714875"/>
            <a:ext cx="7929561" cy="954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Забележка: </a:t>
            </a: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 съставяне на уравнения по 2-ри закон на Кирхоф се избира условна реперна посока за обхождане на разглеждания контур. Ако посоката на тока в даден клон от контура (респ. посоката на ЕДН в клон от контура) съвпада с посоката на обхождане на контура, то пред съответната величина се пише знак “+”, в противен случай се отбелязва “-”.</a:t>
            </a:r>
          </a:p>
        </p:txBody>
      </p:sp>
      <p:pic>
        <p:nvPicPr>
          <p:cNvPr id="471" name="Shape 4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8141" y="3649664"/>
            <a:ext cx="5964251" cy="114997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Shape 472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/>
          <p:nvPr/>
        </p:nvSpPr>
        <p:spPr>
          <a:xfrm>
            <a:off x="285750" y="142875"/>
            <a:ext cx="8572500" cy="338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 1: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Затворен контур, съдържащ само </a:t>
            </a:r>
            <a:r>
              <a:rPr b="1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пасивни елементи 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клоните си</a:t>
            </a:r>
          </a:p>
        </p:txBody>
      </p:sp>
      <p:sp>
        <p:nvSpPr>
          <p:cNvPr id="478" name="Shape 478"/>
          <p:cNvSpPr/>
          <p:nvPr/>
        </p:nvSpPr>
        <p:spPr>
          <a:xfrm>
            <a:off x="142875" y="3143250"/>
            <a:ext cx="8858249" cy="338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 2: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Затворен контур, съдържащ само </a:t>
            </a:r>
            <a:r>
              <a:rPr b="1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пасивни и активни елементи 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клоните си.</a:t>
            </a:r>
          </a:p>
        </p:txBody>
      </p:sp>
      <p:pic>
        <p:nvPicPr>
          <p:cNvPr id="479" name="Shape 479"/>
          <p:cNvPicPr preferRelativeResize="0"/>
          <p:nvPr/>
        </p:nvPicPr>
        <p:blipFill rotWithShape="1">
          <a:blip r:embed="rId3">
            <a:alphaModFix/>
          </a:blip>
          <a:srcRect b="0" l="0" r="53822" t="0"/>
          <a:stretch/>
        </p:blipFill>
        <p:spPr>
          <a:xfrm>
            <a:off x="857250" y="428625"/>
            <a:ext cx="4000500" cy="271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Shape 480"/>
          <p:cNvPicPr preferRelativeResize="0"/>
          <p:nvPr/>
        </p:nvPicPr>
        <p:blipFill rotWithShape="1">
          <a:blip r:embed="rId4">
            <a:alphaModFix/>
          </a:blip>
          <a:srcRect b="0" l="0" r="54164" t="0"/>
          <a:stretch/>
        </p:blipFill>
        <p:spPr>
          <a:xfrm>
            <a:off x="428625" y="3357562"/>
            <a:ext cx="3643313" cy="2324099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Shape 48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2" name="Shape 4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19637" y="749300"/>
            <a:ext cx="3990975" cy="2144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Shape 48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43808" y="3530600"/>
            <a:ext cx="6014441" cy="2144712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Shape 484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/>
          <p:nvPr/>
        </p:nvSpPr>
        <p:spPr>
          <a:xfrm>
            <a:off x="517525" y="196850"/>
            <a:ext cx="4016374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Закони за електрическите вериги</a:t>
            </a:r>
          </a:p>
        </p:txBody>
      </p:sp>
      <p:sp>
        <p:nvSpPr>
          <p:cNvPr id="490" name="Shape 490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491" name="Shape 491"/>
          <p:cNvSpPr txBox="1"/>
          <p:nvPr/>
        </p:nvSpPr>
        <p:spPr>
          <a:xfrm>
            <a:off x="1011237" y="617537"/>
            <a:ext cx="1597024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Закон на Ом</a:t>
            </a:r>
          </a:p>
        </p:txBody>
      </p:sp>
      <p:sp>
        <p:nvSpPr>
          <p:cNvPr id="492" name="Shape 492"/>
          <p:cNvSpPr/>
          <p:nvPr/>
        </p:nvSpPr>
        <p:spPr>
          <a:xfrm>
            <a:off x="500062" y="571500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2.3</a:t>
            </a:r>
          </a:p>
        </p:txBody>
      </p:sp>
      <p:sp>
        <p:nvSpPr>
          <p:cNvPr id="493" name="Shape 493"/>
          <p:cNvSpPr/>
          <p:nvPr/>
        </p:nvSpPr>
        <p:spPr>
          <a:xfrm>
            <a:off x="428625" y="1000125"/>
            <a:ext cx="6429375" cy="923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Законът е в сила за клон в електрическата верига.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Клон</a:t>
            </a: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нарича част от веригата, където токът запазва своята големина и посока.</a:t>
            </a:r>
          </a:p>
        </p:txBody>
      </p:sp>
      <p:grpSp>
        <p:nvGrpSpPr>
          <p:cNvPr id="494" name="Shape 494"/>
          <p:cNvGrpSpPr/>
          <p:nvPr/>
        </p:nvGrpSpPr>
        <p:grpSpPr>
          <a:xfrm>
            <a:off x="7143769" y="214311"/>
            <a:ext cx="1643074" cy="2370138"/>
            <a:chOff x="7140521" y="214288"/>
            <a:chExt cx="1717759" cy="2370726"/>
          </a:xfrm>
        </p:grpSpPr>
        <p:sp>
          <p:nvSpPr>
            <p:cNvPr id="495" name="Shape 495"/>
            <p:cNvSpPr/>
            <p:nvPr/>
          </p:nvSpPr>
          <p:spPr>
            <a:xfrm>
              <a:off x="7140521" y="2000240"/>
              <a:ext cx="1717759" cy="584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Георг Ом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(1789 – 1854 г.) </a:t>
              </a:r>
            </a:p>
          </p:txBody>
        </p:sp>
        <p:pic>
          <p:nvPicPr>
            <p:cNvPr descr="GeorgeOhm_1789-1854.jpg" id="496" name="Shape 49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429520" y="214288"/>
              <a:ext cx="1285883" cy="17859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7" name="Shape 497"/>
          <p:cNvSpPr/>
          <p:nvPr/>
        </p:nvSpPr>
        <p:spPr>
          <a:xfrm>
            <a:off x="5403850" y="1928813"/>
            <a:ext cx="1597024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закон на Ом</a:t>
            </a:r>
          </a:p>
        </p:txBody>
      </p:sp>
      <p:sp>
        <p:nvSpPr>
          <p:cNvPr id="498" name="Shape 498"/>
          <p:cNvSpPr/>
          <p:nvPr/>
        </p:nvSpPr>
        <p:spPr>
          <a:xfrm>
            <a:off x="801687" y="1928813"/>
            <a:ext cx="2698750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обобщен закон на Ом</a:t>
            </a:r>
          </a:p>
        </p:txBody>
      </p:sp>
      <p:pic>
        <p:nvPicPr>
          <p:cNvPr id="499" name="Shape 499"/>
          <p:cNvPicPr preferRelativeResize="0"/>
          <p:nvPr/>
        </p:nvPicPr>
        <p:blipFill rotWithShape="1">
          <a:blip r:embed="rId4">
            <a:alphaModFix/>
          </a:blip>
          <a:srcRect b="0" l="0" r="36110" t="0"/>
          <a:stretch/>
        </p:blipFill>
        <p:spPr>
          <a:xfrm>
            <a:off x="5000625" y="2416175"/>
            <a:ext cx="3786188" cy="150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Shape 5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587" y="4357687"/>
            <a:ext cx="8634412" cy="1428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Shape 501"/>
          <p:cNvPicPr preferRelativeResize="0"/>
          <p:nvPr/>
        </p:nvPicPr>
        <p:blipFill rotWithShape="1">
          <a:blip r:embed="rId6">
            <a:alphaModFix/>
          </a:blip>
          <a:srcRect b="0" l="0" r="24074" t="0"/>
          <a:stretch/>
        </p:blipFill>
        <p:spPr>
          <a:xfrm>
            <a:off x="428625" y="2273300"/>
            <a:ext cx="4000500" cy="1643062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Shape 502"/>
          <p:cNvSpPr/>
          <p:nvPr/>
        </p:nvSpPr>
        <p:spPr>
          <a:xfrm>
            <a:off x="357187" y="3987800"/>
            <a:ext cx="40005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“+” – посоките на 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съвпадат.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“-” - посоките на 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са противоположни.</a:t>
            </a:r>
          </a:p>
        </p:txBody>
      </p:sp>
      <p:sp>
        <p:nvSpPr>
          <p:cNvPr id="503" name="Shape 503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/>
          <p:nvPr/>
        </p:nvSpPr>
        <p:spPr>
          <a:xfrm>
            <a:off x="1011237" y="404662"/>
            <a:ext cx="7161161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Физическа интерпретация на закона на Ом</a:t>
            </a:r>
          </a:p>
        </p:txBody>
      </p:sp>
      <p:sp>
        <p:nvSpPr>
          <p:cNvPr id="509" name="Shape 509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  <p:pic>
        <p:nvPicPr>
          <p:cNvPr id="510" name="Shape 5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9791" y="908720"/>
            <a:ext cx="3827883" cy="5087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517525" y="90488"/>
            <a:ext cx="1562099" cy="366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Литература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539750" y="771525"/>
            <a:ext cx="8301037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	К. Брандиски, Ж. Георгиев, В. Младенов, Р. Станчева., “Учебник по теоретична електротехника – Част I”, ИК КИНГ 2004, ISBN: 954-9518-28-0, София.</a:t>
            </a: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	С. Фархи, С. Папазов, “Учебник по теоретична електротехника – Част I”, изд. Техника 1992, ISBN: 954-03-0115-7, София.</a:t>
            </a: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	К. Брандиски, и др., “Ръководство за семинарни упражнения по теоретична електротехника – Част I”, ИК КИНГ 2004, ISBN: 954-9518-26-4, София.</a:t>
            </a: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AutoNum type="arabicPeriod" startAt="4"/>
            </a:pPr>
            <a:r>
              <a:rPr b="0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К. Брандиски и др., “Ръководство за семинарни упражнения по теоретична електротехника – Част II”, ИК КИНГ 2004, ISBN: 954-9518-27-2, София.</a:t>
            </a: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4"/>
            </a:pP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К. Г. Брандиски, В. М. Младенов, С. К. Петракиева, “Ръководство за решаване на задачи по теоретична електротехника с Pspice (OrCAD 16.3)”, ИК КИНГ 2012, ISBN: 978-954-9518-72-6, София.</a:t>
            </a: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6.	К. Брандиски и др., “Ръководство за лабораторни упражнения по теоретична електротехника”, ИК КИНГ 2007, 2010, ISBN: 954-9518-24-8, София.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527050" y="404812"/>
            <a:ext cx="1246188" cy="366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Основна: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/>
          <p:nvPr/>
        </p:nvSpPr>
        <p:spPr>
          <a:xfrm>
            <a:off x="428625" y="2428875"/>
            <a:ext cx="4000500" cy="830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Буквен код за толерансите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стойността на пасивни елементи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(резистор, бобина, кондензатор)</a:t>
            </a:r>
          </a:p>
        </p:txBody>
      </p:sp>
      <p:graphicFrame>
        <p:nvGraphicFramePr>
          <p:cNvPr id="516" name="Shape 516"/>
          <p:cNvGraphicFramePr/>
          <p:nvPr/>
        </p:nvGraphicFramePr>
        <p:xfrm>
          <a:off x="4572000" y="2143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{63B9C87C-7E20-41CA-A906-4724A9B478DC}</a:tableStyleId>
              </a:tblPr>
              <a:tblGrid>
                <a:gridCol w="1768075"/>
                <a:gridCol w="2160975"/>
              </a:tblGrid>
              <a:tr h="350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600" u="none" cap="none" strike="noStrike">
                          <a:solidFill>
                            <a:schemeClr val="dk1"/>
                          </a:solidFill>
                        </a:rPr>
                        <a:t>БУКВЕН КОД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600" u="none" cap="none" strike="noStrike">
                          <a:solidFill>
                            <a:schemeClr val="dk1"/>
                          </a:solidFill>
                        </a:rPr>
                        <a:t>ТОЛЕРАНС, %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54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D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± 5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54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F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± 1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54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G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± 2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54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H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± 2.5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54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J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± 5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54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K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± 10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54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M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± 20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54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L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± 30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54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N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± 0.5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437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P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+ 100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-      0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437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Q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+ 30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-  10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437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R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+ 30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-"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 20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437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S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+ 50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-"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 20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437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T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+ 50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-"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 10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437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Z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+ 100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-    20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517" name="Shape 517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Shape 5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9062" y="442912"/>
            <a:ext cx="4643437" cy="12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Shape 523"/>
          <p:cNvSpPr txBox="1"/>
          <p:nvPr/>
        </p:nvSpPr>
        <p:spPr>
          <a:xfrm>
            <a:off x="285750" y="455612"/>
            <a:ext cx="3571874" cy="8302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Цветен код за стойността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пасивни елементи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(резистор, бобина, кондензатор)</a:t>
            </a:r>
          </a:p>
        </p:txBody>
      </p:sp>
      <p:graphicFrame>
        <p:nvGraphicFramePr>
          <p:cNvPr id="524" name="Shape 524"/>
          <p:cNvGraphicFramePr/>
          <p:nvPr/>
        </p:nvGraphicFramePr>
        <p:xfrm>
          <a:off x="428625" y="15716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{63B9C87C-7E20-41CA-A906-4724A9B478DC}</a:tableStyleId>
              </a:tblPr>
              <a:tblGrid>
                <a:gridCol w="1643050"/>
                <a:gridCol w="714375"/>
                <a:gridCol w="1857375"/>
                <a:gridCol w="1928800"/>
                <a:gridCol w="975625"/>
                <a:gridCol w="1238925"/>
              </a:tblGrid>
              <a:tr h="2548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ЦВЕТЕН КОД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1-ва значеща цифра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2-ра значеща цифра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множител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ТОЛЕРАНС, %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без маркировка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-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-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-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± 20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сив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2"/>
                        </a:solidFill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 </a:t>
                      </a: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10-2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± 10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8D8D8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златен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-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-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000" u="none" cap="none" strike="noStrike">
                          <a:solidFill>
                            <a:schemeClr val="dk1"/>
                          </a:solidFill>
                        </a:rPr>
                        <a:t>X </a:t>
                      </a: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10</a:t>
                      </a:r>
                      <a:r>
                        <a:rPr baseline="30000" lang="bg-BG" sz="1400" u="none" cap="none" strike="noStrike">
                          <a:solidFill>
                            <a:schemeClr val="dk1"/>
                          </a:solidFill>
                        </a:rPr>
                        <a:t>-1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± 5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CC00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черен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-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0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000" u="none" cap="none" strike="noStrike">
                          <a:solidFill>
                            <a:schemeClr val="lt1"/>
                          </a:solidFill>
                        </a:rPr>
                        <a:t>X </a:t>
                      </a: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10</a:t>
                      </a:r>
                      <a:r>
                        <a:rPr baseline="30000" lang="bg-BG" sz="1400" u="none" cap="none" strike="noStrike">
                          <a:solidFill>
                            <a:schemeClr val="lt1"/>
                          </a:solidFill>
                        </a:rPr>
                        <a:t>0 </a:t>
                      </a: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= 1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-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1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кафяв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6633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1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6633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1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6633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000" u="none" cap="none" strike="noStrike">
                          <a:solidFill>
                            <a:schemeClr val="lt1"/>
                          </a:solidFill>
                        </a:rPr>
                        <a:t>X </a:t>
                      </a: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10</a:t>
                      </a:r>
                      <a:r>
                        <a:rPr baseline="30000" lang="bg-BG" sz="1400" u="none" cap="none" strike="noStrike">
                          <a:solidFill>
                            <a:schemeClr val="lt1"/>
                          </a:solidFill>
                        </a:rPr>
                        <a:t>1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6633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± 1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663300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червен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000" u="none" cap="none" strike="noStrike">
                          <a:solidFill>
                            <a:schemeClr val="dk1"/>
                          </a:solidFill>
                        </a:rPr>
                        <a:t>X </a:t>
                      </a: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10</a:t>
                      </a:r>
                      <a:r>
                        <a:rPr baseline="30000" lang="bg-BG" sz="14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± 2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оранжев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000" u="none" cap="none" strike="noStrike">
                          <a:solidFill>
                            <a:schemeClr val="dk1"/>
                          </a:solidFill>
                        </a:rPr>
                        <a:t>X </a:t>
                      </a: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10</a:t>
                      </a:r>
                      <a:r>
                        <a:rPr baseline="30000" lang="bg-BG" sz="14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-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6600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жълт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000" u="none" cap="none" strike="noStrike">
                          <a:solidFill>
                            <a:schemeClr val="dk1"/>
                          </a:solidFill>
                        </a:rPr>
                        <a:t>X </a:t>
                      </a: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10</a:t>
                      </a:r>
                      <a:r>
                        <a:rPr baseline="30000" lang="bg-BG" sz="14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-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зелен 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 </a:t>
                      </a: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105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± 0.5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CC00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син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6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6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000" u="none" cap="none" strike="noStrike">
                          <a:solidFill>
                            <a:schemeClr val="lt1"/>
                          </a:solidFill>
                        </a:rPr>
                        <a:t>X </a:t>
                      </a: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10</a:t>
                      </a:r>
                      <a:r>
                        <a:rPr baseline="30000" lang="bg-BG" sz="1400" u="none" cap="none" strike="noStrike">
                          <a:solidFill>
                            <a:schemeClr val="lt1"/>
                          </a:solidFill>
                        </a:rPr>
                        <a:t>6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± 0.25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70C0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виолетов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7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7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000" u="none" cap="none" strike="noStrike">
                          <a:solidFill>
                            <a:schemeClr val="dk1"/>
                          </a:solidFill>
                        </a:rPr>
                        <a:t>X </a:t>
                      </a: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10</a:t>
                      </a:r>
                      <a:r>
                        <a:rPr baseline="30000" lang="bg-BG" sz="1400" u="none" cap="none" strike="noStrike">
                          <a:solidFill>
                            <a:schemeClr val="dk1"/>
                          </a:solidFill>
                        </a:rPr>
                        <a:t>7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± 0.1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030A0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графит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8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8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000" u="none" cap="none" strike="noStrike">
                          <a:solidFill>
                            <a:schemeClr val="lt1"/>
                          </a:solidFill>
                        </a:rPr>
                        <a:t>X </a:t>
                      </a: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10</a:t>
                      </a:r>
                      <a:r>
                        <a:rPr baseline="30000" lang="bg-BG" sz="1400" u="none" cap="none" strike="noStrike">
                          <a:solidFill>
                            <a:schemeClr val="lt1"/>
                          </a:solidFill>
                        </a:rPr>
                        <a:t>8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-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F3F3F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бял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9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9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000" u="none" cap="none" strike="noStrike">
                          <a:solidFill>
                            <a:schemeClr val="dk1"/>
                          </a:solidFill>
                        </a:rPr>
                        <a:t>X </a:t>
                      </a: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10</a:t>
                      </a:r>
                      <a:r>
                        <a:rPr baseline="30000" lang="bg-BG" sz="1400" u="none" cap="none" strike="noStrike">
                          <a:solidFill>
                            <a:schemeClr val="dk1"/>
                          </a:solidFill>
                        </a:rPr>
                        <a:t>9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-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525" name="Shape 52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Shape 526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/>
          <p:nvPr/>
        </p:nvSpPr>
        <p:spPr>
          <a:xfrm>
            <a:off x="642937" y="558800"/>
            <a:ext cx="7858124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Цветен код за монтажни проводници</a:t>
            </a:r>
          </a:p>
        </p:txBody>
      </p:sp>
      <p:graphicFrame>
        <p:nvGraphicFramePr>
          <p:cNvPr id="532" name="Shape 532"/>
          <p:cNvGraphicFramePr/>
          <p:nvPr/>
        </p:nvGraphicFramePr>
        <p:xfrm>
          <a:off x="1285875" y="13335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{63B9C87C-7E20-41CA-A906-4724A9B478DC}</a:tableStyleId>
              </a:tblPr>
              <a:tblGrid>
                <a:gridCol w="2430900"/>
                <a:gridCol w="1811925"/>
                <a:gridCol w="1093300"/>
                <a:gridCol w="1093300"/>
              </a:tblGrid>
              <a:tr h="2535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ТИП НА ПРОВОДНИКА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ОЗНАЧЕНИЕ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ЦВЕТЕН КОД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213075"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защитен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i="1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жълто + зелено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aseline="30000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</a:tr>
              <a:tr h="213075">
                <a:tc vMerge="1"/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aseline="30000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CC00"/>
                    </a:solidFill>
                  </a:tcPr>
                </a:tc>
              </a:tr>
              <a:tr h="213075">
                <a:tc vMerge="1"/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aseline="30000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</a:tr>
              <a:tr h="213075">
                <a:tc vMerge="1"/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aseline="30000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CC00"/>
                    </a:solidFill>
                  </a:tcPr>
                </a:tc>
              </a:tr>
              <a:tr h="344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неутрален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i="1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светло син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aseline="30000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B0F0"/>
                    </a:solidFill>
                  </a:tcPr>
                </a:tc>
              </a:tr>
              <a:tr h="496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силови проводници за променливо напрежение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i="1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</a:t>
                      </a:r>
                      <a:r>
                        <a:rPr baseline="-25000" lang="bg-BG" sz="18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, </a:t>
                      </a:r>
                      <a:r>
                        <a:rPr i="1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</a:t>
                      </a:r>
                      <a:r>
                        <a:rPr baseline="-25000" lang="bg-BG" sz="18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, </a:t>
                      </a:r>
                      <a:r>
                        <a:rPr i="1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</a:t>
                      </a:r>
                      <a:r>
                        <a:rPr baseline="-25000" lang="bg-BG" sz="18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черен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aseline="30000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1"/>
                    </a:solidFill>
                  </a:tcPr>
                </a:tc>
              </a:tr>
              <a:tr h="496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командни проводници за променливо напрежение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червен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</a:tr>
              <a:tr h="496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командни проводници за постоянно напрежение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син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aseline="30000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2060"/>
                    </a:solidFill>
                  </a:tcPr>
                </a:tc>
              </a:tr>
              <a:tr h="496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командни проводници за вериги и блокировки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оранжев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aseline="30000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sp>
        <p:nvSpPr>
          <p:cNvPr id="533" name="Shape 53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Shape 534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/>
          <p:nvPr/>
        </p:nvSpPr>
        <p:spPr>
          <a:xfrm>
            <a:off x="642937" y="428625"/>
            <a:ext cx="7858124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Означения на входни и изходни проводници и клеми при променливотокови мрежи</a:t>
            </a:r>
          </a:p>
        </p:txBody>
      </p:sp>
      <p:graphicFrame>
        <p:nvGraphicFramePr>
          <p:cNvPr id="540" name="Shape 540"/>
          <p:cNvGraphicFramePr/>
          <p:nvPr/>
        </p:nvGraphicFramePr>
        <p:xfrm>
          <a:off x="785812" y="12144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{63B9C87C-7E20-41CA-A906-4724A9B478DC}</a:tableStyleId>
              </a:tblPr>
              <a:tblGrid>
                <a:gridCol w="5929350"/>
                <a:gridCol w="1643075"/>
              </a:tblGrid>
              <a:tr h="254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ТИП НА ПРОВОДНИКА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ОЗНАЧЕНИЕ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03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проводник I фаза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</a:t>
                      </a:r>
                      <a:r>
                        <a:rPr b="1" baseline="-25000" i="0" lang="bg-BG" sz="18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460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проводник II фаза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</a:t>
                      </a:r>
                      <a:r>
                        <a:rPr b="1" baseline="-25000" i="0" lang="bg-BG" sz="18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проводник II фаза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</a:t>
                      </a:r>
                      <a:r>
                        <a:rPr b="1" baseline="-25000" i="0" lang="bg-BG" sz="18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неутрален проводник (работна нула)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входни клеми на устройство (трифазно)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U, V, W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входни клеми на устройство (постояннотоково)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</a:t>
                      </a:r>
                      <a:r>
                        <a:rPr b="1" baseline="-25000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r>
                        <a:rPr b="1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L</a:t>
                      </a:r>
                      <a:r>
                        <a:rPr b="1" baseline="-25000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r>
                        <a:rPr b="1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M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заземяващи проводници и клеми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заземяващи защитни проводници и клеми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незаземяващи защитни проводници и клеми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проводник (клема), свързващ към свободно от смущения заземяване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защитен проводник (клема), който едновременно е неутрален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PEN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541" name="Shape 54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Shape 542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517525" y="476672"/>
            <a:ext cx="1562099" cy="366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Литература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539750" y="1342675"/>
            <a:ext cx="8301037" cy="4246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	C.K. Alexander, M.N.O. Sadiku., 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Fundamentals of Electric Circuits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2-nd edition, McGraw-Hill, Inc., 2004.</a:t>
            </a: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	James W. Nilsson, Susan Riedel, 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Electric Circuits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7th Edition, Prentice Hall, 2005, ISBN-10: 0131329723.</a:t>
            </a: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	R.C. Dorf and J.A. Svoboda, 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 to Electric Circuits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John Wiley &amp; Sons. 1999, 4th edition, ISBN 0-471-19246-5. </a:t>
            </a: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	R. DeCarlo and P.-M. Lin, 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Linear Circuit Analysis - A Time Domain and Phasor Approach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Prentice Hall 1995.</a:t>
            </a:r>
          </a:p>
          <a:p>
            <a:pPr indent="-358775" lvl="0" marL="3587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	H. Hubsche, J. Klaue, W. Pfluger, S. Appelt, 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Elektrotechnik Grundstufe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WESTERMANN,1981, ISBN 3-14-20 1030-0, 327 pp., Berlin.</a:t>
            </a:r>
          </a:p>
          <a:p>
            <a:pPr indent="-358775" lvl="0" marL="3587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	Kасаткин А.С. Электротехника : учеб. для вузов / А.С. Касаткин, М.В. Немцов. - 11-е изд., стер. ; Гриф МО. - М. : Академия, 2007, 539 с.</a:t>
            </a:r>
          </a:p>
          <a:p>
            <a:pPr indent="-358775" lvl="0" marL="3587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	Касаткин А.С. Электротехника : учеб. для вузов / А.С. Касаткин, М.В. Немцов. - 9-е изд., стер. ; Гриф МО. - М. : Academia, 2005, 639 с.</a:t>
            </a:r>
          </a:p>
          <a:p>
            <a:pPr indent="-358775" lvl="0" marL="358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	Нейман Л.Р., 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Теоретические основы электротехники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1981.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527050" y="898873"/>
            <a:ext cx="2044699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Допълнителна: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539750" y="826254"/>
            <a:ext cx="8135938" cy="3754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Съдържание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	Основни определения, елементи на електрическите вериги:</a:t>
            </a:r>
          </a:p>
          <a:p>
            <a:pPr indent="0" lvl="1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1.1.	активни елементи (генератори) – на ЕДН и ЕДТ;</a:t>
            </a:r>
          </a:p>
          <a:p>
            <a:pPr indent="-536575" lvl="1" marL="892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1.2.	пасивни елементи (консуматори) – резистор, бобина, кондензатор, взаимно-индуктивен четириполюсен елемент.</a:t>
            </a:r>
          </a:p>
          <a:p>
            <a:pPr indent="-234950" lvl="1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4950" lvl="1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1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	Закони за електрическите вериги:</a:t>
            </a:r>
          </a:p>
          <a:p>
            <a:pPr indent="0" lvl="1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2.1.	първи закон на Кирхоф;</a:t>
            </a:r>
          </a:p>
          <a:p>
            <a:pPr indent="0" lvl="1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2.2.	втори закон на Кирхоф;</a:t>
            </a:r>
          </a:p>
          <a:p>
            <a:pPr indent="0" lvl="1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2.3.	закон на Ом и обобщен закон на Ом.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571500" y="588164"/>
            <a:ext cx="8001000" cy="3200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Придобити компетенции след обучение с модула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33400" lvl="0" marL="5334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	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Запознаване с физическата природа и стандартите за означаване на двата основни вида елементи на електрическите вериги – активни (източници на ЕДН и ЕДТ) и пасивни (консуматори – резистори, бобини и кондензатори).</a:t>
            </a:r>
          </a:p>
          <a:p>
            <a:pPr indent="-533400" lvl="0" marL="5334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33400" lvl="0" marL="5334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2"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Изучаване на основните закони  в електрическите вериги – 1-ви и 2-ри  закони на Кирхоф, закон на Ом (за пасивен клон от веригата) и обобщен закон на Ом (за активен клон от веригата).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517525" y="196850"/>
            <a:ext cx="71877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Основни определения и елементи на електрическите вериги</a:t>
            </a:r>
          </a:p>
        </p:txBody>
      </p:sp>
      <p:sp>
        <p:nvSpPr>
          <p:cNvPr id="128" name="Shape 128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285750" y="548679"/>
            <a:ext cx="8572500" cy="5294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Електрическа верига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нарича устройство или съвкупност от устройства за съсредоточено преобразуване, разпределение и пренасяне на електромагнитна енергия или информация посредством електрически ток.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Забележка: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Във веригите за пренасяне на информация електромагнитните процеси се описват чрез сигнали и те няма да бъдат предмет на настоящия курс на обучение.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електрическа верига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електрическата енергия се генерира от източници, пренася се по проводници и се консумира от консуматори. 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95463" lvl="0" marL="1795463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Забележки: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1.	Елементите в нея са свързани с проводници, чието съпротивление се пренебрегва.</a:t>
            </a:r>
          </a:p>
          <a:p>
            <a:pPr indent="-1795463" lvl="0" marL="1795463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2.	В изложението по-нататък ще се отчита само пренасянето на електрическа енергия във веригата, а не на информация.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1795463" lvl="0" marL="1795463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95463" lvl="0" marL="1795463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Електрическите вериги съдържат 2 типа елементи:</a:t>
            </a:r>
          </a:p>
          <a:p>
            <a:pPr indent="-358775" lvl="0" marL="3587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активни (генератори) – генерират електрическа енергия и я подават към веригата.</a:t>
            </a:r>
          </a:p>
          <a:p>
            <a:pPr indent="-358775" lvl="0" marL="3587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пасивни (консуматори) -  консумират подадената от захранващата мрежа енергия към електрическата верига.</a:t>
            </a:r>
          </a:p>
        </p:txBody>
      </p:sp>
      <p:sp>
        <p:nvSpPr>
          <p:cNvPr id="130" name="Shape 130"/>
          <p:cNvSpPr/>
          <p:nvPr/>
        </p:nvSpPr>
        <p:spPr>
          <a:xfrm>
            <a:off x="593725" y="4833937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593725" y="4833937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Shape 137"/>
          <p:cNvGrpSpPr/>
          <p:nvPr/>
        </p:nvGrpSpPr>
        <p:grpSpPr>
          <a:xfrm>
            <a:off x="214313" y="536573"/>
            <a:ext cx="8715374" cy="5019675"/>
            <a:chOff x="214282" y="536183"/>
            <a:chExt cx="8715434" cy="5020426"/>
          </a:xfrm>
        </p:grpSpPr>
        <p:sp>
          <p:nvSpPr>
            <p:cNvPr id="138" name="Shape 138"/>
            <p:cNvSpPr txBox="1"/>
            <p:nvPr/>
          </p:nvSpPr>
          <p:spPr>
            <a:xfrm>
              <a:off x="2071668" y="536183"/>
              <a:ext cx="5072098" cy="461664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bg-BG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ЕЛЕКТРИЧЕСКА ВЕРИГА</a:t>
              </a:r>
            </a:p>
          </p:txBody>
        </p:sp>
        <p:sp>
          <p:nvSpPr>
            <p:cNvPr id="139" name="Shape 139"/>
            <p:cNvSpPr txBox="1"/>
            <p:nvPr/>
          </p:nvSpPr>
          <p:spPr>
            <a:xfrm>
              <a:off x="571472" y="1829691"/>
              <a:ext cx="3643337" cy="861773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АКТИВНИ ЕЛЕМЕНТИ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(генератори, източници на електрическа енергия)</a:t>
              </a:r>
            </a:p>
          </p:txBody>
        </p:sp>
        <p:sp>
          <p:nvSpPr>
            <p:cNvPr id="140" name="Shape 140"/>
            <p:cNvSpPr txBox="1"/>
            <p:nvPr/>
          </p:nvSpPr>
          <p:spPr>
            <a:xfrm>
              <a:off x="4929189" y="1829691"/>
              <a:ext cx="3571899" cy="861773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ПАСИВНИ ЕЛЕМЕНТИ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(консуматори на електрическа енергия)</a:t>
              </a:r>
            </a:p>
          </p:txBody>
        </p:sp>
        <p:sp>
          <p:nvSpPr>
            <p:cNvPr id="141" name="Shape 141"/>
            <p:cNvSpPr txBox="1"/>
            <p:nvPr/>
          </p:nvSpPr>
          <p:spPr>
            <a:xfrm>
              <a:off x="214282" y="4356280"/>
              <a:ext cx="2000262" cy="1200329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източник на електродвижещо напрежение (ЕДН)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="0" i="1" lang="bg-BG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</a:t>
              </a:r>
              <a:r>
                <a:rPr b="0" i="0" lang="bg-BG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(</a:t>
              </a:r>
              <a:r>
                <a:rPr b="0" i="1" lang="bg-BG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r>
                <a:rPr b="0" i="0" lang="bg-BG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</a:p>
          </p:txBody>
        </p:sp>
        <p:sp>
          <p:nvSpPr>
            <p:cNvPr id="142" name="Shape 142"/>
            <p:cNvSpPr txBox="1"/>
            <p:nvPr/>
          </p:nvSpPr>
          <p:spPr>
            <a:xfrm>
              <a:off x="2428858" y="4356280"/>
              <a:ext cx="2000262" cy="1200329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източник на електродвижещ ток (ЕДТ)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="0" i="1" lang="bg-BG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je</a:t>
              </a:r>
              <a:r>
                <a:rPr b="0" i="0" lang="bg-BG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(</a:t>
              </a:r>
              <a:r>
                <a:rPr b="0" i="1" lang="bg-BG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r>
                <a:rPr b="0" i="0" lang="bg-BG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</a:p>
          </p:txBody>
        </p:sp>
        <p:sp>
          <p:nvSpPr>
            <p:cNvPr id="143" name="Shape 143"/>
            <p:cNvSpPr txBox="1"/>
            <p:nvPr/>
          </p:nvSpPr>
          <p:spPr>
            <a:xfrm>
              <a:off x="4143371" y="3472766"/>
              <a:ext cx="1285883" cy="400109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резистор </a:t>
              </a:r>
              <a:r>
                <a:rPr b="0" i="1" lang="bg-BG" sz="2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</a:t>
              </a:r>
            </a:p>
          </p:txBody>
        </p:sp>
        <p:sp>
          <p:nvSpPr>
            <p:cNvPr id="144" name="Shape 144"/>
            <p:cNvSpPr txBox="1"/>
            <p:nvPr/>
          </p:nvSpPr>
          <p:spPr>
            <a:xfrm>
              <a:off x="7286642" y="3472766"/>
              <a:ext cx="1643074" cy="400109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кондензатор </a:t>
              </a:r>
              <a:r>
                <a:rPr b="0" i="1" lang="bg-BG" sz="2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</a:t>
              </a:r>
            </a:p>
          </p:txBody>
        </p:sp>
        <p:sp>
          <p:nvSpPr>
            <p:cNvPr id="145" name="Shape 145"/>
            <p:cNvSpPr txBox="1"/>
            <p:nvPr/>
          </p:nvSpPr>
          <p:spPr>
            <a:xfrm>
              <a:off x="5572132" y="3472766"/>
              <a:ext cx="1071570" cy="400109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бобина </a:t>
              </a:r>
              <a:r>
                <a:rPr b="0" i="1" lang="bg-BG" sz="2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</a:t>
              </a: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  <p:sp>
          <p:nvSpPr>
            <p:cNvPr id="146" name="Shape 146"/>
            <p:cNvSpPr txBox="1"/>
            <p:nvPr/>
          </p:nvSpPr>
          <p:spPr>
            <a:xfrm>
              <a:off x="5786446" y="4322398"/>
              <a:ext cx="2357453" cy="892551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взаимно индуктивен четириполюсен елемент </a:t>
              </a:r>
              <a:r>
                <a:rPr b="0" i="1" lang="bg-BG" sz="2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</a:t>
              </a:r>
            </a:p>
          </p:txBody>
        </p:sp>
        <p:cxnSp>
          <p:nvCxnSpPr>
            <p:cNvPr id="147" name="Shape 147"/>
            <p:cNvCxnSpPr>
              <a:stCxn id="138" idx="2"/>
              <a:endCxn id="139" idx="0"/>
            </p:cNvCxnSpPr>
            <p:nvPr/>
          </p:nvCxnSpPr>
          <p:spPr>
            <a:xfrm flipH="1">
              <a:off x="2393117" y="997847"/>
              <a:ext cx="2214600" cy="8316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148" name="Shape 148"/>
            <p:cNvCxnSpPr>
              <a:stCxn id="138" idx="2"/>
              <a:endCxn id="140" idx="0"/>
            </p:cNvCxnSpPr>
            <p:nvPr/>
          </p:nvCxnSpPr>
          <p:spPr>
            <a:xfrm>
              <a:off x="4607717" y="997847"/>
              <a:ext cx="2107500" cy="8316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149" name="Shape 149"/>
            <p:cNvCxnSpPr>
              <a:stCxn id="139" idx="2"/>
              <a:endCxn id="141" idx="0"/>
            </p:cNvCxnSpPr>
            <p:nvPr/>
          </p:nvCxnSpPr>
          <p:spPr>
            <a:xfrm flipH="1">
              <a:off x="1214441" y="2691464"/>
              <a:ext cx="1178700" cy="16650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150" name="Shape 150"/>
            <p:cNvCxnSpPr>
              <a:stCxn id="139" idx="2"/>
              <a:endCxn id="142" idx="0"/>
            </p:cNvCxnSpPr>
            <p:nvPr/>
          </p:nvCxnSpPr>
          <p:spPr>
            <a:xfrm>
              <a:off x="2393141" y="2691464"/>
              <a:ext cx="1035900" cy="16650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151" name="Shape 151"/>
            <p:cNvCxnSpPr>
              <a:stCxn id="140" idx="2"/>
              <a:endCxn id="143" idx="0"/>
            </p:cNvCxnSpPr>
            <p:nvPr/>
          </p:nvCxnSpPr>
          <p:spPr>
            <a:xfrm flipH="1">
              <a:off x="4786439" y="2691464"/>
              <a:ext cx="1928700" cy="781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152" name="Shape 152"/>
            <p:cNvCxnSpPr>
              <a:stCxn id="140" idx="2"/>
              <a:endCxn id="145" idx="0"/>
            </p:cNvCxnSpPr>
            <p:nvPr/>
          </p:nvCxnSpPr>
          <p:spPr>
            <a:xfrm flipH="1">
              <a:off x="6107939" y="2691464"/>
              <a:ext cx="607200" cy="781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153" name="Shape 153"/>
            <p:cNvCxnSpPr>
              <a:stCxn id="140" idx="2"/>
              <a:endCxn id="144" idx="0"/>
            </p:cNvCxnSpPr>
            <p:nvPr/>
          </p:nvCxnSpPr>
          <p:spPr>
            <a:xfrm>
              <a:off x="6715139" y="2691464"/>
              <a:ext cx="1392900" cy="781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154" name="Shape 154"/>
            <p:cNvCxnSpPr>
              <a:stCxn id="140" idx="2"/>
              <a:endCxn id="146" idx="0"/>
            </p:cNvCxnSpPr>
            <p:nvPr/>
          </p:nvCxnSpPr>
          <p:spPr>
            <a:xfrm>
              <a:off x="6715139" y="2691464"/>
              <a:ext cx="249900" cy="16311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lg" w="lg" type="stealth"/>
            </a:ln>
          </p:spPr>
        </p:cxnSp>
      </p:grpSp>
      <p:sp>
        <p:nvSpPr>
          <p:cNvPr id="155" name="Shape 15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285750" y="374650"/>
            <a:ext cx="8572500" cy="15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Електрически ток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нарича насочено движение на електрически заряди.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Забележка: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условна положителна посока на тока се приема посоката, която е противоположна на посоката на движение на отрицателните заряди (електроните).</a:t>
            </a:r>
          </a:p>
        </p:txBody>
      </p:sp>
      <p:sp>
        <p:nvSpPr>
          <p:cNvPr id="162" name="Shape 162"/>
          <p:cNvSpPr/>
          <p:nvPr/>
        </p:nvSpPr>
        <p:spPr>
          <a:xfrm>
            <a:off x="593725" y="4833937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593725" y="4833937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4500562" y="1857375"/>
            <a:ext cx="3714750" cy="2092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Количествена характеристика на електрическия ток е неговата сила (респ. интензитет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която представлява количеството електрони, преминали през проводник с напречно сечение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за единица време:</a:t>
            </a: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0112" y="3857625"/>
            <a:ext cx="3444875" cy="72072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428625" y="4572000"/>
            <a:ext cx="8510586" cy="954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Основната мерна единица за електрическия ток е ампер (А), където: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се получава, ако за 1 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през напречното сечение на проводника е преминал заряд  1 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(кулон), респ. 6,25.10</a:t>
            </a:r>
            <a:r>
              <a:rPr b="0" baseline="3000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електрона .</a:t>
            </a:r>
          </a:p>
        </p:txBody>
      </p:sp>
      <p:pic>
        <p:nvPicPr>
          <p:cNvPr descr="page6_present1.jpg" id="167" name="Shape 1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0125" y="2000250"/>
            <a:ext cx="2928937" cy="250031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971550" y="6021635"/>
            <a:ext cx="7056437" cy="35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Теоретична електротехника, лекция 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