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FE66A59-E071-47F7-9ED7-4C0A43E4B0B9}">
  <a:tblStyle styleId="{6FE66A59-E071-47F7-9ED7-4C0A43E4B0B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7" name="Shape 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8" name="Shape 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32 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Vertical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Съдържание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лавие и съдържание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33</a:t>
            </a: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1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rs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…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4.png"/><Relationship Id="rId8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0.png"/><Relationship Id="rId4" Type="http://schemas.openxmlformats.org/officeDocument/2006/relationships/image" Target="../media/image59.png"/><Relationship Id="rId5" Type="http://schemas.openxmlformats.org/officeDocument/2006/relationships/image" Target="../media/image6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7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6.jpg"/><Relationship Id="rId4" Type="http://schemas.openxmlformats.org/officeDocument/2006/relationships/image" Target="../media/image7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1.png"/><Relationship Id="rId4" Type="http://schemas.openxmlformats.org/officeDocument/2006/relationships/image" Target="../media/image74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8.jpg"/><Relationship Id="rId4" Type="http://schemas.openxmlformats.org/officeDocument/2006/relationships/image" Target="../media/image75.png"/><Relationship Id="rId5" Type="http://schemas.openxmlformats.org/officeDocument/2006/relationships/image" Target="../media/image7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1570037" y="446805"/>
            <a:ext cx="5859461" cy="457200"/>
            <a:chOff x="1570037" y="188640"/>
            <a:chExt cx="5859461" cy="457200"/>
          </a:xfrm>
        </p:grpSpPr>
        <p:sp>
          <p:nvSpPr>
            <p:cNvPr id="67" name="Shape 67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68" name="Shape 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Shape 69"/>
          <p:cNvGrpSpPr/>
          <p:nvPr/>
        </p:nvGrpSpPr>
        <p:grpSpPr>
          <a:xfrm>
            <a:off x="1071562" y="1814910"/>
            <a:ext cx="6572249" cy="461961"/>
            <a:chOff x="1071562" y="1196703"/>
            <a:chExt cx="6572249" cy="461961"/>
          </a:xfrm>
        </p:grpSpPr>
        <p:sp>
          <p:nvSpPr>
            <p:cNvPr id="70" name="Shape 70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71" name="Shape 71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Shape 72"/>
          <p:cNvGrpSpPr/>
          <p:nvPr/>
        </p:nvGrpSpPr>
        <p:grpSpPr>
          <a:xfrm>
            <a:off x="2293938" y="1116037"/>
            <a:ext cx="4421187" cy="512763"/>
            <a:chOff x="2293938" y="693464"/>
            <a:chExt cx="4421187" cy="512763"/>
          </a:xfrm>
        </p:grpSpPr>
        <p:sp>
          <p:nvSpPr>
            <p:cNvPr id="73" name="Shape 73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74" name="Shape 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Shape 75"/>
          <p:cNvSpPr txBox="1"/>
          <p:nvPr/>
        </p:nvSpPr>
        <p:spPr>
          <a:xfrm>
            <a:off x="1071562" y="4581128"/>
            <a:ext cx="717284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http://fa.tu-sofia.bg/te/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11560" y="2855258"/>
            <a:ext cx="7920880" cy="86177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Лекция 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ПОНЯТИЯ И ЗАКОНИ ЗА ЕЛЕКТРИЧЕСКИТЕ ВЕРИГИ </a:t>
            </a:r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593725" y="440531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93725" y="440531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85750" y="374650"/>
            <a:ext cx="85725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Плътност на електрическия ток (</a:t>
            </a:r>
            <a:r>
              <a:rPr b="1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електрическия ток, преминал през единица сечение на проводника: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350" y="5229225"/>
            <a:ext cx="4559300" cy="74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633" y="1742900"/>
            <a:ext cx="3892550" cy="461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Shape 178"/>
          <p:cNvGrpSpPr/>
          <p:nvPr/>
        </p:nvGrpSpPr>
        <p:grpSpPr>
          <a:xfrm>
            <a:off x="6000750" y="1000125"/>
            <a:ext cx="1643063" cy="785813"/>
            <a:chOff x="6357950" y="1428736"/>
            <a:chExt cx="1643074" cy="785818"/>
          </a:xfrm>
        </p:grpSpPr>
        <p:sp>
          <p:nvSpPr>
            <p:cNvPr id="179" name="Shape 179"/>
            <p:cNvSpPr/>
            <p:nvPr/>
          </p:nvSpPr>
          <p:spPr>
            <a:xfrm>
              <a:off x="6357950" y="1428736"/>
              <a:ext cx="1643074" cy="785818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6500826" y="1496783"/>
              <a:ext cx="1357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закон за пълния ток</a:t>
              </a:r>
            </a:p>
          </p:txBody>
        </p:sp>
      </p:grpSp>
      <p:sp>
        <p:nvSpPr>
          <p:cNvPr id="181" name="Shape 181"/>
          <p:cNvSpPr/>
          <p:nvPr/>
        </p:nvSpPr>
        <p:spPr>
          <a:xfrm>
            <a:off x="608012" y="43402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08012" y="43402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571500" y="2262929"/>
            <a:ext cx="7929562" cy="2462212"/>
            <a:chOff x="571472" y="2714618"/>
            <a:chExt cx="7929616" cy="2462212"/>
          </a:xfrm>
        </p:grpSpPr>
        <p:sp>
          <p:nvSpPr>
            <p:cNvPr id="184" name="Shape 184"/>
            <p:cNvSpPr txBox="1"/>
            <p:nvPr/>
          </p:nvSpPr>
          <p:spPr>
            <a:xfrm>
              <a:off x="571472" y="2714618"/>
              <a:ext cx="7929616" cy="2462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където:	-	токова плътност на пълния ток;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 на проводимост;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тока, обусловен от движението на заредени частици в изолационна среда;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 на електрическа индукция.	</a:t>
              </a:r>
            </a:p>
          </p:txBody>
        </p:sp>
        <p:pic>
          <p:nvPicPr>
            <p:cNvPr id="185" name="Shape 1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85916" y="2714618"/>
              <a:ext cx="485775" cy="377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Shape 18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85916" y="3105435"/>
              <a:ext cx="566739" cy="39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Shape 1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85916" y="3755701"/>
              <a:ext cx="573089" cy="387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Shape 18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785916" y="4581532"/>
              <a:ext cx="579438" cy="347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Shape 189"/>
          <p:cNvSpPr txBox="1"/>
          <p:nvPr/>
        </p:nvSpPr>
        <p:spPr>
          <a:xfrm>
            <a:off x="827583" y="4490730"/>
            <a:ext cx="7560838" cy="810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настоящото изложение ще се разглежда само токът на проводимост и за краткост той ще се бележи само с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285750" y="357187"/>
            <a:ext cx="85725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Електрически потенциал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единица заряд при пренасянето му от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безкрайността.</a:t>
            </a:r>
          </a:p>
        </p:txBody>
      </p:sp>
      <p:sp>
        <p:nvSpPr>
          <p:cNvPr id="196" name="Shape 196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963" y="1050925"/>
            <a:ext cx="3140073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42875" y="2071688"/>
            <a:ext cx="8858249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Електрическо напрежение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единица заряд при пренасянето му от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т.е.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" y="2786063"/>
            <a:ext cx="8199437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85750" y="4059237"/>
            <a:ext cx="157162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Следствие: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75" y="4000500"/>
            <a:ext cx="6953249" cy="458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Shape 203"/>
          <p:cNvGrpSpPr/>
          <p:nvPr/>
        </p:nvGrpSpPr>
        <p:grpSpPr>
          <a:xfrm>
            <a:off x="3171823" y="4513263"/>
            <a:ext cx="2828922" cy="1084262"/>
            <a:chOff x="3171815" y="4513273"/>
            <a:chExt cx="2828942" cy="1084944"/>
          </a:xfrm>
        </p:grpSpPr>
        <p:cxnSp>
          <p:nvCxnSpPr>
            <p:cNvPr id="204" name="Shape 204"/>
            <p:cNvCxnSpPr/>
            <p:nvPr/>
          </p:nvCxnSpPr>
          <p:spPr>
            <a:xfrm>
              <a:off x="3714744" y="4967582"/>
              <a:ext cx="1714510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lg" w="lg" type="stealth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3714744" y="5180442"/>
              <a:ext cx="1714510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pic>
          <p:nvPicPr>
            <p:cNvPr id="206" name="Shape 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9566" y="5182292"/>
              <a:ext cx="952499" cy="41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Shape 20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19566" y="4513273"/>
              <a:ext cx="952499" cy="415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 txBox="1"/>
            <p:nvPr/>
          </p:nvSpPr>
          <p:spPr>
            <a:xfrm>
              <a:off x="3171815" y="4824421"/>
              <a:ext cx="2857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5715007" y="4857760"/>
              <a:ext cx="2857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3571867" y="5024769"/>
              <a:ext cx="71437" cy="7148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5500694" y="5034301"/>
              <a:ext cx="71436" cy="7148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Shape 21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42875" y="214312"/>
            <a:ext cx="88582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Базирайки се на дефиницията за електрическо напрежение, може да се запише: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725" y="642937"/>
            <a:ext cx="3708400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28625" y="1571625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лектрическия потенциал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електрическото напрежение е волт 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V)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28625" y="2286000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Електрическа мощност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електрическите заряди за единица време, т.е.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25" y="3027363"/>
            <a:ext cx="7545387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571500" y="3929062"/>
            <a:ext cx="792956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лектрическа мощност е ват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000125" y="4357687"/>
            <a:ext cx="7858124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изчисляване на токове и напрежения (респ. потенциали) първоначално се избират условно положителни посоки на търсените величини. След определянето им, ако съответната стойност е положителна, то значи, че действителната посока съвпада с условно избраната. В противен случай тя е противоположна на нея.</a:t>
            </a:r>
          </a:p>
        </p:txBody>
      </p:sp>
      <p:grpSp>
        <p:nvGrpSpPr>
          <p:cNvPr id="226" name="Shape 226"/>
          <p:cNvGrpSpPr/>
          <p:nvPr/>
        </p:nvGrpSpPr>
        <p:grpSpPr>
          <a:xfrm>
            <a:off x="214313" y="4429123"/>
            <a:ext cx="785812" cy="1071563"/>
            <a:chOff x="214282" y="4429132"/>
            <a:chExt cx="785818" cy="1071570"/>
          </a:xfrm>
        </p:grpSpPr>
        <p:sp>
          <p:nvSpPr>
            <p:cNvPr id="227" name="Shape 227"/>
            <p:cNvSpPr/>
            <p:nvPr/>
          </p:nvSpPr>
          <p:spPr>
            <a:xfrm>
              <a:off x="214282" y="4429132"/>
              <a:ext cx="785818" cy="1071570"/>
            </a:xfrm>
            <a:prstGeom prst="irregularSeal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428595" y="4630175"/>
              <a:ext cx="285750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1" i="0" lang="bg-BG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!</a:t>
              </a:r>
            </a:p>
          </p:txBody>
        </p:sp>
      </p:grpSp>
      <p:sp>
        <p:nvSpPr>
          <p:cNvPr id="229" name="Shape 229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346075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Стандарти за изобразяване на активни и пасивни елементи 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1317625" y="833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{6FE66A59-E071-47F7-9ED7-4C0A43E4B0B9}</a:tableStyleId>
              </a:tblPr>
              <a:tblGrid>
                <a:gridCol w="3048900"/>
                <a:gridCol w="1745950"/>
                <a:gridCol w="1745950"/>
              </a:tblGrid>
              <a:tr h="80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Елемент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Европейски стандарт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Американски стандарт</a:t>
                      </a:r>
                    </a:p>
                  </a:txBody>
                  <a:tcPr marT="36000" marB="36000" marR="36000" marL="36000" anchor="ctr"/>
                </a:tc>
              </a:tr>
              <a:tr h="540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Резистор – 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Ω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452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Бобина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5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Кондензатор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F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8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Източник на ЕДН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8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Източник на ЕДТ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je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  <p:sp>
        <p:nvSpPr>
          <p:cNvPr id="236" name="Shape 236"/>
          <p:cNvSpPr txBox="1"/>
          <p:nvPr/>
        </p:nvSpPr>
        <p:spPr>
          <a:xfrm>
            <a:off x="785812" y="5000625"/>
            <a:ext cx="7572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настоящия курс за обучение елементите в анализираните електрически вериги ще бъдат изобразявани по европейския стандарт.</a:t>
            </a:r>
          </a:p>
        </p:txBody>
      </p:sp>
      <p:sp>
        <p:nvSpPr>
          <p:cNvPr id="237" name="Shape 23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9687" y="1700213"/>
            <a:ext cx="1214437" cy="4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0875" y="1662113"/>
            <a:ext cx="1423987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0875" y="2128838"/>
            <a:ext cx="1428748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5375" y="2128838"/>
            <a:ext cx="1571623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2175" y="3289300"/>
            <a:ext cx="915995" cy="7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32312" y="4003675"/>
            <a:ext cx="1100136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/>
        <p:spPr>
          <a:xfrm>
            <a:off x="4460875" y="2628900"/>
            <a:ext cx="1428748" cy="5238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/>
        <p:spPr>
          <a:xfrm>
            <a:off x="6246812" y="2628900"/>
            <a:ext cx="1428748" cy="5238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51612" y="3289300"/>
            <a:ext cx="857250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6825" y="4056062"/>
            <a:ext cx="1071561" cy="8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68" name="Shape 26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70" name="Shape 270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Независими източници на енергия</a:t>
            </a:r>
          </a:p>
        </p:txBody>
      </p:sp>
      <p:grpSp>
        <p:nvGrpSpPr>
          <p:cNvPr id="272" name="Shape 272"/>
          <p:cNvGrpSpPr/>
          <p:nvPr/>
        </p:nvGrpSpPr>
        <p:grpSpPr>
          <a:xfrm>
            <a:off x="571500" y="1500187"/>
            <a:ext cx="7929563" cy="4071935"/>
            <a:chOff x="571500" y="1500187"/>
            <a:chExt cx="7929563" cy="4071935"/>
          </a:xfrm>
        </p:grpSpPr>
        <p:sp>
          <p:nvSpPr>
            <p:cNvPr id="273" name="Shape 273"/>
            <p:cNvSpPr/>
            <p:nvPr/>
          </p:nvSpPr>
          <p:spPr>
            <a:xfrm>
              <a:off x="571500" y="1500187"/>
              <a:ext cx="7929563" cy="4071935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3357562" y="1643063"/>
              <a:ext cx="2500311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ЕДН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929062" y="2143125"/>
              <a:ext cx="1285873" cy="36988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идеален</a:t>
              </a: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3929062" y="3643312"/>
              <a:ext cx="1285873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реален</a:t>
              </a:r>
            </a:p>
          </p:txBody>
        </p:sp>
        <p:pic>
          <p:nvPicPr>
            <p:cNvPr id="277" name="Shape 277"/>
            <p:cNvPicPr preferRelativeResize="0"/>
            <p:nvPr/>
          </p:nvPicPr>
          <p:blipFill rotWithShape="1">
            <a:blip r:embed="rId3">
              <a:alphaModFix/>
            </a:blip>
            <a:srcRect b="0" l="14950" r="35883" t="0"/>
            <a:stretch/>
          </p:blipFill>
          <p:spPr>
            <a:xfrm>
              <a:off x="1071562" y="2120900"/>
              <a:ext cx="2071686" cy="1593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Shape 278"/>
            <p:cNvPicPr preferRelativeResize="0"/>
            <p:nvPr/>
          </p:nvPicPr>
          <p:blipFill rotWithShape="1">
            <a:blip r:embed="rId4">
              <a:alphaModFix/>
            </a:blip>
            <a:srcRect b="6136" l="6665" r="6665" t="12271"/>
            <a:stretch/>
          </p:blipFill>
          <p:spPr>
            <a:xfrm>
              <a:off x="884237" y="3836987"/>
              <a:ext cx="3255962" cy="166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Shape 2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79887" y="4214812"/>
              <a:ext cx="1677986" cy="1081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Shape 2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70337" y="2957513"/>
              <a:ext cx="1203323" cy="32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Shape 281"/>
            <p:cNvPicPr preferRelativeResize="0"/>
            <p:nvPr/>
          </p:nvPicPr>
          <p:blipFill rotWithShape="1">
            <a:blip r:embed="rId7">
              <a:alphaModFix/>
            </a:blip>
            <a:srcRect b="0" l="0" r="59803" t="0"/>
            <a:stretch/>
          </p:blipFill>
          <p:spPr>
            <a:xfrm>
              <a:off x="6072187" y="3694112"/>
              <a:ext cx="1928812" cy="180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Shape 282"/>
            <p:cNvPicPr preferRelativeResize="0"/>
            <p:nvPr/>
          </p:nvPicPr>
          <p:blipFill rotWithShape="1">
            <a:blip r:embed="rId8">
              <a:alphaModFix/>
            </a:blip>
            <a:srcRect b="0" l="0" r="59803" t="0"/>
            <a:stretch/>
          </p:blipFill>
          <p:spPr>
            <a:xfrm>
              <a:off x="5786437" y="1928813"/>
              <a:ext cx="1928812" cy="180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Shape 28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89" name="Shape 28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91" name="Shape 291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grpSp>
        <p:nvGrpSpPr>
          <p:cNvPr id="292" name="Shape 292"/>
          <p:cNvGrpSpPr/>
          <p:nvPr/>
        </p:nvGrpSpPr>
        <p:grpSpPr>
          <a:xfrm>
            <a:off x="642937" y="1500187"/>
            <a:ext cx="7858124" cy="4071935"/>
            <a:chOff x="642937" y="1500187"/>
            <a:chExt cx="7858124" cy="4071935"/>
          </a:xfrm>
        </p:grpSpPr>
        <p:sp>
          <p:nvSpPr>
            <p:cNvPr id="293" name="Shape 293"/>
            <p:cNvSpPr/>
            <p:nvPr/>
          </p:nvSpPr>
          <p:spPr>
            <a:xfrm>
              <a:off x="642937" y="1500187"/>
              <a:ext cx="7858124" cy="4071935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3357562" y="1643063"/>
              <a:ext cx="2500311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ЕДТ</a:t>
              </a: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3929062" y="2143125"/>
              <a:ext cx="1285873" cy="36988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идеален</a:t>
              </a:r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3929062" y="3643312"/>
              <a:ext cx="1285873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реален</a:t>
              </a:r>
            </a:p>
          </p:txBody>
        </p:sp>
        <p:pic>
          <p:nvPicPr>
            <p:cNvPr id="297" name="Shape 2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712" y="4500562"/>
              <a:ext cx="2419350" cy="388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Shape 298"/>
            <p:cNvPicPr preferRelativeResize="0"/>
            <p:nvPr/>
          </p:nvPicPr>
          <p:blipFill rotWithShape="1">
            <a:blip r:embed="rId4">
              <a:alphaModFix/>
            </a:blip>
            <a:srcRect b="0" l="0" r="17940" t="0"/>
            <a:stretch/>
          </p:blipFill>
          <p:spPr>
            <a:xfrm>
              <a:off x="857224" y="2214552"/>
              <a:ext cx="3166442" cy="136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Shape 299"/>
            <p:cNvPicPr preferRelativeResize="0"/>
            <p:nvPr/>
          </p:nvPicPr>
          <p:blipFill rotWithShape="1">
            <a:blip r:embed="rId5">
              <a:alphaModFix/>
            </a:blip>
            <a:srcRect b="0" l="0" r="17940" t="0"/>
            <a:stretch/>
          </p:blipFill>
          <p:spPr>
            <a:xfrm>
              <a:off x="857250" y="3857628"/>
              <a:ext cx="2786055" cy="1697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Shape 30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29062" y="2928938"/>
              <a:ext cx="1285873" cy="32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Shape 301"/>
            <p:cNvPicPr preferRelativeResize="0"/>
            <p:nvPr/>
          </p:nvPicPr>
          <p:blipFill rotWithShape="1">
            <a:blip r:embed="rId7">
              <a:alphaModFix/>
            </a:blip>
            <a:srcRect b="0" l="0" r="59803" t="0"/>
            <a:stretch/>
          </p:blipFill>
          <p:spPr>
            <a:xfrm>
              <a:off x="6203950" y="2143125"/>
              <a:ext cx="1754187" cy="1643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Shape 302"/>
            <p:cNvPicPr preferRelativeResize="0"/>
            <p:nvPr/>
          </p:nvPicPr>
          <p:blipFill rotWithShape="1">
            <a:blip r:embed="rId8">
              <a:alphaModFix/>
            </a:blip>
            <a:srcRect b="0" l="0" r="59803" t="0"/>
            <a:stretch/>
          </p:blipFill>
          <p:spPr>
            <a:xfrm>
              <a:off x="6257925" y="3786187"/>
              <a:ext cx="1785937" cy="167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Shape 303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Независими източници на енергия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10" name="Shape 31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312" name="Shape 312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sp>
        <p:nvSpPr>
          <p:cNvPr id="313" name="Shape 313"/>
          <p:cNvSpPr/>
          <p:nvPr/>
        </p:nvSpPr>
        <p:spPr>
          <a:xfrm>
            <a:off x="428625" y="1500187"/>
            <a:ext cx="8286749" cy="4071935"/>
          </a:xfrm>
          <a:prstGeom prst="rect">
            <a:avLst/>
          </a:prstGeom>
          <a:solidFill>
            <a:srgbClr val="E5E5E5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642937" y="1643063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ЕДН, управляван от напрежение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786312" y="1643063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ЕДН, управляван от ток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71500" y="3500444"/>
            <a:ext cx="3857624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ЕДТ, управляван от напрежение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786312" y="3500444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ЕДТ, управляван от ток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11959" t="0"/>
          <a:stretch/>
        </p:blipFill>
        <p:spPr>
          <a:xfrm>
            <a:off x="642935" y="3929066"/>
            <a:ext cx="3786188" cy="142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 b="0" l="0" r="11959" t="0"/>
          <a:stretch/>
        </p:blipFill>
        <p:spPr>
          <a:xfrm>
            <a:off x="642937" y="1928808"/>
            <a:ext cx="3786188" cy="150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5">
            <a:alphaModFix/>
          </a:blip>
          <a:srcRect b="0" l="0" r="23921" t="0"/>
          <a:stretch/>
        </p:blipFill>
        <p:spPr>
          <a:xfrm>
            <a:off x="4714901" y="1857364"/>
            <a:ext cx="3857624" cy="164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6">
            <a:alphaModFix/>
          </a:blip>
          <a:srcRect b="0" l="0" r="23921" t="0"/>
          <a:stretch/>
        </p:blipFill>
        <p:spPr>
          <a:xfrm>
            <a:off x="4786312" y="3857632"/>
            <a:ext cx="3786188" cy="16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Зависими източници на енергия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29" name="Shape 32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31" name="Shape 331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000125" y="655637"/>
            <a:ext cx="7715249" cy="1092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линеен резистор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R,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нелинеен резистор</a:t>
            </a:r>
          </a:p>
        </p:txBody>
      </p:sp>
      <p:sp>
        <p:nvSpPr>
          <p:cNvPr id="333" name="Shape 333"/>
          <p:cNvSpPr/>
          <p:nvPr/>
        </p:nvSpPr>
        <p:spPr>
          <a:xfrm>
            <a:off x="571500" y="1711325"/>
            <a:ext cx="7929563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Резисторът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който преобразува необратимо електрическата енергия в топлинна.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2991" r="26912" t="0"/>
          <a:stretch/>
        </p:blipFill>
        <p:spPr>
          <a:xfrm>
            <a:off x="642937" y="2500313"/>
            <a:ext cx="3214686" cy="1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0" y="4500562"/>
            <a:ext cx="2714624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4312" y="2295525"/>
            <a:ext cx="2063750" cy="77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3857625" y="4941887"/>
            <a:ext cx="5000625" cy="63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	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активнa проводимост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γ 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специфична проводимост на проводника.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250" y="4186237"/>
            <a:ext cx="3938586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3857625" y="3008313"/>
            <a:ext cx="5000625" cy="1277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	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активно съпротивление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ρ 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специфично съпротивление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 дължина на участъка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b="0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сечение на участъка на проводника.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46" name="Shape 346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48" name="Shape 348"/>
          <p:cNvSpPr/>
          <p:nvPr/>
        </p:nvSpPr>
        <p:spPr>
          <a:xfrm>
            <a:off x="285750" y="655637"/>
            <a:ext cx="709612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2214563" y="1071562"/>
            <a:ext cx="47148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 – гранични случаи</a:t>
            </a:r>
          </a:p>
        </p:txBody>
      </p:sp>
      <p:sp>
        <p:nvSpPr>
          <p:cNvPr id="350" name="Shape 350"/>
          <p:cNvSpPr/>
          <p:nvPr/>
        </p:nvSpPr>
        <p:spPr>
          <a:xfrm>
            <a:off x="1000125" y="1714500"/>
            <a:ext cx="2500313" cy="3698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Прекъсване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3" y="3902075"/>
            <a:ext cx="1143000" cy="13842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/>
          <p:nvPr/>
        </p:nvSpPr>
        <p:spPr>
          <a:xfrm>
            <a:off x="5643562" y="1714500"/>
            <a:ext cx="2500311" cy="3698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Късо съединение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3902075"/>
            <a:ext cx="1143000" cy="1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b="0" l="2991" r="26912" t="0"/>
          <a:stretch/>
        </p:blipFill>
        <p:spPr>
          <a:xfrm>
            <a:off x="5643562" y="2214563"/>
            <a:ext cx="2500311" cy="1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6">
            <a:alphaModFix/>
          </a:blip>
          <a:srcRect b="0" l="0" r="26912" t="0"/>
          <a:stretch/>
        </p:blipFill>
        <p:spPr>
          <a:xfrm>
            <a:off x="1000125" y="2214563"/>
            <a:ext cx="2500313" cy="142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62" name="Shape 362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64" name="Shape 364"/>
          <p:cNvSpPr/>
          <p:nvPr/>
        </p:nvSpPr>
        <p:spPr>
          <a:xfrm>
            <a:off x="285750" y="655637"/>
            <a:ext cx="714374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65" name="Shape 365"/>
          <p:cNvSpPr/>
          <p:nvPr/>
        </p:nvSpPr>
        <p:spPr>
          <a:xfrm>
            <a:off x="571500" y="1571625"/>
            <a:ext cx="7929563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Бобината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който съхранява магнитната енергия без да я трансформира в други енергийни неелектромагнитни форми.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4572000"/>
            <a:ext cx="3768725" cy="79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0" y="2686050"/>
            <a:ext cx="2620962" cy="95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/>
          <p:nvPr/>
        </p:nvSpPr>
        <p:spPr>
          <a:xfrm>
            <a:off x="4572000" y="3733800"/>
            <a:ext cx="40005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е индуктивност на бобината.</a:t>
            </a:r>
          </a:p>
        </p:txBody>
      </p:sp>
      <p:sp>
        <p:nvSpPr>
          <p:cNvPr id="369" name="Shape 369"/>
          <p:cNvSpPr/>
          <p:nvPr/>
        </p:nvSpPr>
        <p:spPr>
          <a:xfrm>
            <a:off x="4714875" y="47815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е пълния магнитен поток.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5">
            <a:alphaModFix/>
          </a:blip>
          <a:srcRect b="0" l="0" r="38872" t="0"/>
          <a:stretch/>
        </p:blipFill>
        <p:spPr>
          <a:xfrm>
            <a:off x="714375" y="2500313"/>
            <a:ext cx="371475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1000125" y="630237"/>
            <a:ext cx="7858124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линейна бобина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Бобина – </a:t>
            </a:r>
            <a:r>
              <a:rPr b="1" i="1" lang="bg-BG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≠ const. – нелинейна бобина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071562" y="2492896"/>
            <a:ext cx="7460876" cy="256993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 на 9 поток, 2 курс, ФКСУ: проф. д-р Валери Младенов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 на 10 поток , 2 курс, ФКСУ: доц. д-р Симона Петракиева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каб.:</a:t>
            </a: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12418,    </a:t>
            </a: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тел.:   </a:t>
            </a: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+359 2 965 23 88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  </a:t>
            </a: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petrakievas-te@tu-sofia.bg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Приемно време</a:t>
            </a:r>
          </a:p>
          <a:p>
            <a:pPr indent="142240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Вторник: 	13:30 – 15:00 ч. (каб. 2215-ж)</a:t>
            </a:r>
          </a:p>
          <a:p>
            <a:pPr indent="14224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Четвъртък:	  9:30 – 12:30 ч. (четна седмица, каб. 12418)</a:t>
            </a:r>
          </a:p>
        </p:txBody>
      </p:sp>
      <p:grpSp>
        <p:nvGrpSpPr>
          <p:cNvPr id="84" name="Shape 84"/>
          <p:cNvGrpSpPr/>
          <p:nvPr/>
        </p:nvGrpSpPr>
        <p:grpSpPr>
          <a:xfrm>
            <a:off x="1570037" y="446805"/>
            <a:ext cx="5859461" cy="457200"/>
            <a:chOff x="1570037" y="188640"/>
            <a:chExt cx="5859461" cy="457200"/>
          </a:xfrm>
        </p:grpSpPr>
        <p:sp>
          <p:nvSpPr>
            <p:cNvPr id="85" name="Shape 85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86" name="Shape 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Shape 87"/>
          <p:cNvGrpSpPr/>
          <p:nvPr/>
        </p:nvGrpSpPr>
        <p:grpSpPr>
          <a:xfrm>
            <a:off x="1071562" y="1814910"/>
            <a:ext cx="6572249" cy="461961"/>
            <a:chOff x="1071562" y="1196703"/>
            <a:chExt cx="6572249" cy="461961"/>
          </a:xfrm>
        </p:grpSpPr>
        <p:sp>
          <p:nvSpPr>
            <p:cNvPr id="88" name="Shape 88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89" name="Shape 89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Shape 90"/>
          <p:cNvGrpSpPr/>
          <p:nvPr/>
        </p:nvGrpSpPr>
        <p:grpSpPr>
          <a:xfrm>
            <a:off x="2293938" y="1116037"/>
            <a:ext cx="4421187" cy="512763"/>
            <a:chOff x="2293938" y="693464"/>
            <a:chExt cx="4421187" cy="512763"/>
          </a:xfrm>
        </p:grpSpPr>
        <p:sp>
          <p:nvSpPr>
            <p:cNvPr id="91" name="Shape 91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92" name="Shape 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Shape 93"/>
          <p:cNvSpPr txBox="1"/>
          <p:nvPr/>
        </p:nvSpPr>
        <p:spPr>
          <a:xfrm>
            <a:off x="1071562" y="5138028"/>
            <a:ext cx="717284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http://fa.tu-sofia.bg/te/</a:t>
            </a:r>
          </a:p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971550" y="6093644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78" name="Shape 37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928687" y="642937"/>
            <a:ext cx="4437062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80" name="Shape 380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81" name="Shape 381"/>
          <p:cNvSpPr/>
          <p:nvPr/>
        </p:nvSpPr>
        <p:spPr>
          <a:xfrm>
            <a:off x="571500" y="1512887"/>
            <a:ext cx="7929563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Кондензаторът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в който се натрупва (съхранява) електрическа енергия без да се трансформира в други енергийни неелектромагнитни форми.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4419600"/>
            <a:ext cx="7929563" cy="93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1437" y="2740025"/>
            <a:ext cx="2493961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x="4357687" y="3844925"/>
            <a:ext cx="421481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0" i="1" lang="bg-BG" sz="16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капацитет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кондензатора.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5">
            <a:alphaModFix/>
          </a:blip>
          <a:srcRect b="0" l="0" r="47842" t="0"/>
          <a:stretch/>
        </p:blipFill>
        <p:spPr>
          <a:xfrm>
            <a:off x="1000125" y="2490788"/>
            <a:ext cx="3214686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1000125" y="647700"/>
            <a:ext cx="7929563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линеен кондензатор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Кондензатор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F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нелинеен кондензатор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93" name="Shape 393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95" name="Shape 395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1000125" y="928687"/>
            <a:ext cx="771524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линейна взаимна индуктивност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Взаимно-индуктивен четириполюсен елемент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M,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нелинейна взаимна индуктивност</a:t>
            </a:r>
          </a:p>
        </p:txBody>
      </p:sp>
      <p:sp>
        <p:nvSpPr>
          <p:cNvPr id="397" name="Shape 397"/>
          <p:cNvSpPr/>
          <p:nvPr/>
        </p:nvSpPr>
        <p:spPr>
          <a:xfrm>
            <a:off x="571500" y="2093913"/>
            <a:ext cx="7929563" cy="1231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Взаимно индуктивният четириполюсен елемент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извършва предаване на електромагнитна енергия между индуктивностите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 липса на проводникова връзка между тях. Прехвърлянето на енергия се базира на явлението взаимна индукция.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429000"/>
            <a:ext cx="4000500" cy="147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Shape 399"/>
          <p:cNvGrpSpPr/>
          <p:nvPr/>
        </p:nvGrpSpPr>
        <p:grpSpPr>
          <a:xfrm>
            <a:off x="4565650" y="4900612"/>
            <a:ext cx="3935411" cy="692148"/>
            <a:chOff x="4565650" y="4900612"/>
            <a:chExt cx="3935438" cy="692148"/>
          </a:xfrm>
        </p:grpSpPr>
        <p:pic>
          <p:nvPicPr>
            <p:cNvPr id="400" name="Shape 40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5650" y="4900612"/>
              <a:ext cx="1871662" cy="692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Shape 401"/>
            <p:cNvSpPr/>
            <p:nvPr/>
          </p:nvSpPr>
          <p:spPr>
            <a:xfrm>
              <a:off x="6429387" y="4972051"/>
              <a:ext cx="2071701" cy="60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коефициент на </a:t>
              </a:r>
            </a:p>
            <a:p>
              <a:pPr indent="0" lvl="0" marL="0" marR="0" rtl="0" algn="just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взаимна индуктивност.</a:t>
              </a:r>
            </a:p>
          </p:txBody>
        </p:sp>
      </p:grpSp>
      <p:pic>
        <p:nvPicPr>
          <p:cNvPr id="402" name="Shape 402"/>
          <p:cNvPicPr preferRelativeResize="0"/>
          <p:nvPr/>
        </p:nvPicPr>
        <p:blipFill rotWithShape="1">
          <a:blip r:embed="rId5">
            <a:alphaModFix/>
          </a:blip>
          <a:srcRect b="0" l="0" r="35883" t="0"/>
          <a:stretch/>
        </p:blipFill>
        <p:spPr>
          <a:xfrm>
            <a:off x="285750" y="3286125"/>
            <a:ext cx="4429123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517525" y="196850"/>
            <a:ext cx="427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 и елементи</a:t>
            </a:r>
          </a:p>
        </p:txBody>
      </p:sp>
      <p:sp>
        <p:nvSpPr>
          <p:cNvPr id="409" name="Shape 40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85750" y="642918"/>
            <a:ext cx="8572500" cy="255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Схема на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графично изображение на елементите на реална електрическа верига чрез техните условни геометрични изображения.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Клон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нея, където токът не променя своята големина и посока.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Възел (сечение)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нея, където се събират 3 или повече клона, след отстраняване на които тя се разделя на две несвързани части.</a:t>
            </a:r>
          </a:p>
        </p:txBody>
      </p:sp>
      <p:sp>
        <p:nvSpPr>
          <p:cNvPr id="411" name="Shape 41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6000760" y="3571876"/>
            <a:ext cx="250033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възли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фиктивен възел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сечение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25887"/>
          <a:stretch/>
        </p:blipFill>
        <p:spPr>
          <a:xfrm>
            <a:off x="642910" y="3214684"/>
            <a:ext cx="5009345" cy="235745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21" name="Shape 421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2" name="Shape 42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642910" y="857232"/>
            <a:ext cx="78581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Контур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последователност от клони (2 или повече), за които е в сила: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началото на всеки следващ клон съвпада с края на предхождащия го;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края на последния клон и началото на първия клон съвпадат.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572132" y="3143248"/>
            <a:ext cx="142875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 </a:t>
            </a: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</a:p>
        </p:txBody>
      </p:sp>
      <p:sp>
        <p:nvSpPr>
          <p:cNvPr id="426" name="Shape 4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4936"/>
          <a:stretch/>
        </p:blipFill>
        <p:spPr>
          <a:xfrm>
            <a:off x="928662" y="2071676"/>
            <a:ext cx="4572030" cy="281981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/>
          <p:nvPr/>
        </p:nvSpPr>
        <p:spPr>
          <a:xfrm>
            <a:off x="642910" y="4857760"/>
            <a:ext cx="78581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Когато контурът се състои от 1 клон, то той се нарича примка. В електрическите вериги не съществува физическа интерпретация на примка.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435" name="Shape 435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011237" y="617537"/>
            <a:ext cx="25336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</a:t>
            </a:r>
          </a:p>
        </p:txBody>
      </p:sp>
      <p:sp>
        <p:nvSpPr>
          <p:cNvPr id="437" name="Shape 437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</a:p>
        </p:txBody>
      </p:sp>
      <p:sp>
        <p:nvSpPr>
          <p:cNvPr id="438" name="Shape 438"/>
          <p:cNvSpPr/>
          <p:nvPr/>
        </p:nvSpPr>
        <p:spPr>
          <a:xfrm>
            <a:off x="785812" y="1093787"/>
            <a:ext cx="57864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възел (сечение)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Възел (сечение)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съвкупност от клони във веригата, след отстраняването, на които тя се разделя на две несвързани части.</a:t>
            </a:r>
          </a:p>
        </p:txBody>
      </p:sp>
      <p:grpSp>
        <p:nvGrpSpPr>
          <p:cNvPr id="439" name="Shape 439"/>
          <p:cNvGrpSpPr/>
          <p:nvPr/>
        </p:nvGrpSpPr>
        <p:grpSpPr>
          <a:xfrm>
            <a:off x="7072311" y="214311"/>
            <a:ext cx="1785936" cy="2727326"/>
            <a:chOff x="7072328" y="214288"/>
            <a:chExt cx="1785949" cy="2727916"/>
          </a:xfrm>
        </p:grpSpPr>
        <p:pic>
          <p:nvPicPr>
            <p:cNvPr descr="GustavKirchhoff_1824-1877.jpg" id="440" name="Shape 4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9964" y="214288"/>
              <a:ext cx="1666875" cy="2147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Shape 441"/>
            <p:cNvSpPr/>
            <p:nvPr/>
          </p:nvSpPr>
          <p:spPr>
            <a:xfrm>
              <a:off x="7072328" y="2357430"/>
              <a:ext cx="178594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Густав Кирхоф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(1824 – 1877 г.) </a:t>
              </a:r>
            </a:p>
          </p:txBody>
        </p:sp>
      </p:grpSp>
      <p:sp>
        <p:nvSpPr>
          <p:cNvPr id="442" name="Shape 442"/>
          <p:cNvSpPr txBox="1"/>
          <p:nvPr/>
        </p:nvSpPr>
        <p:spPr>
          <a:xfrm>
            <a:off x="1000125" y="2928938"/>
            <a:ext cx="7215188" cy="64611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Алгебричната сума на токовете, протичащи през клони, опиращи се на даден възел (сечение), е 0.</a:t>
            </a:r>
          </a:p>
        </p:txBody>
      </p:sp>
      <p:sp>
        <p:nvSpPr>
          <p:cNvPr id="443" name="Shape 443"/>
          <p:cNvSpPr/>
          <p:nvPr/>
        </p:nvSpPr>
        <p:spPr>
          <a:xfrm>
            <a:off x="642937" y="4402137"/>
            <a:ext cx="7929561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54125" lvl="0" marL="1254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	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При съставяне на уравнения по 1-ви закон на Кирхоф се избира условна реперна посока за отчитане на знаците на токовете (например: влизащи с “+”, излизащи с “-”). </a:t>
            </a:r>
          </a:p>
          <a:p>
            <a:pPr indent="-1254125" lvl="0" marL="1254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Източникътна ЕДТ генерира клонов ток с посока, съвпадаща със стрелката на символа, който го изобразява.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800" y="3565525"/>
            <a:ext cx="7335838" cy="8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785812" y="214312"/>
            <a:ext cx="77152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клони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опиращи се на възела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2" y="3373453"/>
            <a:ext cx="2928937" cy="219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/>
          <p:nvPr/>
        </p:nvSpPr>
        <p:spPr>
          <a:xfrm>
            <a:off x="785812" y="2928938"/>
            <a:ext cx="77152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2: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и активни клони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опиращи се на възел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325" y="909637"/>
            <a:ext cx="3563938" cy="18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5">
            <a:alphaModFix/>
          </a:blip>
          <a:srcRect b="0" l="0" r="32892" t="0"/>
          <a:stretch/>
        </p:blipFill>
        <p:spPr>
          <a:xfrm>
            <a:off x="428625" y="3286125"/>
            <a:ext cx="4714877" cy="238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6">
            <a:alphaModFix/>
          </a:blip>
          <a:srcRect b="0" l="6561" r="5742" t="10657"/>
          <a:stretch/>
        </p:blipFill>
        <p:spPr>
          <a:xfrm>
            <a:off x="590550" y="785793"/>
            <a:ext cx="4267202" cy="200799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462" name="Shape 462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1011237" y="617537"/>
            <a:ext cx="25336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</a:t>
            </a:r>
          </a:p>
        </p:txBody>
      </p:sp>
      <p:sp>
        <p:nvSpPr>
          <p:cNvPr id="464" name="Shape 464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sp>
        <p:nvSpPr>
          <p:cNvPr id="465" name="Shape 465"/>
          <p:cNvSpPr/>
          <p:nvPr/>
        </p:nvSpPr>
        <p:spPr>
          <a:xfrm>
            <a:off x="785812" y="857232"/>
            <a:ext cx="57864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затворен контур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последователност от клони, при която началото на първия клон съвпада с края на последния и всеки клон участва само веднъж при обхождане на контура.</a:t>
            </a:r>
          </a:p>
        </p:txBody>
      </p:sp>
      <p:grpSp>
        <p:nvGrpSpPr>
          <p:cNvPr id="466" name="Shape 466"/>
          <p:cNvGrpSpPr/>
          <p:nvPr/>
        </p:nvGrpSpPr>
        <p:grpSpPr>
          <a:xfrm>
            <a:off x="7072313" y="21091"/>
            <a:ext cx="1785937" cy="2693529"/>
            <a:chOff x="7072313" y="21091"/>
            <a:chExt cx="1785937" cy="2693529"/>
          </a:xfrm>
        </p:grpSpPr>
        <p:pic>
          <p:nvPicPr>
            <p:cNvPr descr="GustavKirchhoff_1824-1877.jpg" id="467" name="Shape 4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9949" y="21091"/>
              <a:ext cx="1666863" cy="2147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Shape 468"/>
            <p:cNvSpPr/>
            <p:nvPr/>
          </p:nvSpPr>
          <p:spPr>
            <a:xfrm>
              <a:off x="7072313" y="2129971"/>
              <a:ext cx="1785937" cy="584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Густав Кирхоф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(1824 – 1877 г.) </a:t>
              </a:r>
            </a:p>
          </p:txBody>
        </p:sp>
      </p:grpSp>
      <p:sp>
        <p:nvSpPr>
          <p:cNvPr id="469" name="Shape 469"/>
          <p:cNvSpPr txBox="1"/>
          <p:nvPr/>
        </p:nvSpPr>
        <p:spPr>
          <a:xfrm>
            <a:off x="1000125" y="2687618"/>
            <a:ext cx="7215188" cy="92392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Алгебричната сума от падовете на напрежения върху пасивните елементи е равна на алгебричната сума от електродвижещите напрежения, принадлежащи на съответния контур.</a:t>
            </a:r>
          </a:p>
        </p:txBody>
      </p:sp>
      <p:sp>
        <p:nvSpPr>
          <p:cNvPr id="470" name="Shape 470"/>
          <p:cNvSpPr/>
          <p:nvPr/>
        </p:nvSpPr>
        <p:spPr>
          <a:xfrm>
            <a:off x="642937" y="4714875"/>
            <a:ext cx="7929561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съставяне на уравнения по 2-ри закон на Кирхоф се избира условна реперна посока за обхождане на разглеждания контур. Ако посоката на тока в даден клон от контура (респ. посоката на ЕДН в клон от контура) съвпада с посоката на обхождане на контура, то пред съответната величина се пише знак “+”, в противен случай се отбелязва “-”.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141" y="3649664"/>
            <a:ext cx="5964251" cy="1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285750" y="142875"/>
            <a:ext cx="85725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Затворен контур, съдържащ само </a:t>
            </a: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клоните си</a:t>
            </a:r>
          </a:p>
        </p:txBody>
      </p:sp>
      <p:sp>
        <p:nvSpPr>
          <p:cNvPr id="478" name="Shape 478"/>
          <p:cNvSpPr/>
          <p:nvPr/>
        </p:nvSpPr>
        <p:spPr>
          <a:xfrm>
            <a:off x="142875" y="3143250"/>
            <a:ext cx="8858249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2: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Затворен контур, съдържащ само </a:t>
            </a: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и активни елементи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клоните си.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0" l="0" r="53822" t="0"/>
          <a:stretch/>
        </p:blipFill>
        <p:spPr>
          <a:xfrm>
            <a:off x="857250" y="428625"/>
            <a:ext cx="4000500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4">
            <a:alphaModFix/>
          </a:blip>
          <a:srcRect b="0" l="0" r="54164" t="0"/>
          <a:stretch/>
        </p:blipFill>
        <p:spPr>
          <a:xfrm>
            <a:off x="428625" y="3357562"/>
            <a:ext cx="3643313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9637" y="749300"/>
            <a:ext cx="3990975" cy="214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3808" y="3530600"/>
            <a:ext cx="6014441" cy="214471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490" name="Shape 49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1011237" y="617537"/>
            <a:ext cx="15970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 на Ом</a:t>
            </a:r>
          </a:p>
        </p:txBody>
      </p:sp>
      <p:sp>
        <p:nvSpPr>
          <p:cNvPr id="492" name="Shape 492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</a:p>
        </p:txBody>
      </p:sp>
      <p:sp>
        <p:nvSpPr>
          <p:cNvPr id="493" name="Shape 493"/>
          <p:cNvSpPr/>
          <p:nvPr/>
        </p:nvSpPr>
        <p:spPr>
          <a:xfrm>
            <a:off x="428625" y="1000125"/>
            <a:ext cx="6429375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клон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Клон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веригата, където токът запазва своята големина и посока.</a:t>
            </a:r>
          </a:p>
        </p:txBody>
      </p:sp>
      <p:grpSp>
        <p:nvGrpSpPr>
          <p:cNvPr id="494" name="Shape 494"/>
          <p:cNvGrpSpPr/>
          <p:nvPr/>
        </p:nvGrpSpPr>
        <p:grpSpPr>
          <a:xfrm>
            <a:off x="7143769" y="214311"/>
            <a:ext cx="1643074" cy="2370138"/>
            <a:chOff x="7140521" y="214288"/>
            <a:chExt cx="1717759" cy="2370726"/>
          </a:xfrm>
        </p:grpSpPr>
        <p:sp>
          <p:nvSpPr>
            <p:cNvPr id="495" name="Shape 495"/>
            <p:cNvSpPr/>
            <p:nvPr/>
          </p:nvSpPr>
          <p:spPr>
            <a:xfrm>
              <a:off x="7140521" y="2000240"/>
              <a:ext cx="171775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Георг Ом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(1789 – 1854 г.) </a:t>
              </a:r>
            </a:p>
          </p:txBody>
        </p:sp>
        <p:pic>
          <p:nvPicPr>
            <p:cNvPr descr="GeorgeOhm_1789-1854.jpg" id="496" name="Shape 4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9520" y="214288"/>
              <a:ext cx="1285883" cy="1785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7" name="Shape 497"/>
          <p:cNvSpPr/>
          <p:nvPr/>
        </p:nvSpPr>
        <p:spPr>
          <a:xfrm>
            <a:off x="5403850" y="1928813"/>
            <a:ext cx="15970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закон на Ом</a:t>
            </a:r>
          </a:p>
        </p:txBody>
      </p:sp>
      <p:sp>
        <p:nvSpPr>
          <p:cNvPr id="498" name="Shape 498"/>
          <p:cNvSpPr/>
          <p:nvPr/>
        </p:nvSpPr>
        <p:spPr>
          <a:xfrm>
            <a:off x="801687" y="1928813"/>
            <a:ext cx="26987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обобщен закон на Ом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4">
            <a:alphaModFix/>
          </a:blip>
          <a:srcRect b="0" l="0" r="36110" t="0"/>
          <a:stretch/>
        </p:blipFill>
        <p:spPr>
          <a:xfrm>
            <a:off x="5000625" y="2416175"/>
            <a:ext cx="3786188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/>
        <p:spPr>
          <a:xfrm>
            <a:off x="255587" y="4357687"/>
            <a:ext cx="8634412" cy="14287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5">
            <a:alphaModFix/>
          </a:blip>
          <a:srcRect b="0" l="0" r="24074" t="0"/>
          <a:stretch/>
        </p:blipFill>
        <p:spPr>
          <a:xfrm>
            <a:off x="428625" y="2273300"/>
            <a:ext cx="4000500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/>
          <p:nvPr/>
        </p:nvSpPr>
        <p:spPr>
          <a:xfrm>
            <a:off x="357187" y="3987800"/>
            <a:ext cx="40005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“+” – посоките 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съвпадат.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“-” - посоките 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 противоположни.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/>
        </p:nvSpPr>
        <p:spPr>
          <a:xfrm>
            <a:off x="1011237" y="404662"/>
            <a:ext cx="716116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Физическа интерпретация на закона на Ом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1" y="908720"/>
            <a:ext cx="3827883" cy="508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17525" y="90488"/>
            <a:ext cx="1562099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39750" y="771525"/>
            <a:ext cx="830103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К. Брандиски, Ж. Георгиев, В. Младенов, Р. Станчева., “Учебник по теоретична електротехника – Част I”, ИК КИНГ 2004, ISBN: 954-9518-28-0,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С. Фархи, С. Папазов, “Учебник по теоретична електротехника – Част I”, изд. Техника 1992, ISBN: 954-03-0115-7,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	К. Брандиски, и др., “Ръководство за семинарни упражнения по теоретична електротехника – Част I”, ИК КИНГ 2004, ISBN: 954-9518-26-4,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AutoNum type="arabicPeriod" startAt="4"/>
            </a:pP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К. Брандиски и др., “Ръководство за семинарни упражнения по теоретична електротехника – Част II”, ИК КИНГ 2004, ISBN: 954-9518-27-2,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4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К. Г. Брандиски, В. М. Младенов, С. К. Петракиева, “Ръководство за решаване на задачи по теоретична електротехника с Pspice (OrCAD 16.3)”, ИК КИНГ 2012, ISBN: 978-954-9518-72-6,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	К. Брандиски и др., “Ръководство за лабораторни упражнения по теоретична електротехника”, ИК КИНГ 2007, 2010, ISBN: 954-9518-24-8, София.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27050" y="404812"/>
            <a:ext cx="1246188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Основна: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/>
        </p:nvSpPr>
        <p:spPr>
          <a:xfrm>
            <a:off x="428625" y="2428875"/>
            <a:ext cx="40005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Буквен код за толерансите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стойността на пасивни елементи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(резистор, бобина, кондензатор)</a:t>
            </a:r>
          </a:p>
        </p:txBody>
      </p:sp>
      <p:graphicFrame>
        <p:nvGraphicFramePr>
          <p:cNvPr id="516" name="Shape 516"/>
          <p:cNvGraphicFramePr/>
          <p:nvPr/>
        </p:nvGraphicFramePr>
        <p:xfrm>
          <a:off x="4572000" y="214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{6FE66A59-E071-47F7-9ED7-4C0A43E4B0B9}</a:tableStyleId>
              </a:tblPr>
              <a:tblGrid>
                <a:gridCol w="1768075"/>
                <a:gridCol w="2160975"/>
              </a:tblGrid>
              <a:tr h="35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БУКВЕН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ТОЛЕРАНС, %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F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1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G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H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2.5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J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30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0.5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P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+ 100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    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Q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+ 30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+ 30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S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+ 50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T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+ 50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Z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+ 100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 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17" name="Shape 517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062" y="442912"/>
            <a:ext cx="4643437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285750" y="455612"/>
            <a:ext cx="3571874" cy="830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Цветен код за стойността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пасивни елементи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(резистор, бобина, кондензатор)</a:t>
            </a:r>
          </a:p>
        </p:txBody>
      </p:sp>
      <p:graphicFrame>
        <p:nvGraphicFramePr>
          <p:cNvPr id="524" name="Shape 524"/>
          <p:cNvGraphicFramePr/>
          <p:nvPr/>
        </p:nvGraphicFramePr>
        <p:xfrm>
          <a:off x="428625" y="1571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{6FE66A59-E071-47F7-9ED7-4C0A43E4B0B9}</a:tableStyleId>
              </a:tblPr>
              <a:tblGrid>
                <a:gridCol w="1643050"/>
                <a:gridCol w="714375"/>
                <a:gridCol w="1857375"/>
                <a:gridCol w="1928800"/>
                <a:gridCol w="975625"/>
                <a:gridCol w="1238925"/>
              </a:tblGrid>
              <a:tr h="254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ЦВЕТЕН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1-ва значеща цифра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2-ра значеща цифра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множител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ТОЛЕРАНС, %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без маркировка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20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10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златен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-1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0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= 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кафяв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± 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червен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оранжев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жълт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зелен 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0.5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± 0.25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виолетов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0.1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графит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бял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25" name="Shape 5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642937" y="558800"/>
            <a:ext cx="785812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Цветен код за монтажни проводници</a:t>
            </a:r>
          </a:p>
        </p:txBody>
      </p:sp>
      <p:graphicFrame>
        <p:nvGraphicFramePr>
          <p:cNvPr id="532" name="Shape 532"/>
          <p:cNvGraphicFramePr/>
          <p:nvPr/>
        </p:nvGraphicFramePr>
        <p:xfrm>
          <a:off x="1285875" y="1333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{6FE66A59-E071-47F7-9ED7-4C0A43E4B0B9}</a:tableStyleId>
              </a:tblPr>
              <a:tblGrid>
                <a:gridCol w="2430900"/>
                <a:gridCol w="1811925"/>
                <a:gridCol w="1093300"/>
                <a:gridCol w="1093300"/>
              </a:tblGrid>
              <a:tr h="253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ТИП НА ПРОВОДНИКА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ОЗНАЧЕНИЕ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ЦВЕТЕН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1307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защитен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жълто + зелено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34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неутрален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светло 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силови проводници за променливо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променливо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червен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постоянно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вериги и блокировки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оранжев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533" name="Shape 5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642937" y="428625"/>
            <a:ext cx="7858124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Означения на входни и изходни проводници и клеми при променливотокови мрежи</a:t>
            </a:r>
          </a:p>
        </p:txBody>
      </p:sp>
      <p:graphicFrame>
        <p:nvGraphicFramePr>
          <p:cNvPr id="540" name="Shape 540"/>
          <p:cNvGraphicFramePr/>
          <p:nvPr/>
        </p:nvGraphicFramePr>
        <p:xfrm>
          <a:off x="785812" y="1214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{6FE66A59-E071-47F7-9ED7-4C0A43E4B0B9}</a:tableStyleId>
              </a:tblPr>
              <a:tblGrid>
                <a:gridCol w="5929350"/>
                <a:gridCol w="1643075"/>
              </a:tblGrid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ТИП НА ПРОВОДНИКА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ОЗНАЧЕНИЕ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неутрален проводник (работна нула)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входни клеми на устройство (трифазно)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U, V, W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входни клеми на устройство (постояннотоково)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M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заземяващи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заземяващи защитни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незаземяващи защитни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(клема), свързващ към свободно от смущения заземяване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защитен проводник (клема), който едновременно е неутрален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41" name="Shape 5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517525" y="476672"/>
            <a:ext cx="1562099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39750" y="1342675"/>
            <a:ext cx="8301037" cy="424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C.K. Alexander, M.N.O. Sadiku.,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Fundamentals of 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2-nd edition, McGraw-Hill, Inc., 2004.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James W. Nilsson, Susan Riedel,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7th Edition, Prentice Hall, 2005, ISBN-10: 0131329723.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R.C. Dorf and J.A. Svoboda,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John Wiley &amp; Sons. 1999, 4th edition, ISBN 0-471-19246-5.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R. DeCarlo and P.-M. Lin,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Circuit Analysis - A Time Domain and Phasor Approach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Prentice Hall 1995.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H. Hubsche, J. Klaue, W. Pfluger, S. Appelt,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Elektrotechnik Grundstufe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WESTERMANN,1981, ISBN 3-14-20 1030-0, 327 pp., Berlin.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Kасаткин А.С. Электротехника : учеб. для вузов / А.С. Касаткин, М.В. Немцов. - 11-е изд., стер. ; Гриф МО. - М. : Академия, 2007, 539 с.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Касаткин А.С. Электротехника : учеб. для вузов / А.С. Касаткин, М.В. Немцов. - 9-е изд., стер. ; Гриф МО. - М. : Academia, 2005, 639 с.</a:t>
            </a:r>
          </a:p>
          <a:p>
            <a:pPr indent="-358775" lvl="0" marL="358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	Нейман Л.Р.,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Теоретические основы электротехники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1981.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27050" y="898873"/>
            <a:ext cx="20446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Допълнителна: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539750" y="826254"/>
            <a:ext cx="8135938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Съдържание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Основни определения, елементи на електрическите вериги: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	активни елементи (генератори) – на ЕДН и ЕДТ;</a:t>
            </a:r>
          </a:p>
          <a:p>
            <a:pPr indent="-536575" lvl="1" marL="892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	пасивни елементи (консуматори) – резистор, бобина, кондензатор, взаимно-индуктивен четириполюсен елемент.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Закони за електрическите вериги: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	първи закон на Кирхоф;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	втори закон на Кирхоф;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2.3.	закон на Ом и обобщен закон на Ом.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1500" y="588164"/>
            <a:ext cx="8001000" cy="3200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Придобити компетенции след обучение с модула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 физическата природа и стандартите за означаване на двата основни вида елементи на електрическите вериги – активни (източници на ЕДН и ЕДТ) и пасивни (консуматори – резистори, бобини и кондензатори).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Изучаване на основните закони  в електрическите вериги – 1-ви и 2-ри  закони на Кирхоф, закон на Ом (за пасивен клон от веригата) и обобщен закон на Ом (за активен клон от веригата).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517525" y="196850"/>
            <a:ext cx="71877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 и елементи на електрическите вериги</a:t>
            </a:r>
          </a:p>
        </p:txBody>
      </p:sp>
      <p:sp>
        <p:nvSpPr>
          <p:cNvPr id="128" name="Shape 12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85750" y="548679"/>
            <a:ext cx="8572500" cy="5294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устройство или съвкупност от устройства за съсредоточено преобразуване, разпределение и пренасяне на електромагнитна енергия или информация посредством електрически ток.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Във веригите за пренасяне на информация електромагнитните процеси се описват чрез сигнали и те няма да бъдат предмет на настоящия курс на обучение.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електрическа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електрическата енергия се генерира от източници, пренася се по проводници и се консумира от консуматори.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	Елементите в нея са свързани с проводници, чието съпротивление се пренебрегва.</a:t>
            </a: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	В изложението по-нататък ще се отчита само пренасянето на електрическа енергия във веригата, а не на информация.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Електрическите вериги съдържат 2 типа елементи: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(генератори) – генерират електрическа енергия и я подават към веригата.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(консуматори) -  консумират подадената от захранващата мрежа енергия към електрическата верига.</a:t>
            </a:r>
          </a:p>
        </p:txBody>
      </p:sp>
      <p:sp>
        <p:nvSpPr>
          <p:cNvPr id="130" name="Shape 130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214313" y="536573"/>
            <a:ext cx="8715374" cy="5019675"/>
            <a:chOff x="214282" y="536183"/>
            <a:chExt cx="8715434" cy="5020426"/>
          </a:xfrm>
        </p:grpSpPr>
        <p:sp>
          <p:nvSpPr>
            <p:cNvPr id="138" name="Shape 138"/>
            <p:cNvSpPr txBox="1"/>
            <p:nvPr/>
          </p:nvSpPr>
          <p:spPr>
            <a:xfrm>
              <a:off x="2071668" y="536183"/>
              <a:ext cx="5072098" cy="461664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ЕЛЕКТРИЧЕСКА ВЕРИГА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571472" y="1829691"/>
              <a:ext cx="3643337" cy="861773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АКТИВНИ ЕЛЕМЕНТИ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(генератори, източници на електрическа енергия)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4929189" y="1829691"/>
              <a:ext cx="3571899" cy="861773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ПАСИВНИ ЕЛЕМЕНТИ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(консуматори на електрическа енергия)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214282" y="4356280"/>
              <a:ext cx="2000262" cy="120032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електродвижещо напрежение (ЕДН)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2428858" y="4356280"/>
              <a:ext cx="2000262" cy="120032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електродвижещ ток (ЕДТ)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je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4143371" y="3472766"/>
              <a:ext cx="1285883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резистор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7286642" y="3472766"/>
              <a:ext cx="1643074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кондензатор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</a:t>
              </a: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5572132" y="3472766"/>
              <a:ext cx="1071570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бобина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5786446" y="4322398"/>
              <a:ext cx="2357453" cy="8925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взаимно индуктивен четириполюсен елемент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</a:t>
              </a:r>
            </a:p>
          </p:txBody>
        </p:sp>
        <p:cxnSp>
          <p:nvCxnSpPr>
            <p:cNvPr id="147" name="Shape 147"/>
            <p:cNvCxnSpPr>
              <a:stCxn id="138" idx="2"/>
              <a:endCxn id="139" idx="0"/>
            </p:cNvCxnSpPr>
            <p:nvPr/>
          </p:nvCxnSpPr>
          <p:spPr>
            <a:xfrm flipH="1">
              <a:off x="2393117" y="997847"/>
              <a:ext cx="2214600" cy="831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8" name="Shape 148"/>
            <p:cNvCxnSpPr>
              <a:stCxn id="138" idx="2"/>
              <a:endCxn id="140" idx="0"/>
            </p:cNvCxnSpPr>
            <p:nvPr/>
          </p:nvCxnSpPr>
          <p:spPr>
            <a:xfrm>
              <a:off x="4607717" y="997847"/>
              <a:ext cx="2107500" cy="831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9" name="Shape 149"/>
            <p:cNvCxnSpPr>
              <a:stCxn id="139" idx="2"/>
              <a:endCxn id="141" idx="0"/>
            </p:cNvCxnSpPr>
            <p:nvPr/>
          </p:nvCxnSpPr>
          <p:spPr>
            <a:xfrm flipH="1">
              <a:off x="1214441" y="2691464"/>
              <a:ext cx="1178700" cy="1665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0" name="Shape 150"/>
            <p:cNvCxnSpPr>
              <a:stCxn id="139" idx="2"/>
              <a:endCxn id="142" idx="0"/>
            </p:cNvCxnSpPr>
            <p:nvPr/>
          </p:nvCxnSpPr>
          <p:spPr>
            <a:xfrm>
              <a:off x="2393141" y="2691464"/>
              <a:ext cx="1035900" cy="1665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1" name="Shape 151"/>
            <p:cNvCxnSpPr>
              <a:stCxn id="140" idx="2"/>
              <a:endCxn id="143" idx="0"/>
            </p:cNvCxnSpPr>
            <p:nvPr/>
          </p:nvCxnSpPr>
          <p:spPr>
            <a:xfrm flipH="1">
              <a:off x="4786439" y="2691464"/>
              <a:ext cx="19287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2" name="Shape 152"/>
            <p:cNvCxnSpPr>
              <a:stCxn id="140" idx="2"/>
              <a:endCxn id="145" idx="0"/>
            </p:cNvCxnSpPr>
            <p:nvPr/>
          </p:nvCxnSpPr>
          <p:spPr>
            <a:xfrm flipH="1">
              <a:off x="6107939" y="2691464"/>
              <a:ext cx="6072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3" name="Shape 153"/>
            <p:cNvCxnSpPr>
              <a:stCxn id="140" idx="2"/>
              <a:endCxn id="144" idx="0"/>
            </p:cNvCxnSpPr>
            <p:nvPr/>
          </p:nvCxnSpPr>
          <p:spPr>
            <a:xfrm>
              <a:off x="6715139" y="2691464"/>
              <a:ext cx="13929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4" name="Shape 154"/>
            <p:cNvCxnSpPr>
              <a:stCxn id="140" idx="2"/>
              <a:endCxn id="146" idx="0"/>
            </p:cNvCxnSpPr>
            <p:nvPr/>
          </p:nvCxnSpPr>
          <p:spPr>
            <a:xfrm>
              <a:off x="6715139" y="2691464"/>
              <a:ext cx="249900" cy="1631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sp>
        <p:nvSpPr>
          <p:cNvPr id="155" name="Shape 1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85750" y="374650"/>
            <a:ext cx="85725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Електрически ток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насочено движение на електрически заряди.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условна положителна посока на тока се приема посоката, която е противоположна на посоката на движение на отрицателните заряди (електроните).</a:t>
            </a:r>
          </a:p>
        </p:txBody>
      </p:sp>
      <p:sp>
        <p:nvSpPr>
          <p:cNvPr id="162" name="Shape 16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500562" y="1857375"/>
            <a:ext cx="3714750" cy="209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Количествена характеристика на електрическия ток е неговата сила (респ. интензитет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която представлява количеството електрони, преминали през проводник с напречно сечение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 единица време: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112" y="3857625"/>
            <a:ext cx="3444875" cy="7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28625" y="4572000"/>
            <a:ext cx="8510586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електрическия ток е ампер (А), където: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 получава, ако за 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през напречното сечение на проводника е преминал заряд  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(кулон), респ. 6,25.10</a:t>
            </a:r>
            <a:r>
              <a:rPr b="0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електрона .</a:t>
            </a:r>
          </a:p>
        </p:txBody>
      </p:sp>
      <p:pic>
        <p:nvPicPr>
          <p:cNvPr descr="page6_present1.jpg"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25" y="2000250"/>
            <a:ext cx="2928937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