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1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1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1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1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1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1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1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1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>
            <p:ph type="ctrTitle"/>
          </p:nvPr>
        </p:nvSpPr>
        <p:spPr>
          <a:xfrm>
            <a:off x="3962398" y="1964266"/>
            <a:ext cx="7197725" cy="24214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3962398" y="4385732"/>
            <a:ext cx="7197725" cy="1405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8932557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962398" y="5870575"/>
            <a:ext cx="4893957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10608957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noramic Picture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7" name="Shape 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type="title"/>
          </p:nvPr>
        </p:nvSpPr>
        <p:spPr>
          <a:xfrm>
            <a:off x="685800" y="4732864"/>
            <a:ext cx="10131427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9" name="Shape 79"/>
          <p:cNvSpPr/>
          <p:nvPr>
            <p:ph idx="2" type="pic"/>
          </p:nvPr>
        </p:nvSpPr>
        <p:spPr>
          <a:xfrm>
            <a:off x="1371600" y="932112"/>
            <a:ext cx="8759827" cy="3164975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254000" rotWithShape="0" algn="tl">
              <a:srgbClr val="000000">
                <a:alpha val="42352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5299603"/>
            <a:ext cx="10131427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5" name="Shape 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x="685800" y="609600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2" name="Shape 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10237867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bg-BG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488275" y="82333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bg-BG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992266" y="609600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687464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Name Card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2" name="Shape 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>
            <p:ph type="title"/>
          </p:nvPr>
        </p:nvSpPr>
        <p:spPr>
          <a:xfrm>
            <a:off x="685802" y="3308580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777380"/>
            <a:ext cx="10131425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Name Car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9" name="Shape 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10237867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bg-BG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88275" y="82333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bg-BG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112" name="Shape 112"/>
          <p:cNvSpPr txBox="1"/>
          <p:nvPr>
            <p:ph type="title"/>
          </p:nvPr>
        </p:nvSpPr>
        <p:spPr>
          <a:xfrm>
            <a:off x="992266" y="609600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9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9050" lvl="3" marL="15430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9050" lvl="4" marL="20002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ue or Fals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9" name="Shape 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>
            <p:ph type="title"/>
          </p:nvPr>
        </p:nvSpPr>
        <p:spPr>
          <a:xfrm>
            <a:off x="685800" y="609600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3505200"/>
            <a:ext cx="10131428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9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9050" lvl="3" marL="15430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9050" lvl="4" marL="20002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7" name="Shape 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>
            <p:ph idx="1" type="body"/>
          </p:nvPr>
        </p:nvSpPr>
        <p:spPr>
          <a:xfrm rot="5400000">
            <a:off x="3926946" y="-1099079"/>
            <a:ext cx="3649132" cy="10131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7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9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9050" lvl="3" marL="15430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9050" lvl="4" marL="20002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32" name="Shape 132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4" name="Shape 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>
            <p:ph type="title"/>
          </p:nvPr>
        </p:nvSpPr>
        <p:spPr>
          <a:xfrm rot="5400000">
            <a:off x="7147150" y="2121123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 rot="5400000">
            <a:off x="2011057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7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9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9050" lvl="3" marL="15430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9050" lvl="4" marL="20002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9" name="Shape 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57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9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9050" lvl="3" marL="15430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9050" lvl="4" marL="20002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973670" y="2218266"/>
            <a:ext cx="470905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685800" y="2870200"/>
            <a:ext cx="4996922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7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9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9050" lvl="3" marL="15430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9050" lvl="4" marL="20002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3" type="body"/>
          </p:nvPr>
        </p:nvSpPr>
        <p:spPr>
          <a:xfrm>
            <a:off x="6096003" y="2226733"/>
            <a:ext cx="47228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4" type="body"/>
          </p:nvPr>
        </p:nvSpPr>
        <p:spPr>
          <a:xfrm>
            <a:off x="5823482" y="2870200"/>
            <a:ext cx="499533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7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9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9050" lvl="3" marL="15430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9050" lvl="4" marL="20002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5" name="Shape 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>
            <p:ph type="title"/>
          </p:nvPr>
        </p:nvSpPr>
        <p:spPr>
          <a:xfrm>
            <a:off x="685800" y="3308580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799" y="4777380"/>
            <a:ext cx="10131428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42" name="Shape 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2" y="2142066"/>
            <a:ext cx="4995333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57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9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9050" lvl="3" marL="15430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9050" lvl="4" marL="20002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5821894" y="2142066"/>
            <a:ext cx="4995332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57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9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9050" lvl="3" marL="15430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9050" lvl="4" marL="20002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0" name="Shape 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6" name="Shape 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1" name="Shape 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type="title"/>
          </p:nvPr>
        </p:nvSpPr>
        <p:spPr>
          <a:xfrm>
            <a:off x="685800" y="2074333"/>
            <a:ext cx="3680884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648201" y="609600"/>
            <a:ext cx="6169025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57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9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9050" lvl="3" marL="15430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9050" lvl="4" marL="20002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685800" y="3445932"/>
            <a:ext cx="368088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9" name="Shape 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type="title"/>
          </p:nvPr>
        </p:nvSpPr>
        <p:spPr>
          <a:xfrm>
            <a:off x="685800" y="1600200"/>
            <a:ext cx="6164653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7536253" y="914400"/>
            <a:ext cx="3280973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254000" rotWithShape="0" algn="tl">
              <a:srgbClr val="000000">
                <a:alpha val="42352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57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25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79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9050" lvl="3" marL="15430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9050" lvl="4" marL="200025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bg-BG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en.wikipedia.org/wiki/Measurement_Studio" TargetMode="External"/><Relationship Id="rId4" Type="http://schemas.openxmlformats.org/officeDocument/2006/relationships/hyperlink" Target="https://bg.wikipedia.org/wiki/MATLAB" TargetMode="External"/><Relationship Id="rId5" Type="http://schemas.openxmlformats.org/officeDocument/2006/relationships/hyperlink" Target="https://bg.wikipedia.org/wiki/%D0%98%D1%81%D1%82%D0%BE%D1%80%D0%B8%D1%8F_%D0%BD%D0%B0_%D0%BF%D1%80%D0%BE%D0%B3%D1%80%D0%B0%D0%BC%D0%BD%D0%B8%D1%82%D0%B5_%D0%B5%D0%B7%D0%B8%D1%86%D0%B8" TargetMode="External"/><Relationship Id="rId6" Type="http://schemas.openxmlformats.org/officeDocument/2006/relationships/hyperlink" Target="http://www.bvu-bg.eu/sem/sem4/IStoyanov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bg.wikipedia.org/wiki/%D0%95%D0%B7%D0%B8%D0%BA_%D0%B7%D0%B0_%D0%BF%D1%80%D0%BE%D0%B3%D1%80%D0%B0%D0%BC%D0%B8%D1%80%D0%B0%D0%BD%D0%B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ctrTitle"/>
          </p:nvPr>
        </p:nvSpPr>
        <p:spPr>
          <a:xfrm>
            <a:off x="3962398" y="2383366"/>
            <a:ext cx="7197725" cy="24214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bg-BG" sz="43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ТЕКСТ БАЗИРАНИ И ГРАФИЧНИ СРЕДИ ЗА ПРОГРАМИРАНЕ.LABVIEW.</a:t>
            </a:r>
            <a:br>
              <a:rPr b="0" i="0" lang="bg-BG" sz="43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bg-BG" sz="432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ВИРТУАЛНИ ИНСТРИМЕНТИ.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876300" y="5168900"/>
            <a:ext cx="36829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Изготвил: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Боян Димитров,42гр.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4" type="body"/>
          </p:nvPr>
        </p:nvSpPr>
        <p:spPr>
          <a:xfrm>
            <a:off x="5823482" y="2273300"/>
            <a:ext cx="4995333" cy="3517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LabVIEW </a:t>
            </a: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(съкратено от Laboratory Virtual Instrumentation Engineering Workbench) е графичната</a:t>
            </a:r>
            <a:r>
              <a:rPr b="0" i="0" lang="bg-BG" sz="1800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програмна среда на National Instruments. В дистрибуцията на LabVIEW се съдържа пълноценна развойна среда с много библиотеки и инструменти. Графичният програмен език се нарича G.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LabView,учени и инженери,могат да работят лесно и бързо с помощта на подходящи визуални средства.</a:t>
            </a:r>
          </a:p>
        </p:txBody>
      </p:sp>
      <p:sp>
        <p:nvSpPr>
          <p:cNvPr id="208" name="Shape 208"/>
          <p:cNvSpPr/>
          <p:nvPr/>
        </p:nvSpPr>
        <p:spPr>
          <a:xfrm>
            <a:off x="4402662" y="605135"/>
            <a:ext cx="2560123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0" i="0" lang="bg-BG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LabView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764" y="2641600"/>
            <a:ext cx="5267960" cy="215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2" type="body"/>
          </p:nvPr>
        </p:nvSpPr>
        <p:spPr>
          <a:xfrm>
            <a:off x="685800" y="495300"/>
            <a:ext cx="4996922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Програмите и подпрограмите на LabVIEW се наричат </a:t>
            </a:r>
            <a:r>
              <a:rPr b="0" i="1" lang="bg-BG" sz="1800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виртуални инструменти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bg-BG" sz="1800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 са изградени от два компонента:"блокова диаграма" и „преден панел“.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„Контроли“ и „индикатори“ върху предния панел позволяват на оператора да въвежда и получава данни в/от работещия виртуален инструмент.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rgbClr val="CD8A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1523" y="1646236"/>
            <a:ext cx="5457298" cy="290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241300" y="3670525"/>
            <a:ext cx="6096000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Потребителските интерфейси изпълняват две функции. </a:t>
            </a:r>
            <a:r>
              <a:rPr b="0" i="0" lang="bg-BG" sz="1800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Първо</a:t>
            </a: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тази на виртуален инструмент, който може да се стартира като програма, при който предния панел играе ролята на потребителски интерфейс. </a:t>
            </a:r>
            <a:r>
              <a:rPr b="0" i="0" lang="bg-BG" sz="1800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Второ</a:t>
            </a: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когато виртуалният инструмент се постави като модул в блокова диаграма.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2" type="body"/>
          </p:nvPr>
        </p:nvSpPr>
        <p:spPr>
          <a:xfrm>
            <a:off x="3459692" y="2298700"/>
            <a:ext cx="4996922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Богата поддръжка на инструментална техника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Достъпни драйвери и абстрактни слоеве за множество видове инструменти и шини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Лесна и бърза работа-за хора с малко или никакъв опит опит в програмирането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Съдържа същински компилатор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/>
          <p:nvPr>
            <p:ph idx="3" type="body"/>
          </p:nvPr>
        </p:nvSpPr>
        <p:spPr>
          <a:xfrm>
            <a:off x="3733803" y="1452033"/>
            <a:ext cx="47228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bg-BG" sz="2800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Предимства на LabView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2" type="body"/>
          </p:nvPr>
        </p:nvSpPr>
        <p:spPr>
          <a:xfrm>
            <a:off x="821534" y="3441703"/>
            <a:ext cx="4996922" cy="2095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Комбинация от софтуерни и хардуерни елементи,които под управлението на пресонален компютър добиват функционалността на класически лабораторен измервателен уред.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/>
          <p:nvPr>
            <p:ph idx="3" type="body"/>
          </p:nvPr>
        </p:nvSpPr>
        <p:spPr>
          <a:xfrm>
            <a:off x="3208075" y="2408205"/>
            <a:ext cx="47228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Виртуалният инструмент според National Instruments:</a:t>
            </a:r>
          </a:p>
        </p:txBody>
      </p:sp>
      <p:sp>
        <p:nvSpPr>
          <p:cNvPr id="229" name="Shape 229"/>
          <p:cNvSpPr txBox="1"/>
          <p:nvPr>
            <p:ph idx="4" type="body"/>
          </p:nvPr>
        </p:nvSpPr>
        <p:spPr>
          <a:xfrm>
            <a:off x="6096003" y="3441703"/>
            <a:ext cx="4995333" cy="2476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Уред/устройство,чийто измервателни-стимулиращи или управляващи функции,обработката на получената от измерванията информация и нейната визуализация се осъществява от компютърна платформа с помощта на програмна среда от високо ниво.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1941435" y="196643"/>
            <a:ext cx="8309133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0" i="0" lang="bg-BG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Какво представляват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0" i="0" lang="bg-BG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виртуалните инструменти?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1513255" y="376535"/>
            <a:ext cx="9305560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0" i="0" lang="bg-BG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Класификация на виртуалните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0" i="0" lang="bg-BG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инструменти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4355" y="2252026"/>
            <a:ext cx="9167444" cy="418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1542161" y="351135"/>
            <a:ext cx="8904489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0" i="0" lang="bg-BG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Функционална класификация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206" y="1602104"/>
            <a:ext cx="8813793" cy="4366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2" type="body"/>
          </p:nvPr>
        </p:nvSpPr>
        <p:spPr>
          <a:xfrm>
            <a:off x="3192992" y="2463800"/>
            <a:ext cx="5316007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5924"/>
              <a:buFont typeface="Noto Sans Symbols"/>
              <a:buChar char="❖"/>
            </a:pPr>
            <a:r>
              <a:rPr b="0" i="0" lang="bg-BG" sz="166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качествена промяна на графичния интефейс.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5924"/>
              <a:buFont typeface="Noto Sans Symbols"/>
              <a:buChar char="❖"/>
            </a:pPr>
            <a:r>
              <a:rPr b="0" i="0" lang="bg-BG" sz="166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унифициране на начина на работа с уредите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5924"/>
              <a:buFont typeface="Noto Sans Symbols"/>
              <a:buChar char="❖"/>
            </a:pPr>
            <a:r>
              <a:rPr b="0" i="0" lang="bg-BG" sz="166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занчително повишаване на възможностите за математическа обработка,анализ,съхранение и докумениране на резултатите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5924"/>
              <a:buFont typeface="Noto Sans Symbols"/>
              <a:buChar char="❖"/>
            </a:pPr>
            <a:r>
              <a:rPr b="0" i="0" lang="bg-BG" sz="166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създаване на модулно ориентирани измервателни проложения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5924"/>
              <a:buFont typeface="Noto Sans Symbols"/>
              <a:buChar char="❖"/>
            </a:pPr>
            <a:r>
              <a:rPr b="0" i="0" lang="bg-BG" sz="166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възмоност за разпределено изпълнение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5924"/>
              <a:buFont typeface="Noto Sans Symbols"/>
              <a:buChar char="❖"/>
            </a:pPr>
            <a:r>
              <a:rPr b="0" i="0" lang="bg-BG" sz="166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възможност за извършване на дистанционни измервания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66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>
            <p:ph idx="3" type="body"/>
          </p:nvPr>
        </p:nvSpPr>
        <p:spPr>
          <a:xfrm>
            <a:off x="3467103" y="1464733"/>
            <a:ext cx="47228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bg-BG" sz="2800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Предимства на виртуалната измервателна технология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2" type="body"/>
          </p:nvPr>
        </p:nvSpPr>
        <p:spPr>
          <a:xfrm>
            <a:off x="1016000" y="939800"/>
            <a:ext cx="7886698" cy="476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Използвана литература: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bg-BG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https://en.wikipedia.org/wiki/Measurement_Studio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bg-BG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https://bg.wikipedia.org/wiki/MATLAB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bg-BG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https://bg.wikipedia.org/wiki/%D0%98%D1%81%D1%82%D0%BE%D1%80%D0%B8%D1%8F_%D0%BD%D0%B0_%D0%BF%D1%80%D0%BE%D0%B3%D1%80%D0%B0%D0%BC%D0%BD%D0%B8%D1%82%D0%B5_%D0%B5%D0%B7%D0%B8%D1%86%D0%B8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bg-BG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http://www.bvu-bg.eu/sem/sem4/IStoyanov.pdf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4102100" y="698500"/>
            <a:ext cx="3759199" cy="1028700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7D2D8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Програмни езици</a:t>
            </a:r>
          </a:p>
        </p:txBody>
      </p:sp>
      <p:sp>
        <p:nvSpPr>
          <p:cNvPr id="151" name="Shape 151"/>
          <p:cNvSpPr/>
          <p:nvPr/>
        </p:nvSpPr>
        <p:spPr>
          <a:xfrm>
            <a:off x="2146300" y="2768600"/>
            <a:ext cx="2501900" cy="927100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7D2D8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Текст-базирани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среди</a:t>
            </a:r>
          </a:p>
        </p:txBody>
      </p:sp>
      <p:sp>
        <p:nvSpPr>
          <p:cNvPr id="152" name="Shape 152"/>
          <p:cNvSpPr/>
          <p:nvPr/>
        </p:nvSpPr>
        <p:spPr>
          <a:xfrm>
            <a:off x="7086600" y="2768600"/>
            <a:ext cx="2501900" cy="927100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7D2D8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Графични среди</a:t>
            </a:r>
          </a:p>
        </p:txBody>
      </p:sp>
      <p:cxnSp>
        <p:nvCxnSpPr>
          <p:cNvPr id="153" name="Shape 153"/>
          <p:cNvCxnSpPr>
            <a:stCxn id="150" idx="3"/>
            <a:endCxn id="151" idx="0"/>
          </p:cNvCxnSpPr>
          <p:nvPr/>
        </p:nvCxnSpPr>
        <p:spPr>
          <a:xfrm flipH="1">
            <a:off x="3397122" y="1576550"/>
            <a:ext cx="1255500" cy="119190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54" name="Shape 154"/>
          <p:cNvCxnSpPr>
            <a:stCxn id="150" idx="5"/>
            <a:endCxn id="152" idx="0"/>
          </p:cNvCxnSpPr>
          <p:nvPr/>
        </p:nvCxnSpPr>
        <p:spPr>
          <a:xfrm>
            <a:off x="7310777" y="1576550"/>
            <a:ext cx="1026900" cy="119190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55" name="Shape 155"/>
          <p:cNvSpPr txBox="1"/>
          <p:nvPr/>
        </p:nvSpPr>
        <p:spPr>
          <a:xfrm>
            <a:off x="1460500" y="4686300"/>
            <a:ext cx="88011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alibri"/>
              <a:buNone/>
            </a:pPr>
            <a:r>
              <a:rPr b="1" i="0" lang="bg-BG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Езиците за програмиране</a:t>
            </a: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са изкуствени езици, които ни позволяват да даваме различни инструкции на машините и да споделяме алгоритмична информация. Tе имат голямо влияние върху обществото, тъй като са в основата на всеки информатично-технологически артефакт.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2" type="body"/>
          </p:nvPr>
        </p:nvSpPr>
        <p:spPr>
          <a:xfrm>
            <a:off x="499852" y="1778001"/>
            <a:ext cx="4996922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Първият програмен език създаден така, че да задава инструкции на компютър, е написан през петдесетте(1957г.). Един от първите езици за програмиране на високо ниво е </a:t>
            </a:r>
            <a:r>
              <a:rPr b="0" i="0" lang="bg-BG" sz="1800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Планкалкюл.</a:t>
            </a: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Той е създаден от Конрад Цузе за немския компютър Z3 между 1943 и 1945 г.</a:t>
            </a:r>
          </a:p>
        </p:txBody>
      </p:sp>
      <p:sp>
        <p:nvSpPr>
          <p:cNvPr id="161" name="Shape 161"/>
          <p:cNvSpPr txBox="1"/>
          <p:nvPr>
            <p:ph idx="4" type="body"/>
          </p:nvPr>
        </p:nvSpPr>
        <p:spPr>
          <a:xfrm>
            <a:off x="5823482" y="2870200"/>
            <a:ext cx="499533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Паскал (Pascal) е структурен език за програмиране, създаден през 1970 г. от проф. Никлаус Вирт (Niklaus Wirth) от Швейцарския национален технологичен институт. Основната му цел е била да служи като език за обучение, т.е. да бъде лесен за научаване и да учи на добър стил на програмиране. </a:t>
            </a:r>
            <a:r>
              <a:rPr b="0" i="0" lang="bg-BG" sz="1800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PASCAL</a:t>
            </a: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е мощен и със структурирани насоки.</a:t>
            </a:r>
          </a:p>
        </p:txBody>
      </p:sp>
      <p:sp>
        <p:nvSpPr>
          <p:cNvPr id="162" name="Shape 162"/>
          <p:cNvSpPr/>
          <p:nvPr/>
        </p:nvSpPr>
        <p:spPr>
          <a:xfrm>
            <a:off x="3235065" y="363835"/>
            <a:ext cx="4701222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0" i="0" lang="bg-BG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Текст-базирани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2" type="body"/>
          </p:nvPr>
        </p:nvSpPr>
        <p:spPr>
          <a:xfrm>
            <a:off x="673100" y="2108200"/>
            <a:ext cx="4996922" cy="39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0" i="0" lang="bg-BG" sz="2400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Java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Първоначалната версия на езика, наричана още Oak, е разработвана в продължение на 18 месеца — от пролетта на 1991 до лятото на 1992.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Поръчката е била на компютърнияпроизводител Sun Microsystems. Проектът е носил името „The Green Project“ (Зеленият проект). Един от основните разработчици е Джеймс Гослинг, който се смята и за един от бащите на езика. Истинския пробив започва с версиите 1.3 и 1.4 през 1998.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/>
          <p:nvPr>
            <p:ph idx="4" type="body"/>
          </p:nvPr>
        </p:nvSpPr>
        <p:spPr>
          <a:xfrm>
            <a:off x="6521982" y="647700"/>
            <a:ext cx="499533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Java е език за разработка на сървърни приложения, сериозна бизнес логика, големи индустриални системи, включващи сложна обработка и изискващи голяма надеждност. По Java обикновено се подразбира не само езика Java, но и платформите Java и Java EE.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4921" y="3034427"/>
            <a:ext cx="4375677" cy="2463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2" type="body"/>
          </p:nvPr>
        </p:nvSpPr>
        <p:spPr>
          <a:xfrm>
            <a:off x="622300" y="635000"/>
            <a:ext cx="4996922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PHP</a:t>
            </a: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е език за писане на уеб приложения, предимно за малки проекти с несложна логика. Има и изключения, разбира се, но PHP на практика е език и технология за създаване на динамични уеб сайтове и клиентски уеб приложения и рядко се ползва за нещо друго. PHP не е подходящ за сървърни приложения с тежка логика, както и за мобилни и настолни приложения </a:t>
            </a:r>
          </a:p>
        </p:txBody>
      </p:sp>
      <p:sp>
        <p:nvSpPr>
          <p:cNvPr id="175" name="Shape 175"/>
          <p:cNvSpPr txBox="1"/>
          <p:nvPr>
            <p:ph idx="4" type="body"/>
          </p:nvPr>
        </p:nvSpPr>
        <p:spPr>
          <a:xfrm>
            <a:off x="6128282" y="3251200"/>
            <a:ext cx="4995333" cy="334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5924"/>
              <a:buFont typeface="Arial"/>
              <a:buChar char="•"/>
            </a:pPr>
            <a:r>
              <a:rPr b="0" i="0" lang="bg-BG" sz="1665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Езикът C#</a:t>
            </a:r>
            <a:r>
              <a:rPr b="0" i="0" lang="bg-BG" sz="166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се ползва за изграждане на всякакви софтуерни приложения и системи: от тежка сървърна логика (където конкурира Java) до уеб приложения (където конкурира PHP) и настолни приложения (където е почти без конкуренция върху Windows платформата) и мобилни приложения (където конкурира Java за Android устройствата и Objective C за iOS устройствата).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5924"/>
              <a:buFont typeface="Arial"/>
              <a:buChar char="•"/>
            </a:pPr>
            <a:r>
              <a:rPr b="0" i="0" lang="bg-BG" sz="166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C# е доста универсален език, с който се програмира всичко, но има сериозно ограничение – той не е отворена платформа с отворен код.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5924" y="3251200"/>
            <a:ext cx="3571874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3524" y="635000"/>
            <a:ext cx="4295775" cy="214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2" type="body"/>
          </p:nvPr>
        </p:nvSpPr>
        <p:spPr>
          <a:xfrm>
            <a:off x="469900" y="2068511"/>
            <a:ext cx="4996922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JavaScript е скриптов език за изграждане на потребителски интерфейс в клиентски уеб приложения. На JavaScript се пише тази чат от съвременните софтуерни приложения, която работи в уеб браузъра. С езика JavaScript се изгражда модерn базиран потребителски интерфейс (UI) за уеб и мобилни приложения. 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6212" y="1591466"/>
            <a:ext cx="3875087" cy="387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2" type="body"/>
          </p:nvPr>
        </p:nvSpPr>
        <p:spPr>
          <a:xfrm>
            <a:off x="673100" y="2324100"/>
            <a:ext cx="4996922" cy="3898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Measurement Studio  </a:t>
            </a: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представяляв набор от текстови и измервателни компоненти,които са интегрирани в средатар Microsoft Visual Studio.Тя включва в себе си и връзката с хардуера. Measurement Studio има драйвери и абстрактни слоеве за много различни видове  инструменти.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Предлага набор от контроли и класове за изграждане на системи, изградени на база виртуални инструменти чрез Visual C++ и Visual Basic. Позволява конфигуриране на Plug-in платки за събиране на данни.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001816" y="338435"/>
            <a:ext cx="10137582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0" i="0" lang="bg-BG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Графични среди за програмиране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6898" y="2324100"/>
            <a:ext cx="4762499" cy="359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2" type="body"/>
          </p:nvPr>
        </p:nvSpPr>
        <p:spPr>
          <a:xfrm>
            <a:off x="6184901" y="2133600"/>
            <a:ext cx="4996922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bg-BG" sz="1665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    LabWindows/CVI</a:t>
            </a:r>
            <a:r>
              <a:rPr b="0" i="0" lang="bg-BG" sz="1665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bg-BG" sz="166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Това е C програмнна среда за тестване и измервания.Пограмата била пусната като LabWindows/CVI за DOS през 1987г. LabWindows/CVI изпозва същите библиотеки както LabView.Но разликата между тях е,че LabView е насочена повече за използването от експерти и учени,докъто LabWindows/CVI повече към софтуерните инженери,защото е по удобна от гледна точка на използването на текст-базирани програмни езици като C.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66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" y="2133600"/>
            <a:ext cx="4965411" cy="2641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2" type="body"/>
          </p:nvPr>
        </p:nvSpPr>
        <p:spPr>
          <a:xfrm>
            <a:off x="685800" y="1409701"/>
            <a:ext cx="4996922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rgbClr val="CD8AD9"/>
                </a:solidFill>
                <a:latin typeface="Calibri"/>
                <a:ea typeface="Calibri"/>
                <a:cs typeface="Calibri"/>
                <a:sym typeface="Calibri"/>
              </a:rPr>
              <a:t>MATLAB </a:t>
            </a:r>
            <a:r>
              <a:rPr b="0" i="0" lang="bg-BG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е съкращение от „MATrix LABoratory“ и е софтуерна среда за числов анализ и самостоятелен програмен език от четвърто поколение. Изградена е на основата на програмните езици C++ и FORTRAN. Основният му интерфейс представлява графичен инструмент за създаване на блок диаграми и пригодим набор от библиотеки.Освен това с MATLAB може да служи за събирането на данни.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5932" y="1993900"/>
            <a:ext cx="5012266" cy="375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