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Libre Baskerville"/>
      <p:regular r:id="rId28"/>
      <p:bold r:id="rId29"/>
      <p: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73BE266-2FB2-4ADB-8D76-BC8A90AFD5DB}">
  <a:tblStyle styleId="{073BE266-2FB2-4ADB-8D76-BC8A90AFD5DB}" styleName="Table_0">
    <a:wholeTbl>
      <a:tcTxStyle b="off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ibreBaskerville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Baskervill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ibreBaskervill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Libre Baskerville"/>
              <a:buChar char="●"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Libre Baskerville"/>
              <a:buChar char="○"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Libre Baskerville"/>
              <a:buChar char="■"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Libre Baskerville"/>
              <a:buChar char="●"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Libre Baskerville"/>
              <a:buChar char="○"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Libre Baskerville"/>
              <a:buChar char="■"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Libre Baskerville"/>
              <a:buChar char="●"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Libre Baskerville"/>
              <a:buChar char="○"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Libre Baskerville"/>
              <a:buChar char="■"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3936696"/>
            <a:ext cx="12192000" cy="21031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" name="Shape 18"/>
          <p:cNvSpPr txBox="1"/>
          <p:nvPr>
            <p:ph type="ctrTitle"/>
          </p:nvPr>
        </p:nvSpPr>
        <p:spPr>
          <a:xfrm>
            <a:off x="838200" y="4114800"/>
            <a:ext cx="10515598" cy="11584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5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838200" y="5338169"/>
            <a:ext cx="10515598" cy="4748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b="0" i="0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700" lvl="5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700" lvl="6" marL="1600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700" lvl="7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2700" lvl="8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9685939" y="6549714"/>
            <a:ext cx="1667859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81000" y="6549714"/>
            <a:ext cx="8442157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11353799" y="6549714"/>
            <a:ext cx="446361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 rot="5400000">
            <a:off x="7635873" y="2470944"/>
            <a:ext cx="581183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b="0" i="0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2199480" y="-996155"/>
            <a:ext cx="5811838" cy="853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700" lvl="5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700" lvl="6" marL="1600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700" lvl="7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2700" lvl="8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9685939" y="6549714"/>
            <a:ext cx="1667859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81000" y="6549714"/>
            <a:ext cx="8442157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11353799" y="6549714"/>
            <a:ext cx="446361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b="0" i="0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700" lvl="5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700" lvl="6" marL="1600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700" lvl="7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2700" lvl="8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9685939" y="6549714"/>
            <a:ext cx="1667859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81000" y="6549714"/>
            <a:ext cx="8442157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11353799" y="6549714"/>
            <a:ext cx="446361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Head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841248" y="3429000"/>
            <a:ext cx="9601200" cy="183851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b="0" i="0" sz="5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41248" y="5340096"/>
            <a:ext cx="9601200" cy="4754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b="0" i="0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838200" y="1825625"/>
            <a:ext cx="50291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38100" lvl="5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38100" lvl="6" marL="1600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38100" lvl="7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38100" lvl="8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6324600" y="1825625"/>
            <a:ext cx="50291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38100" lvl="5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38100" lvl="6" marL="1600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38100" lvl="7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38100" lvl="8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9685939" y="6549714"/>
            <a:ext cx="1667859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81000" y="6549714"/>
            <a:ext cx="8442157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11353799" y="6549714"/>
            <a:ext cx="446361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b="0" i="0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39787" y="1828800"/>
            <a:ext cx="50291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839787" y="2514600"/>
            <a:ext cx="5029199" cy="3675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2700" lvl="5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2700" lvl="6" marL="1600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2700" lvl="7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2700" lvl="8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6326187" y="1828800"/>
            <a:ext cx="50291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6326187" y="2514600"/>
            <a:ext cx="5029199" cy="3675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2700" lvl="5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2700" lvl="6" marL="1600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2700" lvl="7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2700" lvl="8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9685939" y="6549714"/>
            <a:ext cx="1667859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81000" y="6549714"/>
            <a:ext cx="8442157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11353799" y="6549714"/>
            <a:ext cx="446361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b="0" i="0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9685939" y="6549714"/>
            <a:ext cx="1667859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81000" y="6549714"/>
            <a:ext cx="8442157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11353799" y="6549714"/>
            <a:ext cx="446361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0" type="dt"/>
          </p:nvPr>
        </p:nvSpPr>
        <p:spPr>
          <a:xfrm>
            <a:off x="9685939" y="6549714"/>
            <a:ext cx="1667859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81000" y="6549714"/>
            <a:ext cx="8442157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11353799" y="6549714"/>
            <a:ext cx="446361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7924800" y="1524000"/>
            <a:ext cx="3429000" cy="1904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b="0" i="0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838200" y="685800"/>
            <a:ext cx="64007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63500" lvl="5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63500" lvl="6" marL="1600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63500" lvl="7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63500" lvl="8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7924800" y="3581400"/>
            <a:ext cx="3429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9685939" y="6549714"/>
            <a:ext cx="1667859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81000" y="6549714"/>
            <a:ext cx="8442157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11353799" y="6549714"/>
            <a:ext cx="446361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7924800" y="1527048"/>
            <a:ext cx="3429000" cy="19019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b="0" i="0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64" name="Shape 64"/>
          <p:cNvSpPr/>
          <p:nvPr>
            <p:ph idx="2" type="pic"/>
          </p:nvPr>
        </p:nvSpPr>
        <p:spPr>
          <a:xfrm>
            <a:off x="838198" y="685800"/>
            <a:ext cx="64007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7924800" y="3581400"/>
            <a:ext cx="342899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9685939" y="6549714"/>
            <a:ext cx="1667859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81000" y="6549714"/>
            <a:ext cx="8442157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11353799" y="6549714"/>
            <a:ext cx="446361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92239"/>
            <a:ext cx="12188825" cy="365759"/>
          </a:xfrm>
          <a:prstGeom prst="rect">
            <a:avLst/>
          </a:prstGeom>
          <a:solidFill>
            <a:srgbClr val="2D292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b="0" i="0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12700" lvl="2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2700" lvl="3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700" lvl="4" marL="1143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2700" lvl="5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700" lvl="6" marL="1600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2700" lvl="7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2700" lvl="8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9685939" y="6549714"/>
            <a:ext cx="1667859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81000" y="6549714"/>
            <a:ext cx="8442157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Font typeface="Libre Baskerville"/>
              <a:buNone/>
              <a:defRPr b="0" i="0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1353799" y="6549714"/>
            <a:ext cx="446361" cy="22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1A2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B9B1A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838200" y="4114800"/>
            <a:ext cx="10515598" cy="11584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b="0" i="0" lang="bg-BG" sz="5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Комуникация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7467600" y="5486400"/>
            <a:ext cx="4724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bg-BG" sz="2400" u="none" cap="none" strike="noStrik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Изготвил: Виктор Чобанов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Амплитудна модулация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Амплитудната модулация (AM)</a:t>
            </a: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е модулация, при която един модулиращ сигнал пропорционално променя амплитудата на друго носещо високочестотно трептение. Чрез амплитудната аналогова модулация, излъчваните в ефира електромагнитни вълни се разпространяват модулирани по закона на модулиращото напрежение, като пренасят неговия честотен спектър. Съотношението на носещата и модулиращата честоти трябва да удовлетворява условието</a:t>
            </a:r>
            <a:b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1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</a:t>
            </a:r>
            <a:r>
              <a:rPr b="1" baseline="-2500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</a:t>
            </a: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&gt;&gt; </a:t>
            </a:r>
            <a:r>
              <a:rPr b="1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</a:t>
            </a:r>
            <a:r>
              <a:rPr b="1" baseline="-2500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</a:t>
            </a: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където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</a:t>
            </a:r>
            <a:r>
              <a:rPr b="1" baseline="-2500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</a:t>
            </a: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е честотата на носещото високочестотно трептение ;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</a:t>
            </a:r>
            <a:r>
              <a:rPr b="1" baseline="-2500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</a:t>
            </a: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е честотата на модулиращото напрежение.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Честотна модулация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Честотната модулация (FM)</a:t>
            </a: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е термин въведен и използван в радиотехниката. Свързан е с обясняване обработката на синусоидални сигнали и представлява вид аналогова модулация. При този процес се осъществява обработка на един основен (носещ) синусоидален сигнал с друг модулиращ информационен сигнал. В резултат, без да се променя амплитудата на носещия синусоидален сигнал, се променя пропорционално неговата моментна честота по закон, свързан с промените на модулиращия информационен сигнал.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Интерфейс: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Съвкупност от общи апаратни, програмни и конструктивни средства, необходими за обмен на информация между различни устройства;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0385" y="3421921"/>
            <a:ext cx="3912928" cy="262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Интерфейси според начините на предаване: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Синхронни - стробиране – предаващата страна изработва и поредица от синхронизиращи сигнали, чрез които се задава моментът, в който приемащата страна трябва да обработи информационните сигнали;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Асинхронни - квитиране – всяка промяна на някой от изходите на приемащата страна е вследствие на промяна на състояние на някой от изходите на предаващата страна;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Асинхронно - синхронни.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Режими на предаване: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Симплексен - само еднопосочно пренасяне на информация;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Дуплексен - едновременно предаване на информацията и в двете посоки;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Полудуплексен - предаването се извършва двупосочно, но последователно във времето.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RS232:</a:t>
            </a:r>
          </a:p>
        </p:txBody>
      </p:sp>
      <p:pic>
        <p:nvPicPr>
          <p:cNvPr id="174" name="Shape 1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799" y="2577660"/>
            <a:ext cx="3262940" cy="326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5185" y="3424307"/>
            <a:ext cx="4328999" cy="1163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RS232: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Сериен интерфейс;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Асинхронно предаване на информацията;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Два вида куплунзи: Cannon 9 и Cannon 25;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Разстояние терминал – модем: 15m;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Някои сигнали се предават еднократно, а други многократно.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RS232:</a:t>
            </a:r>
          </a:p>
        </p:txBody>
      </p:sp>
      <p:pic>
        <p:nvPicPr>
          <p:cNvPr id="187" name="Shape 18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080" y="1883391"/>
            <a:ext cx="9432399" cy="3958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USB: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На български: „Универсална серийна шина“;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Състои се от 4 проводника- 2 захранващи и 2 за информация;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Свързва компютър с периферни устройства;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Свойствата на включваните устройства биват директно разпознати от системата;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Прехвърлянето на пакетите данни става симетрично по два проводника, по единия от които тече реалният сигнал, а по другия-инвертираният;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Може да поддържа до 127 вида устройства;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USB: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Смущаващите сигнали биват елинимирани;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Високи скорости на пренос;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Работно напрежение:  USB осигурява максимален ток 500mA(High Power) и 100mA(Low Power) при номинално напрежение от 5V;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USB Контролерните чипове в компютъра се придържат към един от три зададени стандарти. 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Съдържание: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Определение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Типове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Същност на типовете и преобразуване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Необходими компоненти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Сведения относно използвания интерфейс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Източници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Скорост на различните USB:</a:t>
            </a:r>
          </a:p>
        </p:txBody>
      </p:sp>
      <p:graphicFrame>
        <p:nvGraphicFramePr>
          <p:cNvPr id="205" name="Shape 205"/>
          <p:cNvGraphicFramePr/>
          <p:nvPr/>
        </p:nvGraphicFramePr>
        <p:xfrm>
          <a:off x="838200" y="26035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{073BE266-2FB2-4ADB-8D76-BC8A90AFD5DB}</a:tableStyleId>
              </a:tblPr>
              <a:tblGrid>
                <a:gridCol w="3505200"/>
                <a:gridCol w="3505200"/>
                <a:gridCol w="3505200"/>
              </a:tblGrid>
              <a:tr h="1190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3600" u="none" cap="none" strike="noStrike"/>
                        <a:t>USB 1.0/1.1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Libre Baskerville"/>
                        <a:buNone/>
                      </a:pPr>
                      <a:r>
                        <a:rPr lang="bg-BG" sz="3600" u="none" cap="none" strike="noStrike"/>
                        <a:t>USB 2.0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3600" u="none" cap="none" strike="noStrike"/>
                        <a:t>USB 3.0</a:t>
                      </a:r>
                    </a:p>
                  </a:txBody>
                  <a:tcPr marT="45725" marB="45725" marR="91450" marL="91450"/>
                </a:tc>
              </a:tr>
              <a:tr h="1107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3600" u="none" cap="none" strike="noStrike"/>
                        <a:t>12Mbit/s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3400" u="none" cap="none" strike="noStrike"/>
                        <a:t>480 Mbit/s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3400" u="none" cap="none" strike="noStrike"/>
                        <a:t>614.4 MB/s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Източници:</a:t>
            </a:r>
          </a:p>
        </p:txBody>
      </p:sp>
      <p:pic>
        <p:nvPicPr>
          <p:cNvPr descr="C:\Users\John\Desktop\Google-logo.png"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2133600"/>
            <a:ext cx="54102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hn\Desktop\wiki_logo.png" id="212" name="Shape 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200" y="1066800"/>
            <a:ext cx="4114800" cy="487192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685800" y="2209800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6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Благодаря Ви за вниманието!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Какво точно е  комуникацията?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09600" y="2133600"/>
            <a:ext cx="10972799" cy="399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bg-BG" sz="2800" u="none" cap="none" strike="noStrik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Общуването</a:t>
            </a:r>
            <a:r>
              <a:rPr b="0" i="0" lang="bg-BG" sz="2800" u="none" cap="none" strike="noStrik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(или </a:t>
            </a:r>
            <a:r>
              <a:rPr b="1" i="0" lang="bg-BG" sz="2800" u="none" cap="none" strike="noStrik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комуникация</a:t>
            </a:r>
            <a:r>
              <a:rPr b="0" i="0" lang="bg-BG" sz="2800" u="none" cap="none" strike="noStrik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 е процес, чрез който хората, както и останалите живи организми и информационни системи, обменят помежду си информация. Той включва подготовката, съставянето и предаването на съобщения.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Комуникация между електронни устройства: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Аналогови сигнали: светлина, звук, топлина, цвят; когато се записва такава информация, се използват различни знаци – букви, цифри, ноти.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Цифров/дискретизиран/ сигнал: информация, представена чрез краен брой знакове; прекъснат сигнал.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Аналогово-цифрово преобразуване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Процесът на преобразуване на аналоговата информация в цифрова, се нарича дискретизация;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2209800" y="3048000"/>
            <a:ext cx="7619999" cy="3505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819783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1188" y="3343198"/>
            <a:ext cx="6869716" cy="29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Предимства на цифровата информация: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Тя е устойчива към външни влияния, може да се предава на разстояние и да се съхранява без изменение;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Удобна е за автоматична обработка.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Типове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Можем да разделим комуникацията по два основни признака: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EFEFE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Спрямо преносната среда:</a:t>
            </a:r>
          </a:p>
          <a:p>
            <a:pPr indent="-228600" lvl="1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Наземна</a:t>
            </a:r>
          </a:p>
          <a:p>
            <a:pPr indent="-228600" lvl="1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Безжична</a:t>
            </a:r>
          </a:p>
          <a:p>
            <a:pPr indent="-228600" lvl="1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EFEFE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Вид на услугата:</a:t>
            </a:r>
          </a:p>
          <a:p>
            <a:pPr indent="-228600" lvl="1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Пренос на звук</a:t>
            </a:r>
          </a:p>
          <a:p>
            <a:pPr indent="-228600" lvl="1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Пренос на Образ</a:t>
            </a:r>
          </a:p>
          <a:p>
            <a:pPr indent="-228600" lvl="1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Пренос на данни</a:t>
            </a:r>
          </a:p>
          <a:p>
            <a:pPr indent="-228600" lvl="1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Комбинирана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40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Необходими компоненти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Основните компоненти за осъществяване на комуникация са: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Предавател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Преносна среда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Приемник</a:t>
            </a:r>
          </a:p>
          <a:p>
            <a:pPr indent="0" lvl="0" mar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 условията на телекомуникация, предавателят и приемникът са едно устройство, но работещо в два или повече честотни канала (честота на приемане и честота на предаване).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838200" y="365126"/>
            <a:ext cx="10515599" cy="1145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Libre Baskerville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Видове модулация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Амплитудна модулация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bg-BG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Честотната модулация</a:t>
            </a:r>
          </a:p>
        </p:txBody>
      </p:sp>
      <p:pic>
        <p:nvPicPr>
          <p:cNvPr descr="C:\Users\John\Desktop\FM.gif"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752600"/>
            <a:ext cx="5029199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TY SKETCH 16X9">
  <a:themeElements>
    <a:clrScheme name="CitySketch">
      <a:dk1>
        <a:srgbClr val="3D372E"/>
      </a:dk1>
      <a:lt1>
        <a:srgbClr val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