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9144000"/>
  <p:notesSz cx="6858000" cy="9144000"/>
  <p:embeddedFontLst>
    <p:embeddedFont>
      <p:font typeface="Arial Black"/>
      <p:regular r:id="rId24"/>
    </p:embeddedFont>
    <p:embeddedFont>
      <p:font typeface="Rambla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ArialBlack-regular.fntdata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ambla-bold.fntdata"/><Relationship Id="rId25" Type="http://schemas.openxmlformats.org/officeDocument/2006/relationships/font" Target="fonts/Rambla-regular.fntdata"/><Relationship Id="rId28" Type="http://schemas.openxmlformats.org/officeDocument/2006/relationships/font" Target="fonts/Rambla-boldItalic.fntdata"/><Relationship Id="rId27" Type="http://schemas.openxmlformats.org/officeDocument/2006/relationships/font" Target="fonts/Rambl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Заглавен слайд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4664146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6400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7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grpSp>
        <p:nvGrpSpPr>
          <p:cNvPr id="19" name="Shape 19"/>
          <p:cNvGrpSpPr/>
          <p:nvPr/>
        </p:nvGrpSpPr>
        <p:grpSpPr>
          <a:xfrm>
            <a:off x="-3765" y="4953000"/>
            <a:ext cx="9147765" cy="1912086"/>
            <a:chOff x="-3765" y="4832896"/>
            <a:chExt cx="9147765" cy="2032190"/>
          </a:xfrm>
        </p:grpSpPr>
        <p:sp>
          <p:nvSpPr>
            <p:cNvPr id="20" name="Shape 20"/>
            <p:cNvSpPr/>
            <p:nvPr/>
          </p:nvSpPr>
          <p:spPr>
            <a:xfrm>
              <a:off x="1687513" y="4832896"/>
              <a:ext cx="7456486" cy="518815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7128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5442" y="5135526"/>
              <a:ext cx="9108557" cy="838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0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4883887"/>
              <a:ext cx="9144000" cy="1981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507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cxnSp>
          <p:nvCxnSpPr>
            <p:cNvPr id="23" name="Shape 23"/>
            <p:cNvCxnSpPr/>
            <p:nvPr/>
          </p:nvCxnSpPr>
          <p:spPr>
            <a:xfrm>
              <a:off x="-3765" y="4880373"/>
              <a:ext cx="9147764" cy="839942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24" name="Shape 24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mbla"/>
              <a:buNone/>
              <a:defRPr b="0" i="0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F0F4"/>
              </a:buClr>
              <a:buFont typeface="Rambla"/>
              <a:buNone/>
              <a:defRPr b="0" i="0" sz="1000" u="none" cap="none" strike="noStrike">
                <a:solidFill>
                  <a:srgbClr val="E7F0F4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Заглавие и вертикален текст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2378964" y="-440435"/>
            <a:ext cx="438607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Вертикално заглавие и текст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 rot="5400000">
            <a:off x="4936367" y="2182285"/>
            <a:ext cx="5592760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823119" y="-91279"/>
            <a:ext cx="5592759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Заглавие и съдържание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Заглавка на секция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22375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8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922712" y="2931711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39" name="Shape 39"/>
          <p:cNvSpPr/>
          <p:nvPr/>
        </p:nvSpPr>
        <p:spPr>
          <a:xfrm>
            <a:off x="3636680" y="3005472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3450264" y="3005472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Две съдържания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8955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640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1676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648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8955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640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1676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Сравнение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5410200"/>
            <a:ext cx="4040187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45026" y="5410200"/>
            <a:ext cx="4041774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457200" y="1444294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8927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32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86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4645025" y="1444294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8927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32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86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Само заглавие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Празен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Съдържание с надпис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914400" y="4876800"/>
            <a:ext cx="74817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25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419600" y="5355101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914400" y="274319"/>
            <a:ext cx="747979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016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148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67564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Картина с надпис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1141232" y="5443401"/>
            <a:ext cx="7162799" cy="6482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1828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83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10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206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2065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228600" y="189968"/>
            <a:ext cx="8686800" cy="438911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228600" y="4865121"/>
            <a:ext cx="8075431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30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/>
          <p:nvPr/>
        </p:nvSpPr>
        <p:spPr>
          <a:xfrm>
            <a:off x="499272" y="5944935"/>
            <a:ext cx="4940623" cy="921076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85716" y="5939010"/>
            <a:ext cx="3690451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84" name="Shape 84"/>
          <p:cNvSpPr/>
          <p:nvPr/>
        </p:nvSpPr>
        <p:spPr>
          <a:xfrm>
            <a:off x="8664111" y="4988439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8477696" y="4988439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499272" y="5944935"/>
            <a:ext cx="4940623" cy="921076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85716" y="5939010"/>
            <a:ext cx="3690451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9" name="Shape 9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611560" y="836712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432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Магнитно-електрическа измервателна система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187624" y="3501007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6400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Георги Алексанров</a:t>
            </a:r>
          </a:p>
          <a:p>
            <a:pPr indent="0" lvl="0" marL="0" marR="6400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42 група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467543" y="1484783"/>
            <a:ext cx="3754760" cy="5040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Токовият контур на уреда е подвижната бобина 5, която обхваща неподвижното цилиндрично ядро 4. Тя може свободно да се върти във въздушната междина до определен ъгъл. Бобината е изработена от тънък меден или алуминиев проводник с лакова изолация, навит върху лека алуминиева рамка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  <p:pic>
        <p:nvPicPr>
          <p:cNvPr descr="12167103_1019187801478214_1553760042_n.jpg"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6753" y="1556791"/>
            <a:ext cx="4549729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0" y="1340767"/>
            <a:ext cx="4139952" cy="4741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7704"/>
              <a:buFont typeface="Noto Sans Symbols"/>
              <a:buChar char="▶"/>
            </a:pPr>
            <a:r>
              <a:rPr b="0" i="0" lang="bg-BG" sz="2295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Ток се пропуска през бобината чрез две спирални пружини 11, които са изолирани една от друга и от полюсите. С единия си край двете пружини са закрепени към полуоста, вторият край на едната пружина е закрепен към неподвижната част на уреда, а вторият край на другата пружина към пластината 12 на коректора 10. 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7944" y="1124744"/>
            <a:ext cx="5076055" cy="468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Математически въртящия момент </a:t>
            </a:r>
            <a:r>
              <a:rPr b="1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Мb</a:t>
            </a: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може да се представи с израза:</a:t>
            </a:r>
          </a:p>
          <a:p>
            <a:pPr indent="-264160" lvl="0" marL="36576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Мb = Fα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Под действието на този момент бобината извършва въртеливо движение. В резултат на това положението на оста  и на спиралните пружинки се променя. Едната пружинка се натяга, а другата се разтяга.</a:t>
            </a:r>
          </a:p>
        </p:txBody>
      </p:sp>
      <p:sp>
        <p:nvSpPr>
          <p:cNvPr id="173" name="Shape 1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Въртящия момент 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Двете пружинки се стремят да се върнат в първоначалното си положение и в резултат на това се създава противодействащият момент Мп, чиято стойност е пропорционална на ъгъла а на завъртане на подвижната част спрямо първоначалното  положение, т. е.</a:t>
            </a:r>
          </a:p>
          <a:p>
            <a:pPr indent="-264160" lvl="0" marL="36576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Мп = сα.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9" name="Shape 1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Противодействащият момент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Под действието на създалите се два момента (въртящ и противодействащ) подвижната бобина се завърта до достигането на такъв ъгъл α, при който противодействащият момент се изравнява с въртящия, т. е. настъпва равновесие. Заедно с оста на същия ъгъл α се завърта и стрелката и при настъпване на равновесие свободният и край показва на скалата делението, което съответства на стойността на измерваната величина.</a:t>
            </a:r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Равновесие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Предимства </a:t>
            </a:r>
          </a:p>
          <a:p>
            <a: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bg-BG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1. Висока точност.</a:t>
            </a:r>
          </a:p>
          <a:p>
            <a: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bg-BG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2. Незначително влияние на външни магнитни полета.</a:t>
            </a:r>
          </a:p>
          <a:p>
            <a: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bg-BG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3. Висока чувствителност. </a:t>
            </a:r>
          </a:p>
          <a:p>
            <a: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bg-BG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4. Незначително влияние от изменение на температурата на околната среда. 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Недостатъци</a:t>
            </a:r>
          </a:p>
          <a:p>
            <a: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bg-BG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1. Основен недостатък: приложимост само в постояннотокови измервания.</a:t>
            </a:r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Предимства и недостатъци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179511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Така описаните измервателни механизми ако се включат последователно във веригата на измервания ток Iо представляват или амперметър или микроамперметър.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В амперметрите системата се 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включва във веригата непосредсвено или чрез електрически шунт. Шунтовете са преобразователи на тока в дадена верига в напрежителен пад. </a:t>
            </a:r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Приложение</a:t>
            </a:r>
          </a:p>
        </p:txBody>
      </p:sp>
      <p:pic>
        <p:nvPicPr>
          <p:cNvPr descr="C:\Users\Vision\Desktop\-ac-0-100-1e52-144-144mm-ampermeter.jpg" id="198" name="Shape 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20271" y="1988840"/>
            <a:ext cx="1944216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От същия измервателен механизъм се получава волтметър от магнитоелектрическата система, ако последователно на бобината се включи допълнително съпротивление.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Приложение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  <p:pic>
        <p:nvPicPr>
          <p:cNvPr descr="C:\Users\Vision\Desktop\150px-Voltmeter_hg.jpg"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9832" y="3789039"/>
            <a:ext cx="3168351" cy="262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Измервателната система се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ползват също и при: 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Омметрите.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Магнитно електрически галванометри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Балистични галванометри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Вибрационни галванометри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Светлиннолъчеви осцилографи</a:t>
            </a: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Термоелектрически измервателни уреди</a:t>
            </a:r>
          </a:p>
        </p:txBody>
      </p:sp>
      <p:sp>
        <p:nvSpPr>
          <p:cNvPr id="211" name="Shape 2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Приложение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Благодаря за вниманието</a:t>
            </a:r>
          </a:p>
        </p:txBody>
      </p:sp>
      <p:pic>
        <p:nvPicPr>
          <p:cNvPr descr="C:\Users\Vision\Desktop\only_god_can_judge_me-285517.jpg" id="217" name="Shape 2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1800" y="1340767"/>
            <a:ext cx="3647364" cy="5098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Символно означение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Принцип на действие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Въртящия момент 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Противодействащият момент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Равновесие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Предимства и недостатъци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Приложение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Съдържание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400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Условният знак на уредите от магнитоелектрическата система с механически противодействащ (съпротивителен) момент е следният:	</a:t>
            </a:r>
            <a:r>
              <a:rPr b="0" i="0" lang="bg-BG" sz="7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Ако измервателният механизъм на уреда е с магнитен екран условният знак се загражда с окръжност.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Символно означение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При протичане на ток през бобината на измервателния механизъм от магнитоелектричната система вследствие на взаимодействието между този ток и потока на постоянния магнит, възникват електромагнитни сили, които въз основа на законa на Био-Савар можем да определим с израза.</a:t>
            </a:r>
          </a:p>
          <a:p>
            <a:pPr indent="-264160" lvl="0" marL="36576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F=Blwl</a:t>
            </a:r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x="467543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Принцип на действие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bg-BG" sz="4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F=Blwl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</a:t>
            </a:r>
            <a:r>
              <a:rPr b="0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В</a:t>
            </a: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- магнитната индукция, Т;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</a:t>
            </a: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- токът през бобината, А;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</a:t>
            </a: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- броят на навивките на бобината;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b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1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</a:t>
            </a: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 - дължината на активните страни на бобината, m.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Принцип на действие</a:t>
            </a: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bg-BG" sz="369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52736"/>
            <a:ext cx="9144000" cy="46805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7836"/>
              <a:buFont typeface="Noto Sans Symbols"/>
              <a:buChar char="▶"/>
            </a:pP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1.неподвижен постоянен магнит 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2.полюсни накрайници 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3. неподвижно цилиндрично ядро 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4. подвижната бобина 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5. полуоси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6. опорни лагери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7. стрелка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8. скала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9. противотежести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10. винт на коректора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11. спирални пружини</a:t>
            </a:r>
            <a:b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b="0" i="0" lang="bg-BG" sz="2497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12. пластина на коректора </a:t>
            </a:r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bg-BG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Магнитът се изработва от специална стомана – волфрамова, кобалтова, хромова или никел – алуминиева. За да се запазят магнитните свойства на магнита постоянни с течение на времето, технологично при изработването му той се подлага на изкуствено стареене. 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481328"/>
            <a:ext cx="4042792" cy="4827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7704"/>
              <a:buFont typeface="Noto Sans Symbols"/>
              <a:buChar char="▶"/>
            </a:pPr>
            <a:r>
              <a:rPr b="0" i="0" lang="bg-BG" sz="2295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Полюсните накрайници 3 и цилиндричното ядро 4 се изработват от магнитно мек материал. Във въздушната междина между полюсните накрайници и цилиндричното ядро се образува сравнително силно радиално магнитно поле, в което са разположени активните страни на бобината 5.</a:t>
            </a:r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Устройство на системата</a:t>
            </a:r>
          </a:p>
        </p:txBody>
      </p:sp>
      <p:pic>
        <p:nvPicPr>
          <p:cNvPr descr="12167103_1019187801478214_1553760042_n.jpg"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6753" y="1556791"/>
            <a:ext cx="4549729" cy="4320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Открито място">
  <a:themeElements>
    <a:clrScheme name="Открито място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