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5400" lvl="4" marL="2057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5400" lvl="5" marL="2514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5400" lvl="6" marL="2971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5400" lvl="7" marL="3429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5400" lvl="8" marL="3886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5400" lvl="4" marL="2057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5400" lvl="5" marL="2514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5400" lvl="6" marL="2971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5400" lvl="7" marL="3429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5400" lvl="8" marL="3886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bg-BG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jpg"/><Relationship Id="rId4" Type="http://schemas.openxmlformats.org/officeDocument/2006/relationships/image" Target="../media/image2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0.jpg"/><Relationship Id="rId4" Type="http://schemas.openxmlformats.org/officeDocument/2006/relationships/image" Target="../media/image23.png"/><Relationship Id="rId5" Type="http://schemas.openxmlformats.org/officeDocument/2006/relationships/image" Target="../media/image2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Relationship Id="rId4" Type="http://schemas.openxmlformats.org/officeDocument/2006/relationships/image" Target="../media/image11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jpg"/><Relationship Id="rId4" Type="http://schemas.openxmlformats.org/officeDocument/2006/relationships/image" Target="../media/image1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Relationship Id="rId4" Type="http://schemas.openxmlformats.org/officeDocument/2006/relationships/image" Target="../media/image14.png"/><Relationship Id="rId5" Type="http://schemas.openxmlformats.org/officeDocument/2006/relationships/image" Target="../media/image18.png"/><Relationship Id="rId6" Type="http://schemas.openxmlformats.org/officeDocument/2006/relationships/image" Target="../media/image16.png"/><Relationship Id="rId7" Type="http://schemas.openxmlformats.org/officeDocument/2006/relationships/image" Target="../media/image26.png"/><Relationship Id="rId8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50000">
              <a:srgbClr val="CCCC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subTitle"/>
          </p:nvPr>
        </p:nvSpPr>
        <p:spPr>
          <a:xfrm>
            <a:off x="323850" y="188913"/>
            <a:ext cx="8712199" cy="1223961"/>
          </a:xfrm>
          <a:prstGeom prst="rect">
            <a:avLst/>
          </a:prstGeom>
          <a:noFill/>
          <a:ln cap="flat" cmpd="sng" w="19050">
            <a:solidFill>
              <a:srgbClr val="000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Електростатични измервателни механизми и уреди</a:t>
            </a:r>
          </a:p>
        </p:txBody>
      </p:sp>
      <p:sp>
        <p:nvSpPr>
          <p:cNvPr descr="1024px-Electrostatic_voltmeter_Rawson_Electrical_6KV" id="85" name="Shape 85"/>
          <p:cNvSpPr/>
          <p:nvPr/>
        </p:nvSpPr>
        <p:spPr>
          <a:xfrm>
            <a:off x="2195513" y="2276475"/>
            <a:ext cx="5040312" cy="34575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508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50000">
              <a:srgbClr val="CCCC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subTitle"/>
          </p:nvPr>
        </p:nvSpPr>
        <p:spPr>
          <a:xfrm>
            <a:off x="0" y="0"/>
            <a:ext cx="9144000" cy="911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основата електростатични механизми се изработват волтметри за постоянно и променливо напрежение</a:t>
            </a:r>
          </a:p>
        </p:txBody>
      </p:sp>
      <p:sp>
        <p:nvSpPr>
          <p:cNvPr descr="1024px-Electrostatic_voltmeter_Rawson_Electrical_6KV" id="159" name="Shape 159"/>
          <p:cNvSpPr/>
          <p:nvPr/>
        </p:nvSpPr>
        <p:spPr>
          <a:xfrm>
            <a:off x="1619250" y="1052512"/>
            <a:ext cx="6192837" cy="424973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508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107950" y="5734050"/>
            <a:ext cx="8999537" cy="911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Измерваното напрежение обикновено се прилага директно към електродите на измервателния механизъм.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100000">
              <a:srgbClr val="CCCCFF"/>
            </a:gs>
          </a:gsLst>
          <a:lin ang="5400000" scaled="0"/>
        </a:gra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subTitle"/>
          </p:nvPr>
        </p:nvSpPr>
        <p:spPr>
          <a:xfrm>
            <a:off x="0" y="115888"/>
            <a:ext cx="9036050" cy="30972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волтметри с относително малък обхват (под 200 – 300 V) за избягване на късо съединение между електродите се включва защитен резистор    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измерване на напрежение с честота до 200 – 300 КНz волтметърът се включва към веригата чрез изводите </a:t>
            </a:r>
            <a:r>
              <a:rPr b="1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1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по-високи честоти волтметърът се включва към вери-гата чрез изводите </a:t>
            </a:r>
            <a:r>
              <a:rPr b="1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1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</a:t>
            </a: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защото     внася допълнителна че-стотна грешка</a:t>
            </a:r>
          </a:p>
        </p:txBody>
      </p:sp>
      <p:sp>
        <p:nvSpPr>
          <p:cNvPr descr="esi el shm1" id="166" name="Shape 166"/>
          <p:cNvSpPr/>
          <p:nvPr/>
        </p:nvSpPr>
        <p:spPr>
          <a:xfrm>
            <a:off x="2339975" y="3257550"/>
            <a:ext cx="4392612" cy="36004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57619" y="842944"/>
            <a:ext cx="428627" cy="514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Shape 16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86317" y="2486022"/>
            <a:ext cx="428625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subTitle"/>
          </p:nvPr>
        </p:nvSpPr>
        <p:spPr>
          <a:xfrm>
            <a:off x="0" y="0"/>
            <a:ext cx="9036050" cy="1268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Обхватът на електростатичните волтметри може да се раз-шири при променливо напрежение чрез капацитивни делите-ли на напрежения.</a:t>
            </a:r>
          </a:p>
        </p:txBody>
      </p:sp>
      <p:sp>
        <p:nvSpPr>
          <p:cNvPr descr="esi el shm2" id="174" name="Shape 174"/>
          <p:cNvSpPr/>
          <p:nvPr/>
        </p:nvSpPr>
        <p:spPr>
          <a:xfrm>
            <a:off x="539750" y="1773238"/>
            <a:ext cx="4392612" cy="36004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5" name="Shape 1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14942" y="2214553"/>
            <a:ext cx="3679057" cy="1214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643569" y="3714751"/>
            <a:ext cx="2857519" cy="1245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50000">
              <a:srgbClr val="CCCC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idx="1" type="subTitle"/>
          </p:nvPr>
        </p:nvSpPr>
        <p:spPr>
          <a:xfrm>
            <a:off x="179388" y="260350"/>
            <a:ext cx="8785225" cy="836612"/>
          </a:xfrm>
          <a:prstGeom prst="rect">
            <a:avLst/>
          </a:prstGeom>
          <a:noFill/>
          <a:ln cap="flat" cmpd="sng" w="38100">
            <a:solidFill>
              <a:srgbClr val="000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измерване на постояно напрежение се използват рези-сторни делители на напрежения. </a:t>
            </a:r>
          </a:p>
        </p:txBody>
      </p:sp>
      <p:sp>
        <p:nvSpPr>
          <p:cNvPr descr="esi el shm3" id="182" name="Shape 182"/>
          <p:cNvSpPr/>
          <p:nvPr/>
        </p:nvSpPr>
        <p:spPr>
          <a:xfrm>
            <a:off x="2268538" y="1773238"/>
            <a:ext cx="4392611" cy="36004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" type="subTitle"/>
          </p:nvPr>
        </p:nvSpPr>
        <p:spPr>
          <a:xfrm>
            <a:off x="1187450" y="115888"/>
            <a:ext cx="6400799" cy="720724"/>
          </a:xfrm>
          <a:prstGeom prst="rect">
            <a:avLst/>
          </a:prstGeom>
          <a:noFill/>
          <a:ln cap="flat" cmpd="sng" w="38100">
            <a:solidFill>
              <a:srgbClr val="000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Метрологични характеристики:</a:t>
            </a:r>
          </a:p>
        </p:txBody>
      </p:sp>
      <p:sp>
        <p:nvSpPr>
          <p:cNvPr id="188" name="Shape 188"/>
          <p:cNvSpPr/>
          <p:nvPr/>
        </p:nvSpPr>
        <p:spPr>
          <a:xfrm>
            <a:off x="179388" y="1052512"/>
            <a:ext cx="8964612" cy="52562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измерват променливи и постоянни напрежения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висока точност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притежават много малка собствена консумация при променливо напрежение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широка честотна област – до десетки МНz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не се влияят от външни магнитни полета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входен капацитет – от порядъка на няколко десетки рF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входно съпротивление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нямат обхвати под 10 V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малък двигателен момент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влият се от външни електростатични полета – електростатични екрани</a:t>
            </a:r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0496" y="4071942"/>
            <a:ext cx="1785949" cy="4286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" type="subTitle"/>
          </p:nvPr>
        </p:nvSpPr>
        <p:spPr>
          <a:xfrm>
            <a:off x="1371600" y="333375"/>
            <a:ext cx="6400799" cy="935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Благодаря за вниманието!</a:t>
            </a:r>
          </a:p>
        </p:txBody>
      </p:sp>
      <p:sp>
        <p:nvSpPr>
          <p:cNvPr id="195" name="Shape 195"/>
          <p:cNvSpPr/>
          <p:nvPr/>
        </p:nvSpPr>
        <p:spPr>
          <a:xfrm>
            <a:off x="468312" y="2708275"/>
            <a:ext cx="8207375" cy="2305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Изготвил: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Николай Бонев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КСИ факултетен № 121214119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4221162"/>
            <a:ext cx="9144000" cy="2303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Принципът на действие на електростатични измервателни механизми се състои във взаимодействието на електрически заредени подвижни и неподвижни проводници (плаки). При преместване на подвижната плоча, под въздействието на енергията на електрическото поле се променя електрическия капацитет между плочите поради промени в тяхната активна повърхност или поради промени в разстоянието между тях. </a:t>
            </a:r>
          </a:p>
        </p:txBody>
      </p:sp>
      <p:sp>
        <p:nvSpPr>
          <p:cNvPr descr="image065" id="91" name="Shape 91"/>
          <p:cNvSpPr/>
          <p:nvPr/>
        </p:nvSpPr>
        <p:spPr>
          <a:xfrm>
            <a:off x="2339975" y="1412875"/>
            <a:ext cx="4176712" cy="266382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466725" y="188913"/>
            <a:ext cx="8137525" cy="695325"/>
          </a:xfrm>
          <a:prstGeom prst="rect">
            <a:avLst/>
          </a:prstGeom>
          <a:noFill/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Електростатични механизми за измерване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60" id="97" name="Shape 97"/>
          <p:cNvSpPr/>
          <p:nvPr/>
        </p:nvSpPr>
        <p:spPr>
          <a:xfrm>
            <a:off x="1187450" y="836612"/>
            <a:ext cx="6480174" cy="29527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>
            <p:ph idx="1" type="subTitle"/>
          </p:nvPr>
        </p:nvSpPr>
        <p:spPr>
          <a:xfrm>
            <a:off x="179388" y="4292600"/>
            <a:ext cx="8964612" cy="211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Различават се два основни типа конструкции на  електроста-тични измервателни механизми :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а) електростатичен измервателен механизъм с изменяща се активна поверхност на пластините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б) електростатичен измервателен механизъм с изменящо се разстояние между пластините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subTitle"/>
          </p:nvPr>
        </p:nvSpPr>
        <p:spPr>
          <a:xfrm>
            <a:off x="4140200" y="1628775"/>
            <a:ext cx="4824412" cy="2232025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000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Камерен електростатичен механизъм</a:t>
            </a: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1.неподвижни метални камери </a:t>
            </a: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2.секторнообразни електроди </a:t>
            </a: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ос</a:t>
            </a:r>
          </a:p>
        </p:txBody>
      </p:sp>
      <p:sp>
        <p:nvSpPr>
          <p:cNvPr descr="image051" id="104" name="Shape 104"/>
          <p:cNvSpPr/>
          <p:nvPr/>
        </p:nvSpPr>
        <p:spPr>
          <a:xfrm>
            <a:off x="179388" y="1196975"/>
            <a:ext cx="3673475" cy="30257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0" y="188913"/>
            <a:ext cx="9144000" cy="8635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Eлектростатичния механизъм представлява кондензатор, към чиито електроди се подава напрежение u.</a:t>
            </a:r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033" y="4572007"/>
            <a:ext cx="1981827" cy="7143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00364" y="4572007"/>
            <a:ext cx="3233080" cy="785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29453" y="4572007"/>
            <a:ext cx="1643074" cy="7717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28728" y="5643578"/>
            <a:ext cx="2688324" cy="928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00628" y="5715016"/>
            <a:ext cx="1908085" cy="857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50000">
              <a:srgbClr val="CCCC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subTitle"/>
          </p:nvPr>
        </p:nvSpPr>
        <p:spPr>
          <a:xfrm>
            <a:off x="34925" y="0"/>
            <a:ext cx="9144000" cy="1125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измерването на високи напрежения се прилага електро-статичен измервателен механизъм с изменение на разстоя-нието между пластините</a:t>
            </a:r>
          </a:p>
        </p:txBody>
      </p:sp>
      <p:sp>
        <p:nvSpPr>
          <p:cNvPr descr="image303" id="116" name="Shape 116"/>
          <p:cNvSpPr/>
          <p:nvPr/>
        </p:nvSpPr>
        <p:spPr>
          <a:xfrm>
            <a:off x="2051050" y="1052512"/>
            <a:ext cx="5472113" cy="359886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107950" y="4725987"/>
            <a:ext cx="8964612" cy="2016124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Електростатичен измервателен механизъм с изменение на разстоянието между пластините.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1.неподвижни електроди 2.тънка метална лента(пружина) 3.подвижни електроди 4,6 и 7. механична система 5.стрелка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subTitle"/>
          </p:nvPr>
        </p:nvSpPr>
        <p:spPr>
          <a:xfrm>
            <a:off x="0" y="4724400"/>
            <a:ext cx="9144000" cy="1847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Разгледаните електростатични измервателни механизми имат относително малка стойност на двигателния момент. Съществуват електростатични електрометри. При тях този недостатък се избягва за сметка на енергията, получена от допълнителни източници на напрежение.</a:t>
            </a:r>
          </a:p>
        </p:txBody>
      </p:sp>
      <p:sp>
        <p:nvSpPr>
          <p:cNvPr descr="1307360823_6" id="123" name="Shape 123"/>
          <p:cNvSpPr/>
          <p:nvPr/>
        </p:nvSpPr>
        <p:spPr>
          <a:xfrm>
            <a:off x="684212" y="1700213"/>
            <a:ext cx="3240087" cy="237648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051" id="124" name="Shape 124"/>
          <p:cNvSpPr/>
          <p:nvPr/>
        </p:nvSpPr>
        <p:spPr>
          <a:xfrm>
            <a:off x="4716462" y="260350"/>
            <a:ext cx="3779836" cy="2160588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subTitle"/>
          </p:nvPr>
        </p:nvSpPr>
        <p:spPr>
          <a:xfrm>
            <a:off x="107950" y="5373687"/>
            <a:ext cx="9036050" cy="1343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Електрометрите се състоят от един подвижен електрод и два или четири неподвижни електрода. Първите се наричат биантни, а вторите квадрантни.</a:t>
            </a:r>
          </a:p>
        </p:txBody>
      </p:sp>
      <p:sp>
        <p:nvSpPr>
          <p:cNvPr descr="smh1" id="130" name="Shape 130"/>
          <p:cNvSpPr/>
          <p:nvPr/>
        </p:nvSpPr>
        <p:spPr>
          <a:xfrm>
            <a:off x="755650" y="115888"/>
            <a:ext cx="3240088" cy="381634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smh2" id="131" name="Shape 131"/>
          <p:cNvSpPr/>
          <p:nvPr/>
        </p:nvSpPr>
        <p:spPr>
          <a:xfrm>
            <a:off x="5003800" y="117475"/>
            <a:ext cx="3240088" cy="381634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/>
          <p:nvPr/>
        </p:nvSpPr>
        <p:spPr>
          <a:xfrm>
            <a:off x="468312" y="4005262"/>
            <a:ext cx="3816349" cy="1152525"/>
          </a:xfrm>
          <a:prstGeom prst="rect">
            <a:avLst/>
          </a:prstGeom>
          <a:noFill/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Биантен електрометър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подвижен електрод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неподвижен електрод</a:t>
            </a:r>
          </a:p>
        </p:txBody>
      </p:sp>
      <p:sp>
        <p:nvSpPr>
          <p:cNvPr id="133" name="Shape 133"/>
          <p:cNvSpPr/>
          <p:nvPr/>
        </p:nvSpPr>
        <p:spPr>
          <a:xfrm>
            <a:off x="4500562" y="4005262"/>
            <a:ext cx="4248149" cy="1152525"/>
          </a:xfrm>
          <a:prstGeom prst="rect">
            <a:avLst/>
          </a:prstGeom>
          <a:noFill/>
          <a:ln cap="flat" cmpd="sng" w="38100">
            <a:solidFill>
              <a:srgbClr val="00008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Квадрантен електрометър</a:t>
            </a: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подвижен електрод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неподвижен електрод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CFF"/>
            </a:gs>
            <a:gs pos="100000">
              <a:schemeClr val="l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subTitle"/>
          </p:nvPr>
        </p:nvSpPr>
        <p:spPr>
          <a:xfrm>
            <a:off x="0" y="0"/>
            <a:ext cx="8893175" cy="911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квадрантните електрометри неподвижните електроди са свързани електрически два по два.</a:t>
            </a:r>
          </a:p>
        </p:txBody>
      </p:sp>
      <p:sp>
        <p:nvSpPr>
          <p:cNvPr descr="smh2" id="139" name="Shape 139"/>
          <p:cNvSpPr/>
          <p:nvPr/>
        </p:nvSpPr>
        <p:spPr>
          <a:xfrm>
            <a:off x="500033" y="1928801"/>
            <a:ext cx="3240088" cy="381634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0628" y="5643578"/>
            <a:ext cx="3270016" cy="785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Shape 14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58015" y="4643446"/>
            <a:ext cx="1820871" cy="7732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286248" y="4500569"/>
            <a:ext cx="1858921" cy="768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/>
        <p:spPr>
          <a:xfrm>
            <a:off x="5072066" y="3500437"/>
            <a:ext cx="3306077" cy="71596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500562" y="2428867"/>
            <a:ext cx="4428789" cy="696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286380" y="1357298"/>
            <a:ext cx="2478561" cy="768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100000">
              <a:srgbClr val="CCCCFF"/>
            </a:gs>
          </a:gsLst>
          <a:lin ang="2700000" scaled="0"/>
        </a:gra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" type="subTitle"/>
          </p:nvPr>
        </p:nvSpPr>
        <p:spPr>
          <a:xfrm>
            <a:off x="179388" y="188913"/>
            <a:ext cx="8496299" cy="695325"/>
          </a:xfrm>
          <a:prstGeom prst="rect">
            <a:avLst/>
          </a:prstGeom>
          <a:noFill/>
          <a:ln cap="flat" cmpd="sng" w="38100">
            <a:solidFill>
              <a:srgbClr val="000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Електростатични измервателни уреди</a:t>
            </a:r>
          </a:p>
        </p:txBody>
      </p:sp>
      <p:sp>
        <p:nvSpPr>
          <p:cNvPr id="151" name="Shape 151"/>
          <p:cNvSpPr/>
          <p:nvPr/>
        </p:nvSpPr>
        <p:spPr>
          <a:xfrm>
            <a:off x="0" y="1268412"/>
            <a:ext cx="91440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основата на всички електростатични измервателни уреди стоят електростатични механизми.</a:t>
            </a:r>
          </a:p>
        </p:txBody>
      </p:sp>
      <p:sp>
        <p:nvSpPr>
          <p:cNvPr descr="sm" id="152" name="Shape 152"/>
          <p:cNvSpPr/>
          <p:nvPr/>
        </p:nvSpPr>
        <p:spPr>
          <a:xfrm>
            <a:off x="1116012" y="2565400"/>
            <a:ext cx="2087562" cy="192246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000066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3851275" y="2924175"/>
            <a:ext cx="4608512" cy="1008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Символично означение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bg-BG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електростатичен уред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