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embeddedFontLst>
    <p:embeddedFont>
      <p:font typeface="Rambla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mbla-bold.fntdata"/><Relationship Id="rId10" Type="http://schemas.openxmlformats.org/officeDocument/2006/relationships/font" Target="fonts/Rambla-regular.fntdata"/><Relationship Id="rId13" Type="http://schemas.openxmlformats.org/officeDocument/2006/relationships/font" Target="fonts/Rambla-boldItalic.fntdata"/><Relationship Id="rId12" Type="http://schemas.openxmlformats.org/officeDocument/2006/relationships/font" Target="fonts/Rambla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Заглавен слайд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1" y="4664146"/>
            <a:ext cx="9151089" cy="0"/>
          </a:xfrm>
          <a:prstGeom prst="rtTriangle">
            <a:avLst/>
          </a:prstGeom>
          <a:gradFill>
            <a:gsLst>
              <a:gs pos="0">
                <a:srgbClr val="007795"/>
              </a:gs>
              <a:gs pos="55000">
                <a:srgbClr val="47BBE0"/>
              </a:gs>
              <a:gs pos="100000">
                <a:srgbClr val="007795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7" name="Shape 17"/>
          <p:cNvSpPr txBox="1"/>
          <p:nvPr>
            <p:ph type="ctrTitle"/>
          </p:nvPr>
        </p:nvSpPr>
        <p:spPr>
          <a:xfrm>
            <a:off x="685800" y="1752600"/>
            <a:ext cx="7772400" cy="1829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8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685800" y="3611607"/>
            <a:ext cx="7772400" cy="11997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64008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7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grpSp>
        <p:nvGrpSpPr>
          <p:cNvPr id="19" name="Shape 19"/>
          <p:cNvGrpSpPr/>
          <p:nvPr/>
        </p:nvGrpSpPr>
        <p:grpSpPr>
          <a:xfrm>
            <a:off x="-3765" y="4953000"/>
            <a:ext cx="9147765" cy="1912086"/>
            <a:chOff x="-3765" y="4832896"/>
            <a:chExt cx="9147765" cy="2032190"/>
          </a:xfrm>
        </p:grpSpPr>
        <p:sp>
          <p:nvSpPr>
            <p:cNvPr id="20" name="Shape 20"/>
            <p:cNvSpPr/>
            <p:nvPr/>
          </p:nvSpPr>
          <p:spPr>
            <a:xfrm>
              <a:off x="1687513" y="4832896"/>
              <a:ext cx="7456486" cy="518815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120000"/>
                  </a:lnTo>
                  <a:lnTo>
                    <a:pt x="0" y="71280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9CCADC">
                <a:alpha val="40000"/>
              </a:srgbClr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35442" y="5135526"/>
              <a:ext cx="9108557" cy="83819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0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0" y="4883887"/>
              <a:ext cx="9144000" cy="198119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507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algn="t" flip="none" tx="0" sx="50000" ty="0" sy="50000"/>
            </a:blip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endParaRPr>
            </a:p>
          </p:txBody>
        </p:sp>
        <p:cxnSp>
          <p:nvCxnSpPr>
            <p:cNvPr id="23" name="Shape 23"/>
            <p:cNvCxnSpPr/>
            <p:nvPr/>
          </p:nvCxnSpPr>
          <p:spPr>
            <a:xfrm>
              <a:off x="-3765" y="4880373"/>
              <a:ext cx="9147764" cy="839942"/>
            </a:xfrm>
            <a:prstGeom prst="straightConnector1">
              <a:avLst/>
            </a:prstGeom>
            <a:noFill/>
            <a:ln cap="flat" cmpd="sng" w="12050">
              <a:solidFill>
                <a:srgbClr val="93C5D8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24" name="Shape 24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Rambla"/>
              <a:buNone/>
              <a:defRPr b="0" i="0" sz="1000" u="none" cap="none" strike="noStrike">
                <a:solidFill>
                  <a:srgbClr val="FFFFFF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F0F4"/>
              </a:buClr>
              <a:buFont typeface="Rambla"/>
              <a:buNone/>
              <a:defRPr b="0" i="0" sz="1000" u="none" cap="none" strike="noStrike">
                <a:solidFill>
                  <a:srgbClr val="E7F0F4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rgbClr val="FFFFFF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Заглавие и вертикален текст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 rot="5400000">
            <a:off x="2378964" y="-440435"/>
            <a:ext cx="438607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3273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4495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2311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63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Вертикално заглавие и текст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 rot="5400000">
            <a:off x="4936367" y="2182285"/>
            <a:ext cx="5592760" cy="1777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 rot="5400000">
            <a:off x="823119" y="-91279"/>
            <a:ext cx="5592759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3273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4495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2311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63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Заглавие и съдържание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3273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4495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2311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63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Съдържание с надпис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914400" y="4876800"/>
            <a:ext cx="74817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Rambla"/>
              <a:buNone/>
              <a:defRPr b="0" i="0" sz="2500" u="none" cap="none" strike="noStrike">
                <a:solidFill>
                  <a:schemeClr val="accen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4419600" y="5355101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0" i="0" sz="12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372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2" type="body"/>
          </p:nvPr>
        </p:nvSpPr>
        <p:spPr>
          <a:xfrm>
            <a:off x="914400" y="274319"/>
            <a:ext cx="7479791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016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32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11480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67564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254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254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Заглавка на секция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722375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Rambla"/>
              <a:buNone/>
              <a:defRPr b="1" i="0" sz="48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922712" y="2931711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3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372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46" name="Shape 46"/>
          <p:cNvSpPr/>
          <p:nvPr/>
        </p:nvSpPr>
        <p:spPr>
          <a:xfrm>
            <a:off x="3636680" y="3005472"/>
            <a:ext cx="182879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  <a:effectLst>
            <a:outerShdw blurRad="50799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7" name="Shape 47"/>
          <p:cNvSpPr/>
          <p:nvPr/>
        </p:nvSpPr>
        <p:spPr>
          <a:xfrm>
            <a:off x="3450264" y="3005472"/>
            <a:ext cx="182879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  <a:effectLst>
            <a:outerShdw blurRad="50799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Две съдържания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457200" y="1481328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8955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6400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1676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648200" y="1481328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8955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6400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1676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54" name="Shape 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Rambla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Сравнение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57200" y="5410200"/>
            <a:ext cx="4040187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372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2" type="body"/>
          </p:nvPr>
        </p:nvSpPr>
        <p:spPr>
          <a:xfrm>
            <a:off x="4645026" y="5410200"/>
            <a:ext cx="4041774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2407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2372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286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286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3" type="body"/>
          </p:nvPr>
        </p:nvSpPr>
        <p:spPr>
          <a:xfrm>
            <a:off x="457200" y="1444294"/>
            <a:ext cx="4040187" cy="3941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8927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4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1320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86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54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54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4" type="body"/>
          </p:nvPr>
        </p:nvSpPr>
        <p:spPr>
          <a:xfrm>
            <a:off x="4645025" y="1444294"/>
            <a:ext cx="4041774" cy="3941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58927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4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1320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86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2540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2540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Само заглавие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Rambla"/>
              <a:buNone/>
              <a:defRPr b="1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Празен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Картина с надпис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x="1141232" y="5443401"/>
            <a:ext cx="7162799" cy="64823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18288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88391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12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10236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206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9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2065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9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5" name="Shape 75"/>
          <p:cNvSpPr/>
          <p:nvPr>
            <p:ph idx="2" type="pic"/>
          </p:nvPr>
        </p:nvSpPr>
        <p:spPr>
          <a:xfrm>
            <a:off x="228600" y="189968"/>
            <a:ext cx="8686800" cy="4389119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4495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3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2311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63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9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mbla"/>
              <a:buNone/>
              <a:defRPr b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79" name="Shape 79"/>
          <p:cNvSpPr txBox="1"/>
          <p:nvPr>
            <p:ph type="title"/>
          </p:nvPr>
        </p:nvSpPr>
        <p:spPr>
          <a:xfrm>
            <a:off x="228600" y="4865121"/>
            <a:ext cx="8075431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Rambla"/>
              <a:buNone/>
              <a:defRPr b="0" i="0" sz="3000" u="none" cap="none" strike="noStrike">
                <a:solidFill>
                  <a:schemeClr val="accen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80" name="Shape 80"/>
          <p:cNvSpPr/>
          <p:nvPr/>
        </p:nvSpPr>
        <p:spPr>
          <a:xfrm>
            <a:off x="499272" y="5944935"/>
            <a:ext cx="4940623" cy="921076"/>
          </a:xfrm>
          <a:custGeom>
            <a:pathLst>
              <a:path extrusionOk="0" h="120000" w="120000">
                <a:moveTo>
                  <a:pt x="0" y="712"/>
                </a:moveTo>
                <a:lnTo>
                  <a:pt x="119999" y="120000"/>
                </a:lnTo>
                <a:lnTo>
                  <a:pt x="89106" y="120000"/>
                </a:lnTo>
                <a:lnTo>
                  <a:pt x="16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485716" y="5939010"/>
            <a:ext cx="3690451" cy="933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19999" y="119387"/>
                </a:lnTo>
                <a:lnTo>
                  <a:pt x="94759" y="120000"/>
                </a:lnTo>
                <a:lnTo>
                  <a:pt x="257" y="816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-6041" y="5791253"/>
            <a:ext cx="3402313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cxnSp>
        <p:nvCxnSpPr>
          <p:cNvPr id="83" name="Shape 83"/>
          <p:cNvCxnSpPr/>
          <p:nvPr/>
        </p:nvCxnSpPr>
        <p:spPr>
          <a:xfrm>
            <a:off x="-9237" y="5787737"/>
            <a:ext cx="3405508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"/>
            <a:headEnd len="med" w="med" type="none"/>
            <a:tailEnd len="med" w="med" type="none"/>
          </a:ln>
        </p:spPr>
      </p:cxnSp>
      <p:sp>
        <p:nvSpPr>
          <p:cNvPr id="84" name="Shape 84"/>
          <p:cNvSpPr/>
          <p:nvPr/>
        </p:nvSpPr>
        <p:spPr>
          <a:xfrm>
            <a:off x="8664111" y="4988439"/>
            <a:ext cx="182879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  <a:effectLst>
            <a:outerShdw blurRad="50799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8477696" y="4988439"/>
            <a:ext cx="182879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  <a:effectLst>
            <a:outerShdw blurRad="50799" dir="5400000" dist="25400">
              <a:srgbClr val="000000">
                <a:alpha val="45490"/>
              </a:srgbClr>
            </a:outerShdw>
          </a:effectLst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499272" y="5944935"/>
            <a:ext cx="4940623" cy="921076"/>
          </a:xfrm>
          <a:custGeom>
            <a:pathLst>
              <a:path extrusionOk="0" h="120000" w="120000">
                <a:moveTo>
                  <a:pt x="0" y="712"/>
                </a:moveTo>
                <a:lnTo>
                  <a:pt x="119999" y="120000"/>
                </a:lnTo>
                <a:lnTo>
                  <a:pt x="89106" y="120000"/>
                </a:lnTo>
                <a:lnTo>
                  <a:pt x="16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7" name="Shape 7"/>
          <p:cNvSpPr/>
          <p:nvPr/>
        </p:nvSpPr>
        <p:spPr>
          <a:xfrm>
            <a:off x="485716" y="5939010"/>
            <a:ext cx="3690451" cy="933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19999" y="119387"/>
                </a:lnTo>
                <a:lnTo>
                  <a:pt x="94759" y="120000"/>
                </a:lnTo>
                <a:lnTo>
                  <a:pt x="257" y="816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8" name="Shape 8"/>
          <p:cNvSpPr/>
          <p:nvPr/>
        </p:nvSpPr>
        <p:spPr>
          <a:xfrm>
            <a:off x="-6041" y="5791253"/>
            <a:ext cx="3402313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cxnSp>
        <p:nvCxnSpPr>
          <p:cNvPr id="9" name="Shape 9"/>
          <p:cNvCxnSpPr/>
          <p:nvPr/>
        </p:nvCxnSpPr>
        <p:spPr>
          <a:xfrm>
            <a:off x="-9237" y="5787737"/>
            <a:ext cx="3405508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"/>
            <a:headEnd len="med" w="med" type="none"/>
            <a:tailEnd len="med" w="med" type="none"/>
          </a:ln>
        </p:spPr>
      </p:cxnSp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mbla"/>
              <a:buNone/>
              <a:defRPr b="1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33273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Noto Sans Symbols"/>
              <a:buChar char="▶"/>
              <a:defRPr b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44958" lvl="1" marL="621792" marR="0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23113" lvl="2" marL="859536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6350" lvl="3" marL="1143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3716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16002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25400" lvl="6" marL="18288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25400" lvl="7" marL="20574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25400" lvl="8" marL="2286000" marR="0" rtl="0" algn="l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Noto Sans Symbols"/>
              <a:buChar char="◾"/>
              <a:defRPr b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6727032" y="6407944"/>
            <a:ext cx="192023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4380071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  <a:defRPr b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647271" y="6407944"/>
            <a:ext cx="3657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fld id="{00000000-1234-1234-1234-123412341234}" type="slidenum">
              <a:rPr b="0" i="0" lang="bg-BG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ctrTitle"/>
          </p:nvPr>
        </p:nvSpPr>
        <p:spPr>
          <a:xfrm>
            <a:off x="685800" y="1752600"/>
            <a:ext cx="7772400" cy="1829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mbla"/>
              <a:buNone/>
            </a:pPr>
            <a:r>
              <a:rPr b="1" i="0" lang="bg-BG" sz="48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Индукционно измерване</a:t>
            </a:r>
          </a:p>
        </p:txBody>
      </p:sp>
      <p:sp>
        <p:nvSpPr>
          <p:cNvPr id="103" name="Shape 103"/>
          <p:cNvSpPr txBox="1"/>
          <p:nvPr>
            <p:ph idx="1" type="subTitle"/>
          </p:nvPr>
        </p:nvSpPr>
        <p:spPr>
          <a:xfrm>
            <a:off x="685800" y="3611607"/>
            <a:ext cx="7772400" cy="11997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rIns="45700" wrap="square" tIns="45700">
            <a:noAutofit/>
          </a:bodyPr>
          <a:lstStyle/>
          <a:p>
            <a:pPr indent="0" lvl="0" marL="0" marR="6400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2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64008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2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64008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18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Лорен Иванов 41 група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mbla"/>
              <a:buNone/>
            </a:pPr>
            <a:r>
              <a:rPr b="1" i="0" lang="bg-BG" sz="36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Обща информация и схема</a:t>
            </a:r>
          </a:p>
        </p:txBody>
      </p:sp>
      <p:pic>
        <p:nvPicPr>
          <p:cNvPr descr="TD_2010_01_RGB_40_0001.jpg" id="109" name="Shape 10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43808" y="1700808"/>
            <a:ext cx="3857972" cy="36233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x="611560" y="155679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64160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Върху диска действат две сили: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F1 = k1.Ф1.lф2.соs(Ф1 lф2) 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F2 = k2.Ф2.lф1.cos (Ф2 lф1) 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тук следва: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F1 = k1.Ф1.lф2.соs(90+alpha)=-k1.Ф1.lф2.sin(alpha)</a:t>
            </a:r>
          </a:p>
          <a:p>
            <a:pPr indent="-264160" lvl="0" marL="3657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F2 = k2.Ф2.lф1.cos(90-alpha)=k2.Ф2.lф1.sin(alpha)</a:t>
            </a:r>
          </a:p>
        </p:txBody>
      </p:sp>
      <p:sp>
        <p:nvSpPr>
          <p:cNvPr id="115" name="Shape 1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mbla"/>
              <a:buNone/>
            </a:pPr>
            <a:r>
              <a:rPr b="1" i="0" lang="bg-BG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Малко формули 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/>
        </p:nvSpPr>
        <p:spPr>
          <a:xfrm>
            <a:off x="0" y="0"/>
            <a:ext cx="9144000" cy="4739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Силите F1 и F2 създават въртящи моменти МВ1 и МB2, пропорционални на самите сили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MB1=-k1’.Ф1.lф2.sin(alpha)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МВ2=k2’.Ф2.lф1.sin(alpha)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Oбщият въртящ момент, действащ върху подвижната част на измервателния механизъм е: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МВ =k1’.Ф1.lф2.sin(alpha)+k2’ .Ф2.lф1.sin(alpha)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след много сметки и замествания се получава: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i="0" lang="bg-BG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МВ = k Ф1 Ф2 f  sin¥(alpha).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3059832" y="2348880"/>
            <a:ext cx="2828018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Rambla"/>
              <a:buNone/>
            </a:pPr>
            <a:r>
              <a:rPr b="0" i="0" lang="bg-BG" sz="8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КРАЙ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Открито място">
  <a:themeElements>
    <a:clrScheme name="Открито място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