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Galdeano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Galdeano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2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2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Galdeano"/>
              <a:buChar char="●"/>
              <a:defRPr b="0" i="0" sz="12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Galdeano"/>
              <a:buChar char="○"/>
              <a:defRPr b="0" i="0" sz="12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Galdeano"/>
              <a:buChar char="■"/>
              <a:defRPr b="0" i="0" sz="12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Galdeano"/>
              <a:buChar char="●"/>
              <a:defRPr b="0" i="0" sz="12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Galdeano"/>
              <a:buChar char="○"/>
              <a:defRPr b="0" i="0" sz="12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Galdeano"/>
              <a:buChar char="■"/>
              <a:defRPr b="0" i="0" sz="12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Galdeano"/>
              <a:buChar char="●"/>
              <a:defRPr b="0" i="0" sz="12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Galdeano"/>
              <a:buChar char="○"/>
              <a:defRPr b="0" i="0" sz="12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Galdeano"/>
              <a:buChar char="■"/>
              <a:defRPr b="0" i="0" sz="12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2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ldeano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ldeano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825016"/>
            <a:ext cx="12188951" cy="3180930"/>
          </a:xfrm>
          <a:prstGeom prst="rect">
            <a:avLst/>
          </a:prstGeom>
          <a:solidFill>
            <a:srgbClr val="262626">
              <a:alpha val="74509"/>
            </a:srgbClr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0" y="3075708"/>
            <a:ext cx="12188951" cy="263929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8" name="Shape 18"/>
          <p:cNvSpPr txBox="1"/>
          <p:nvPr>
            <p:ph type="ctrTitle"/>
          </p:nvPr>
        </p:nvSpPr>
        <p:spPr>
          <a:xfrm>
            <a:off x="1066800" y="3165763"/>
            <a:ext cx="10058399" cy="17110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nsolas"/>
              <a:buNone/>
              <a:defRPr b="0" i="0" sz="5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066800" y="4953000"/>
            <a:ext cx="100583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olas"/>
              <a:buNone/>
              <a:defRPr b="0" i="0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 rot="5400000">
            <a:off x="3962399" y="-609600"/>
            <a:ext cx="4267199" cy="9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-10159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-2540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-53339" lvl="3" marL="12344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-60960" lvl="4" marL="150876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-55878" lvl="5" marL="178307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-50800" lvl="6" marL="2057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-58420" lvl="7" marL="233172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-53339" lvl="8" marL="26060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Font typeface="Galdeano"/>
              <a:buNone/>
              <a:defRPr b="0" i="0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Font typeface="Galdeano"/>
              <a:buNone/>
              <a:defRPr b="0" i="0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ct val="25000"/>
              <a:buFont typeface="Galdeano"/>
              <a:buNone/>
            </a:pPr>
            <a:fld id="{00000000-1234-1234-1234-123412341234}" type="slidenum">
              <a:rPr b="0" i="0" lang="bg-BG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 rot="5400000">
            <a:off x="6877049" y="2305049"/>
            <a:ext cx="56388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olas"/>
              <a:buNone/>
              <a:defRPr b="0" i="0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 rot="5400000">
            <a:off x="2228849" y="-247650"/>
            <a:ext cx="5638800" cy="7048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-10159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-2540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-53339" lvl="3" marL="12344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-60960" lvl="4" marL="150876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-55878" lvl="5" marL="178307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-50800" lvl="6" marL="2057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-58420" lvl="7" marL="233172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-53339" lvl="8" marL="26060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Font typeface="Galdeano"/>
              <a:buNone/>
              <a:defRPr b="0" i="0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Font typeface="Galdeano"/>
              <a:buNone/>
              <a:defRPr b="0" i="0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ct val="25000"/>
              <a:buFont typeface="Galdeano"/>
              <a:buNone/>
            </a:pPr>
            <a:fld id="{00000000-1234-1234-1234-123412341234}" type="slidenum">
              <a:rPr b="0" i="0" lang="bg-BG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olas"/>
              <a:buNone/>
              <a:defRPr b="0" i="0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-10159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-2540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-53339" lvl="3" marL="12344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-60960" lvl="4" marL="150876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-55878" lvl="5" marL="178307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-50800" lvl="6" marL="2057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-58420" lvl="7" marL="233172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-53339" lvl="8" marL="26060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Font typeface="Galdeano"/>
              <a:buNone/>
              <a:defRPr b="0" i="0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Font typeface="Galdeano"/>
              <a:buNone/>
              <a:defRPr b="0" i="0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ct val="25000"/>
              <a:buFont typeface="Galdeano"/>
              <a:buNone/>
            </a:pPr>
            <a:fld id="{00000000-1234-1234-1234-123412341234}" type="slidenum">
              <a:rPr b="0" i="0" lang="bg-BG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1524000" y="1828800"/>
            <a:ext cx="9144000" cy="2743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nsolas"/>
              <a:buNone/>
              <a:defRPr b="0" i="0" sz="5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1524000" y="4589462"/>
            <a:ext cx="9144000" cy="15065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olas"/>
              <a:buNone/>
              <a:defRPr b="0" i="0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1527048" y="1828800"/>
            <a:ext cx="4343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1527048" y="2514600"/>
            <a:ext cx="43434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-10159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-2540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-53339" lvl="3" marL="12344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-60960" lvl="4" marL="150876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-55878" lvl="5" marL="178307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-50800" lvl="6" marL="2057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-58420" lvl="7" marL="233172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-53339" lvl="8" marL="26060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3" type="body"/>
          </p:nvPr>
        </p:nvSpPr>
        <p:spPr>
          <a:xfrm>
            <a:off x="6327648" y="1828800"/>
            <a:ext cx="4343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4" type="body"/>
          </p:nvPr>
        </p:nvSpPr>
        <p:spPr>
          <a:xfrm>
            <a:off x="6327648" y="2514600"/>
            <a:ext cx="43434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-10159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-2540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-53339" lvl="3" marL="12344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-60960" lvl="4" marL="150876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-55878" lvl="5" marL="178307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-50800" lvl="6" marL="2057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-58420" lvl="7" marL="233172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-53339" lvl="8" marL="26060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Font typeface="Galdeano"/>
              <a:buNone/>
              <a:defRPr b="0" i="0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Font typeface="Galdeano"/>
              <a:buNone/>
              <a:defRPr b="0" i="0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ct val="25000"/>
              <a:buFont typeface="Galdeano"/>
              <a:buNone/>
            </a:pPr>
            <a:fld id="{00000000-1234-1234-1234-123412341234}" type="slidenum">
              <a:rPr b="0" i="0" lang="bg-BG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olas"/>
              <a:buNone/>
              <a:defRPr b="0" i="0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Font typeface="Galdeano"/>
              <a:buNone/>
              <a:defRPr b="0" i="0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Font typeface="Galdeano"/>
              <a:buNone/>
              <a:defRPr b="0" i="0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ct val="25000"/>
              <a:buFont typeface="Galdeano"/>
              <a:buNone/>
            </a:pPr>
            <a:fld id="{00000000-1234-1234-1234-123412341234}" type="slidenum">
              <a:rPr b="0" i="0" lang="bg-BG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Font typeface="Galdeano"/>
              <a:buNone/>
              <a:defRPr b="0" i="0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Font typeface="Galdeano"/>
              <a:buNone/>
              <a:defRPr b="0" i="0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ct val="25000"/>
              <a:buFont typeface="Galdeano"/>
              <a:buNone/>
            </a:pPr>
            <a:fld id="{00000000-1234-1234-1234-123412341234}" type="slidenum">
              <a:rPr b="0" i="0" lang="bg-BG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8002586" y="1600200"/>
            <a:ext cx="3122613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olas"/>
              <a:buNone/>
              <a:defRPr b="0" i="0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760412" y="762000"/>
            <a:ext cx="6400799" cy="533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-10159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-2540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-53339" lvl="3" marL="12344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-60960" lvl="4" marL="150876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-55878" lvl="5" marL="178307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-50800" lvl="6" marL="2057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-58420" lvl="7" marL="233172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-53339" lvl="8" marL="26060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8001039" y="3429000"/>
            <a:ext cx="312416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Font typeface="Galdeano"/>
              <a:buNone/>
              <a:defRPr b="0" i="0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Font typeface="Galdeano"/>
              <a:buNone/>
              <a:defRPr b="0" i="0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ct val="25000"/>
              <a:buFont typeface="Galdeano"/>
              <a:buNone/>
            </a:pPr>
            <a:fld id="{00000000-1234-1234-1234-123412341234}" type="slidenum">
              <a:rPr b="0" i="0" lang="bg-BG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644091" y="640079"/>
            <a:ext cx="6675119" cy="5577839"/>
          </a:xfrm>
          <a:prstGeom prst="rect">
            <a:avLst/>
          </a:prstGeom>
          <a:solidFill>
            <a:srgbClr val="000000"/>
          </a:solidFill>
          <a:ln cap="flat" cmpd="sng" w="101600">
            <a:solidFill>
              <a:schemeClr val="lt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56" name="Shape 56"/>
          <p:cNvSpPr txBox="1"/>
          <p:nvPr>
            <p:ph type="title"/>
          </p:nvPr>
        </p:nvSpPr>
        <p:spPr>
          <a:xfrm>
            <a:off x="7997952" y="1600200"/>
            <a:ext cx="3127247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olas"/>
              <a:buNone/>
              <a:defRPr b="0" i="0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57" name="Shape 57"/>
          <p:cNvSpPr/>
          <p:nvPr>
            <p:ph idx="2" type="pic"/>
          </p:nvPr>
        </p:nvSpPr>
        <p:spPr>
          <a:xfrm>
            <a:off x="781250" y="777239"/>
            <a:ext cx="6400799" cy="53035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7997952" y="3429000"/>
            <a:ext cx="3127247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Font typeface="Galdeano"/>
              <a:buNone/>
              <a:defRPr b="0" i="0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Font typeface="Galdeano"/>
              <a:buNone/>
              <a:defRPr b="0" i="0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ct val="25000"/>
              <a:buFont typeface="Galdeano"/>
              <a:buNone/>
            </a:pPr>
            <a:fld id="{00000000-1234-1234-1234-123412341234}" type="slidenum">
              <a:rPr b="0" i="0" lang="bg-BG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olas"/>
              <a:buNone/>
              <a:defRPr b="0" i="0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524000" y="1825625"/>
            <a:ext cx="434340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-10159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-2540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-53339" lvl="3" marL="12344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-60960" lvl="4" marL="150876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-55878" lvl="5" marL="178307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-50800" lvl="6" marL="2057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-58420" lvl="7" marL="233172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-53339" lvl="8" marL="26060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6324600" y="1825625"/>
            <a:ext cx="434340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-10159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-2540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-53339" lvl="3" marL="12344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-60960" lvl="4" marL="150876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-55878" lvl="5" marL="178307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-50800" lvl="6" marL="2057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-58420" lvl="7" marL="233172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-53339" lvl="8" marL="26060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Font typeface="Galdeano"/>
              <a:buNone/>
              <a:defRPr b="0" i="0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Font typeface="Galdeano"/>
              <a:buNone/>
              <a:defRPr b="0" i="0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ct val="25000"/>
              <a:buFont typeface="Galdeano"/>
              <a:buNone/>
            </a:pPr>
            <a:fld id="{00000000-1234-1234-1234-123412341234}" type="slidenum">
              <a:rPr b="0" i="0" lang="bg-BG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olas"/>
              <a:buNone/>
              <a:defRPr b="0" i="0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254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-10159" lvl="1" marL="5943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-2540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-53339" lvl="3" marL="12344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-60960" lvl="4" marL="150876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-55878" lvl="5" marL="1783079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-50800" lvl="6" marL="2057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-58420" lvl="7" marL="233172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-53339" lvl="8" marL="260604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Font typeface="Galdeano"/>
              <a:buNone/>
              <a:defRPr b="0" i="0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Font typeface="Galdeano"/>
              <a:buNone/>
              <a:defRPr b="0" i="0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 b="0" i="0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ct val="25000"/>
              <a:buFont typeface="Galdeano"/>
              <a:buNone/>
            </a:pPr>
            <a:fld id="{00000000-1234-1234-1234-123412341234}" type="slidenum">
              <a:rPr b="0" i="0" lang="bg-BG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1066800" y="3165763"/>
            <a:ext cx="10058399" cy="17110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nsolas"/>
              <a:buNone/>
            </a:pPr>
            <a:r>
              <a:rPr b="0" i="0" lang="bg-BG" sz="5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Електромагнитни измервателни механизми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1066800" y="4953000"/>
            <a:ext cx="100583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Михаил Матев, ФКСУ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Shape 177"/>
          <p:cNvGrpSpPr/>
          <p:nvPr/>
        </p:nvGrpSpPr>
        <p:grpSpPr>
          <a:xfrm>
            <a:off x="630818" y="777025"/>
            <a:ext cx="11153380" cy="884182"/>
            <a:chOff x="7426" y="0"/>
            <a:chExt cx="11153380" cy="884182"/>
          </a:xfrm>
        </p:grpSpPr>
        <p:sp>
          <p:nvSpPr>
            <p:cNvPr id="178" name="Shape 178"/>
            <p:cNvSpPr/>
            <p:nvPr/>
          </p:nvSpPr>
          <p:spPr>
            <a:xfrm>
              <a:off x="7426" y="567999"/>
              <a:ext cx="2687560" cy="316183"/>
            </a:xfrm>
            <a:prstGeom prst="rect">
              <a:avLst/>
            </a:prstGeom>
            <a:solidFill>
              <a:srgbClr val="92CD50"/>
            </a:solidFill>
            <a:ln cap="flat" cmpd="sng" w="12700">
              <a:solidFill>
                <a:srgbClr val="92CD50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7426" y="686743"/>
              <a:ext cx="197438" cy="197438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92CD50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426" y="0"/>
              <a:ext cx="2687560" cy="567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Shape 181"/>
            <p:cNvSpPr txBox="1"/>
            <p:nvPr/>
          </p:nvSpPr>
          <p:spPr>
            <a:xfrm>
              <a:off x="7426" y="0"/>
              <a:ext cx="2687560" cy="567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34275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Galdeano"/>
                <a:buNone/>
              </a:pPr>
              <a:r>
                <a:rPr b="0" i="0" lang="bg-BG" sz="1800" u="none" cap="none" strike="noStrike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Солидна конструкция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2829366" y="567999"/>
              <a:ext cx="2687560" cy="316183"/>
            </a:xfrm>
            <a:prstGeom prst="rect">
              <a:avLst/>
            </a:prstGeom>
            <a:solidFill>
              <a:srgbClr val="92CD50"/>
            </a:solidFill>
            <a:ln cap="flat" cmpd="sng" w="12700">
              <a:solidFill>
                <a:srgbClr val="92CD50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2829366" y="686743"/>
              <a:ext cx="197438" cy="197438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92CD50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2829366" y="0"/>
              <a:ext cx="2687560" cy="567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Shape 185"/>
            <p:cNvSpPr txBox="1"/>
            <p:nvPr/>
          </p:nvSpPr>
          <p:spPr>
            <a:xfrm>
              <a:off x="2829366" y="0"/>
              <a:ext cx="2687560" cy="567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34275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Galdeano"/>
                <a:buNone/>
              </a:pPr>
              <a:r>
                <a:rPr b="0" i="0" lang="bg-BG" sz="1800" u="none" cap="none" strike="noStrike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Малка точност</a:t>
              </a:r>
            </a:p>
          </p:txBody>
        </p:sp>
        <p:sp>
          <p:nvSpPr>
            <p:cNvPr id="186" name="Shape 186"/>
            <p:cNvSpPr/>
            <p:nvPr/>
          </p:nvSpPr>
          <p:spPr>
            <a:xfrm>
              <a:off x="5651307" y="567999"/>
              <a:ext cx="2687560" cy="316183"/>
            </a:xfrm>
            <a:prstGeom prst="rect">
              <a:avLst/>
            </a:prstGeom>
            <a:solidFill>
              <a:srgbClr val="92CD50"/>
            </a:solidFill>
            <a:ln cap="flat" cmpd="sng" w="12700">
              <a:solidFill>
                <a:srgbClr val="92CD50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5651307" y="686743"/>
              <a:ext cx="197438" cy="197438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92CD50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>
              <a:off x="5651307" y="0"/>
              <a:ext cx="2687560" cy="567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Shape 189"/>
            <p:cNvSpPr txBox="1"/>
            <p:nvPr/>
          </p:nvSpPr>
          <p:spPr>
            <a:xfrm>
              <a:off x="5651307" y="0"/>
              <a:ext cx="2687560" cy="567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34275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Galdeano"/>
                <a:buNone/>
              </a:pPr>
              <a:r>
                <a:rPr b="0" i="0" lang="bg-BG" sz="1800" u="none" cap="none" strike="noStrike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Издръжливост</a:t>
              </a:r>
            </a:p>
          </p:txBody>
        </p:sp>
        <p:sp>
          <p:nvSpPr>
            <p:cNvPr id="190" name="Shape 190"/>
            <p:cNvSpPr/>
            <p:nvPr/>
          </p:nvSpPr>
          <p:spPr>
            <a:xfrm>
              <a:off x="8473246" y="567999"/>
              <a:ext cx="2687560" cy="316183"/>
            </a:xfrm>
            <a:prstGeom prst="rect">
              <a:avLst/>
            </a:prstGeom>
            <a:solidFill>
              <a:srgbClr val="92CD50"/>
            </a:solidFill>
            <a:ln cap="flat" cmpd="sng" w="12700">
              <a:solidFill>
                <a:srgbClr val="92CD50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8473246" y="686743"/>
              <a:ext cx="197438" cy="197438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92CD50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8473246" y="0"/>
              <a:ext cx="2687560" cy="567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Shape 193"/>
            <p:cNvSpPr txBox="1"/>
            <p:nvPr/>
          </p:nvSpPr>
          <p:spPr>
            <a:xfrm>
              <a:off x="8473246" y="0"/>
              <a:ext cx="2687560" cy="567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34275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Galdeano"/>
                <a:buNone/>
              </a:pPr>
              <a:r>
                <a:rPr b="0" i="0" lang="bg-BG" sz="1800" u="none" cap="none" strike="noStrike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Всекидневни технически измервания</a:t>
              </a:r>
            </a:p>
          </p:txBody>
        </p:sp>
      </p:grpSp>
      <p:sp>
        <p:nvSpPr>
          <p:cNvPr id="194" name="Shape 194"/>
          <p:cNvSpPr txBox="1"/>
          <p:nvPr>
            <p:ph type="title"/>
          </p:nvPr>
        </p:nvSpPr>
        <p:spPr>
          <a:xfrm>
            <a:off x="4223792" y="-1066800"/>
            <a:ext cx="3122613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nsolas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Приложение</a:t>
            </a:r>
          </a:p>
        </p:txBody>
      </p:sp>
      <p:grpSp>
        <p:nvGrpSpPr>
          <p:cNvPr id="195" name="Shape 195"/>
          <p:cNvGrpSpPr/>
          <p:nvPr/>
        </p:nvGrpSpPr>
        <p:grpSpPr>
          <a:xfrm>
            <a:off x="1344893" y="2060848"/>
            <a:ext cx="9149166" cy="3214965"/>
            <a:chOff x="1422" y="0"/>
            <a:chExt cx="9149166" cy="3214965"/>
          </a:xfrm>
        </p:grpSpPr>
        <p:sp>
          <p:nvSpPr>
            <p:cNvPr id="196" name="Shape 196"/>
            <p:cNvSpPr/>
            <p:nvPr/>
          </p:nvSpPr>
          <p:spPr>
            <a:xfrm>
              <a:off x="1422" y="943228"/>
              <a:ext cx="4463008" cy="525058"/>
            </a:xfrm>
            <a:prstGeom prst="rect">
              <a:avLst/>
            </a:prstGeom>
            <a:solidFill>
              <a:srgbClr val="92CD50"/>
            </a:solidFill>
            <a:ln cap="flat" cmpd="sng" w="12700">
              <a:solidFill>
                <a:srgbClr val="92CD50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1422" y="1140419"/>
              <a:ext cx="327867" cy="327867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92CD50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1422" y="0"/>
              <a:ext cx="4463008" cy="943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Shape 199"/>
            <p:cNvSpPr txBox="1"/>
            <p:nvPr/>
          </p:nvSpPr>
          <p:spPr>
            <a:xfrm>
              <a:off x="1422" y="0"/>
              <a:ext cx="4463008" cy="943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102850" rIns="102850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Galdeano"/>
                <a:buNone/>
              </a:pPr>
              <a:r>
                <a:rPr b="0" i="0" lang="bg-BG" sz="5400" u="none" cap="none" strike="noStrike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Видове уреди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1422" y="1904671"/>
              <a:ext cx="327859" cy="327859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92CD50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313832" y="1686478"/>
              <a:ext cx="4150596" cy="764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313832" y="1686478"/>
              <a:ext cx="4150596" cy="764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Galdeano"/>
                <a:buNone/>
              </a:pPr>
              <a:r>
                <a:rPr b="0" i="0" lang="bg-BG" sz="1800" u="none" cap="none" strike="noStrike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Амперметри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1422" y="2668915"/>
              <a:ext cx="327859" cy="327859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92CD50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313832" y="2450723"/>
              <a:ext cx="4150596" cy="764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Shape 205"/>
            <p:cNvSpPr txBox="1"/>
            <p:nvPr/>
          </p:nvSpPr>
          <p:spPr>
            <a:xfrm>
              <a:off x="313832" y="2450723"/>
              <a:ext cx="4150596" cy="764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Galdeano"/>
                <a:buNone/>
              </a:pPr>
              <a:r>
                <a:rPr b="0" i="0" lang="bg-BG" sz="1800" u="none" cap="none" strike="noStrike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Волтметри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4687580" y="943228"/>
              <a:ext cx="4463008" cy="525058"/>
            </a:xfrm>
            <a:prstGeom prst="rect">
              <a:avLst/>
            </a:prstGeom>
            <a:solidFill>
              <a:srgbClr val="92CD50"/>
            </a:solidFill>
            <a:ln cap="flat" cmpd="sng" w="12700">
              <a:solidFill>
                <a:srgbClr val="92CD50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4687580" y="1140419"/>
              <a:ext cx="327867" cy="327867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92CD50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4687580" y="0"/>
              <a:ext cx="4463008" cy="943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Shape 209"/>
            <p:cNvSpPr txBox="1"/>
            <p:nvPr/>
          </p:nvSpPr>
          <p:spPr>
            <a:xfrm>
              <a:off x="4687580" y="0"/>
              <a:ext cx="4463008" cy="943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102850" rIns="102850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Galdeano"/>
                <a:buNone/>
              </a:pPr>
              <a:r>
                <a:rPr b="0" i="0" lang="bg-BG" sz="5400" u="none" cap="none" strike="noStrike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Величини</a:t>
              </a:r>
            </a:p>
          </p:txBody>
        </p:sp>
        <p:sp>
          <p:nvSpPr>
            <p:cNvPr id="210" name="Shape 210"/>
            <p:cNvSpPr/>
            <p:nvPr/>
          </p:nvSpPr>
          <p:spPr>
            <a:xfrm>
              <a:off x="4687580" y="1904671"/>
              <a:ext cx="327859" cy="327859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92CD50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4999991" y="1686478"/>
              <a:ext cx="4150596" cy="764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Shape 212"/>
            <p:cNvSpPr txBox="1"/>
            <p:nvPr/>
          </p:nvSpPr>
          <p:spPr>
            <a:xfrm>
              <a:off x="4999991" y="1686478"/>
              <a:ext cx="4150596" cy="764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Galdeano"/>
                <a:buNone/>
              </a:pPr>
              <a:r>
                <a:rPr b="0" i="0" lang="bg-BG" sz="1800" u="none" cap="none" strike="noStrike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20 – 50 mA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4687580" y="2668915"/>
              <a:ext cx="327859" cy="327859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92CD50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4999991" y="2450723"/>
              <a:ext cx="4150596" cy="764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4999991" y="2450723"/>
              <a:ext cx="4150596" cy="764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Galdeano"/>
                <a:buNone/>
              </a:pPr>
              <a:r>
                <a:rPr b="0" i="0" lang="bg-BG" sz="1800" u="none" cap="none" strike="noStrike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В зависимост от допълнителните резистори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828308" y="260647"/>
            <a:ext cx="3122613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nsolas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Волтметри</a:t>
            </a:r>
          </a:p>
        </p:txBody>
      </p:sp>
      <p:pic>
        <p:nvPicPr>
          <p:cNvPr id="221" name="Shape 2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267" y="2564903"/>
            <a:ext cx="6248399" cy="3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>
            <p:ph idx="2" type="body"/>
          </p:nvPr>
        </p:nvSpPr>
        <p:spPr>
          <a:xfrm>
            <a:off x="7752184" y="764704"/>
            <a:ext cx="3744415" cy="4464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Измерва напрежение чрез преобразуването му в ток I0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Последователно се свързва допълнителен манганинов резистор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V се свързва паралелно към веригата на измерваното напрежение U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Чрез допълнителни резистори се разширява обхвата на амперметъра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2128" y="3212975"/>
            <a:ext cx="4034471" cy="472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7997952" y="1600200"/>
            <a:ext cx="3127247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nsolas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Благодаря ви за вниманието!</a:t>
            </a:r>
          </a:p>
        </p:txBody>
      </p:sp>
      <p:pic>
        <p:nvPicPr>
          <p:cNvPr id="229" name="Shape 2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9760" r="9758" t="0"/>
          <a:stretch/>
        </p:blipFill>
        <p:spPr>
          <a:xfrm>
            <a:off x="781250" y="777239"/>
            <a:ext cx="6400799" cy="530352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>
            <p:ph idx="1" type="body"/>
          </p:nvPr>
        </p:nvSpPr>
        <p:spPr>
          <a:xfrm>
            <a:off x="7997952" y="3429000"/>
            <a:ext cx="3127247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Михаил Матев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nsolas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Електромагнитни измервателни механизми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3432" y="1772816"/>
            <a:ext cx="10225135" cy="4279775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110000">
              <a:srgbClr val="000000">
                <a:alpha val="29411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nsolas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Над нещата!!?!</a:t>
            </a:r>
          </a:p>
        </p:txBody>
      </p:sp>
      <p:grpSp>
        <p:nvGrpSpPr>
          <p:cNvPr id="98" name="Shape 98"/>
          <p:cNvGrpSpPr/>
          <p:nvPr/>
        </p:nvGrpSpPr>
        <p:grpSpPr>
          <a:xfrm>
            <a:off x="1523999" y="1830250"/>
            <a:ext cx="9144001" cy="4264297"/>
            <a:chOff x="0" y="1450"/>
            <a:chExt cx="9144001" cy="4264297"/>
          </a:xfrm>
        </p:grpSpPr>
        <p:sp>
          <p:nvSpPr>
            <p:cNvPr id="99" name="Shape 99"/>
            <p:cNvSpPr/>
            <p:nvPr/>
          </p:nvSpPr>
          <p:spPr>
            <a:xfrm>
              <a:off x="0" y="3500028"/>
              <a:ext cx="9144000" cy="765719"/>
            </a:xfrm>
            <a:prstGeom prst="rect">
              <a:avLst/>
            </a:prstGeom>
            <a:solidFill>
              <a:srgbClr val="92CD5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Shape 100"/>
            <p:cNvSpPr txBox="1"/>
            <p:nvPr/>
          </p:nvSpPr>
          <p:spPr>
            <a:xfrm>
              <a:off x="0" y="3500028"/>
              <a:ext cx="9144000" cy="4134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0" y="3898203"/>
              <a:ext cx="9144000" cy="352230"/>
            </a:xfrm>
            <a:prstGeom prst="rect">
              <a:avLst/>
            </a:prstGeom>
            <a:solidFill>
              <a:srgbClr val="DBEECF">
                <a:alpha val="89411"/>
              </a:srgbClr>
            </a:solidFill>
            <a:ln cap="flat" cmpd="sng" w="12700">
              <a:solidFill>
                <a:srgbClr val="DBEECF">
                  <a:alpha val="89411"/>
                </a:srgbClr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Shape 102"/>
            <p:cNvSpPr txBox="1"/>
            <p:nvPr/>
          </p:nvSpPr>
          <p:spPr>
            <a:xfrm>
              <a:off x="0" y="3898203"/>
              <a:ext cx="9144000" cy="352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149350" rIns="1493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Galdeano"/>
                <a:buNone/>
              </a:pPr>
              <a:r>
                <a:rPr b="0" i="0" lang="bg-BG" sz="2100" u="none" cap="none" strike="noStrike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Приложение</a:t>
              </a:r>
            </a:p>
          </p:txBody>
        </p:sp>
        <p:sp>
          <p:nvSpPr>
            <p:cNvPr id="103" name="Shape 103"/>
            <p:cNvSpPr/>
            <p:nvPr/>
          </p:nvSpPr>
          <p:spPr>
            <a:xfrm rot="10800000">
              <a:off x="0" y="2333834"/>
              <a:ext cx="9144000" cy="1177677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92CD5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Shape 104"/>
            <p:cNvSpPr txBox="1"/>
            <p:nvPr/>
          </p:nvSpPr>
          <p:spPr>
            <a:xfrm>
              <a:off x="0" y="2333834"/>
              <a:ext cx="9144000" cy="413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0" y="2747200"/>
              <a:ext cx="9144000" cy="352125"/>
            </a:xfrm>
            <a:prstGeom prst="rect">
              <a:avLst/>
            </a:prstGeom>
            <a:solidFill>
              <a:srgbClr val="DBEECF">
                <a:alpha val="89411"/>
              </a:srgbClr>
            </a:solidFill>
            <a:ln cap="flat" cmpd="sng" w="12700">
              <a:solidFill>
                <a:srgbClr val="DBEECF">
                  <a:alpha val="89411"/>
                </a:srgbClr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Shape 106"/>
            <p:cNvSpPr txBox="1"/>
            <p:nvPr/>
          </p:nvSpPr>
          <p:spPr>
            <a:xfrm>
              <a:off x="0" y="2747200"/>
              <a:ext cx="9144000" cy="35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149350" rIns="1493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Galdeano"/>
                <a:buNone/>
              </a:pPr>
              <a:r>
                <a:rPr b="0" i="0" lang="bg-BG" sz="2100" u="none" cap="none" strike="noStrike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Принцип на действие</a:t>
              </a:r>
            </a:p>
          </p:txBody>
        </p:sp>
        <p:sp>
          <p:nvSpPr>
            <p:cNvPr id="107" name="Shape 107"/>
            <p:cNvSpPr/>
            <p:nvPr/>
          </p:nvSpPr>
          <p:spPr>
            <a:xfrm rot="10800000">
              <a:off x="0" y="1167643"/>
              <a:ext cx="9144000" cy="1177677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92CD5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Shape 108"/>
            <p:cNvSpPr txBox="1"/>
            <p:nvPr/>
          </p:nvSpPr>
          <p:spPr>
            <a:xfrm>
              <a:off x="0" y="1167642"/>
              <a:ext cx="9144000" cy="413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Galdeano"/>
                <a:buNone/>
              </a:pPr>
              <a:r>
                <a:rPr b="0" i="0" lang="bg-BG" sz="2400" u="none" cap="none" strike="noStrike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Електромагнитни механизми и апарати</a:t>
              </a:r>
            </a:p>
          </p:txBody>
        </p:sp>
        <p:sp>
          <p:nvSpPr>
            <p:cNvPr id="109" name="Shape 109"/>
            <p:cNvSpPr/>
            <p:nvPr/>
          </p:nvSpPr>
          <p:spPr>
            <a:xfrm>
              <a:off x="0" y="1581008"/>
              <a:ext cx="9144000" cy="352125"/>
            </a:xfrm>
            <a:prstGeom prst="rect">
              <a:avLst/>
            </a:prstGeom>
            <a:solidFill>
              <a:srgbClr val="DBEECF">
                <a:alpha val="89411"/>
              </a:srgbClr>
            </a:solidFill>
            <a:ln cap="flat" cmpd="sng" w="12700">
              <a:solidFill>
                <a:srgbClr val="DBEECF">
                  <a:alpha val="89411"/>
                </a:srgbClr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Shape 110"/>
            <p:cNvSpPr txBox="1"/>
            <p:nvPr/>
          </p:nvSpPr>
          <p:spPr>
            <a:xfrm>
              <a:off x="0" y="1581008"/>
              <a:ext cx="9144000" cy="35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149350" rIns="1493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Galdeano"/>
                <a:buNone/>
              </a:pPr>
              <a:r>
                <a:rPr b="0" i="0" lang="bg-BG" sz="2100" u="none" cap="none" strike="noStrike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Означение</a:t>
              </a:r>
            </a:p>
          </p:txBody>
        </p:sp>
        <p:sp>
          <p:nvSpPr>
            <p:cNvPr id="111" name="Shape 111"/>
            <p:cNvSpPr/>
            <p:nvPr/>
          </p:nvSpPr>
          <p:spPr>
            <a:xfrm rot="10800000">
              <a:off x="0" y="1450"/>
              <a:ext cx="9144000" cy="1177677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92CD5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Shape 112"/>
            <p:cNvSpPr txBox="1"/>
            <p:nvPr/>
          </p:nvSpPr>
          <p:spPr>
            <a:xfrm>
              <a:off x="0" y="1450"/>
              <a:ext cx="9144000" cy="413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Galdeano"/>
                <a:buNone/>
              </a:pPr>
              <a:r>
                <a:rPr b="0" i="0" lang="bg-BG" sz="2400" u="none" cap="none" strike="noStrike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Електрически измервания</a:t>
              </a:r>
            </a:p>
          </p:txBody>
        </p:sp>
        <p:sp>
          <p:nvSpPr>
            <p:cNvPr id="113" name="Shape 113"/>
            <p:cNvSpPr/>
            <p:nvPr/>
          </p:nvSpPr>
          <p:spPr>
            <a:xfrm>
              <a:off x="0" y="414814"/>
              <a:ext cx="4572000" cy="352125"/>
            </a:xfrm>
            <a:prstGeom prst="rect">
              <a:avLst/>
            </a:prstGeom>
            <a:solidFill>
              <a:srgbClr val="DBEECF">
                <a:alpha val="89411"/>
              </a:srgbClr>
            </a:solidFill>
            <a:ln cap="flat" cmpd="sng" w="12700">
              <a:solidFill>
                <a:srgbClr val="DBEECF">
                  <a:alpha val="89411"/>
                </a:srgbClr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0" y="414814"/>
              <a:ext cx="4572000" cy="35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149350" rIns="1493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Galdeano"/>
                <a:buNone/>
              </a:pPr>
              <a:r>
                <a:rPr b="0" i="0" lang="bg-BG" sz="2100" u="none" cap="none" strike="noStrike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Какво е това?</a:t>
              </a:r>
            </a:p>
          </p:txBody>
        </p:sp>
        <p:sp>
          <p:nvSpPr>
            <p:cNvPr id="115" name="Shape 115"/>
            <p:cNvSpPr/>
            <p:nvPr/>
          </p:nvSpPr>
          <p:spPr>
            <a:xfrm>
              <a:off x="4572000" y="414814"/>
              <a:ext cx="4572000" cy="352125"/>
            </a:xfrm>
            <a:prstGeom prst="rect">
              <a:avLst/>
            </a:prstGeom>
            <a:solidFill>
              <a:srgbClr val="DBEECF">
                <a:alpha val="89411"/>
              </a:srgbClr>
            </a:solidFill>
            <a:ln cap="flat" cmpd="sng" w="12700">
              <a:solidFill>
                <a:srgbClr val="DBEECF">
                  <a:alpha val="89411"/>
                </a:srgbClr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Shape 116"/>
            <p:cNvSpPr txBox="1"/>
            <p:nvPr/>
          </p:nvSpPr>
          <p:spPr>
            <a:xfrm>
              <a:off x="4572000" y="414814"/>
              <a:ext cx="4572000" cy="35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149350" rIns="1493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Galdeano"/>
                <a:buNone/>
              </a:pPr>
              <a:r>
                <a:rPr b="0" i="0" lang="bg-BG" sz="2100" u="none" cap="none" strike="noStrike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Защо ни е нужно?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1524000" y="1828800"/>
            <a:ext cx="9144000" cy="2743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nsolas"/>
              <a:buNone/>
            </a:pPr>
            <a:r>
              <a:rPr b="0" i="0" lang="bg-BG" sz="5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Електрическите измервания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1524000" y="4589462"/>
            <a:ext cx="9144000" cy="1506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Какво е това?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nsolas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Електрически измервания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1527048" y="1828800"/>
            <a:ext cx="4343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bg-BG" sz="22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Мултицет	</a:t>
            </a:r>
          </a:p>
        </p:txBody>
      </p:sp>
      <p:pic>
        <p:nvPicPr>
          <p:cNvPr id="129" name="Shape 12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5089" y="2514600"/>
            <a:ext cx="2829306" cy="35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>
            <p:ph idx="3" type="body"/>
          </p:nvPr>
        </p:nvSpPr>
        <p:spPr>
          <a:xfrm>
            <a:off x="6327648" y="1828800"/>
            <a:ext cx="4343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bg-BG" sz="22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Волтампер метър</a:t>
            </a:r>
          </a:p>
        </p:txBody>
      </p:sp>
      <p:pic>
        <p:nvPicPr>
          <p:cNvPr id="131" name="Shape 131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7775" y="2530205"/>
            <a:ext cx="4343400" cy="355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1524000" y="43874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nsolas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Електрически измервания</a:t>
            </a:r>
          </a:p>
        </p:txBody>
      </p:sp>
      <p:grpSp>
        <p:nvGrpSpPr>
          <p:cNvPr id="137" name="Shape 137"/>
          <p:cNvGrpSpPr/>
          <p:nvPr/>
        </p:nvGrpSpPr>
        <p:grpSpPr>
          <a:xfrm>
            <a:off x="2819633" y="1772816"/>
            <a:ext cx="6552729" cy="4244130"/>
            <a:chOff x="0" y="0"/>
            <a:chExt cx="6552729" cy="4244130"/>
          </a:xfrm>
        </p:grpSpPr>
        <p:sp>
          <p:nvSpPr>
            <p:cNvPr id="138" name="Shape 138"/>
            <p:cNvSpPr/>
            <p:nvPr/>
          </p:nvSpPr>
          <p:spPr>
            <a:xfrm rot="-5400000">
              <a:off x="577149" y="-577149"/>
              <a:ext cx="2122065" cy="3276364"/>
            </a:xfrm>
            <a:prstGeom prst="round1Rect">
              <a:avLst>
                <a:gd fmla="val 16667" name="adj"/>
              </a:avLst>
            </a:prstGeom>
            <a:solidFill>
              <a:srgbClr val="92CD5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Shape 139"/>
            <p:cNvSpPr txBox="1"/>
            <p:nvPr/>
          </p:nvSpPr>
          <p:spPr>
            <a:xfrm>
              <a:off x="0" y="0"/>
              <a:ext cx="3276364" cy="1591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Galdeano"/>
                <a:buNone/>
              </a:pPr>
              <a:r>
                <a:rPr b="0" i="0" lang="bg-BG" sz="2400" u="none" cap="none" strike="noStrike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Предмет в ТУ</a:t>
              </a:r>
            </a:p>
          </p:txBody>
        </p:sp>
        <p:sp>
          <p:nvSpPr>
            <p:cNvPr id="140" name="Shape 140"/>
            <p:cNvSpPr/>
            <p:nvPr/>
          </p:nvSpPr>
          <p:spPr>
            <a:xfrm>
              <a:off x="3276364" y="0"/>
              <a:ext cx="3276364" cy="2122065"/>
            </a:xfrm>
            <a:prstGeom prst="round1Rect">
              <a:avLst>
                <a:gd fmla="val 16667" name="adj"/>
              </a:avLst>
            </a:prstGeom>
            <a:solidFill>
              <a:srgbClr val="92CD5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3276364" y="0"/>
              <a:ext cx="3276364" cy="1591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Galdeano"/>
                <a:buNone/>
              </a:pPr>
              <a:r>
                <a:rPr b="0" i="0" lang="bg-BG" sz="2400" u="none" cap="none" strike="noStrike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Приложение</a:t>
              </a:r>
            </a:p>
          </p:txBody>
        </p:sp>
        <p:sp>
          <p:nvSpPr>
            <p:cNvPr id="142" name="Shape 142"/>
            <p:cNvSpPr/>
            <p:nvPr/>
          </p:nvSpPr>
          <p:spPr>
            <a:xfrm rot="10800000">
              <a:off x="0" y="2122065"/>
              <a:ext cx="3276364" cy="2122065"/>
            </a:xfrm>
            <a:prstGeom prst="round1Rect">
              <a:avLst>
                <a:gd fmla="val 16667" name="adj"/>
              </a:avLst>
            </a:prstGeom>
            <a:solidFill>
              <a:srgbClr val="92CD5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x="0" y="2652581"/>
              <a:ext cx="3276364" cy="1591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Galdeano"/>
                <a:buNone/>
              </a:pPr>
              <a:r>
                <a:rPr b="0" i="0" lang="bg-BG" sz="2400" u="none" cap="none" strike="noStrike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Развитие на науката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5400000">
              <a:off x="3853512" y="1544914"/>
              <a:ext cx="2122065" cy="3276364"/>
            </a:xfrm>
            <a:prstGeom prst="round1Rect">
              <a:avLst>
                <a:gd fmla="val 16667" name="adj"/>
              </a:avLst>
            </a:prstGeom>
            <a:solidFill>
              <a:srgbClr val="92CD5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Shape 145"/>
            <p:cNvSpPr txBox="1"/>
            <p:nvPr/>
          </p:nvSpPr>
          <p:spPr>
            <a:xfrm>
              <a:off x="3276363" y="2652581"/>
              <a:ext cx="3276364" cy="1591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Galdeano"/>
                <a:buNone/>
              </a:pPr>
              <a:r>
                <a:rPr b="0" i="0" lang="bg-BG" sz="2400" u="none" cap="none" strike="noStrike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Мониторин на физични величини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2293453" y="1591548"/>
              <a:ext cx="1965817" cy="1061031"/>
            </a:xfrm>
            <a:prstGeom prst="roundRect">
              <a:avLst>
                <a:gd fmla="val 16667" name="adj"/>
              </a:avLst>
            </a:prstGeom>
            <a:solidFill>
              <a:srgbClr val="C6E3B1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Shape 147"/>
            <p:cNvSpPr txBox="1"/>
            <p:nvPr/>
          </p:nvSpPr>
          <p:spPr>
            <a:xfrm>
              <a:off x="2345249" y="1643342"/>
              <a:ext cx="1862228" cy="957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Galdeano"/>
                <a:buNone/>
              </a:pPr>
              <a:r>
                <a:rPr b="0" i="0" lang="bg-BG" sz="2400" u="none" cap="none" strike="noStrike">
                  <a:solidFill>
                    <a:schemeClr val="lt1"/>
                  </a:solidFill>
                  <a:latin typeface="Galdeano"/>
                  <a:ea typeface="Galdeano"/>
                  <a:cs typeface="Galdeano"/>
                  <a:sym typeface="Galdeano"/>
                </a:rPr>
                <a:t>Метрология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1524000" y="43874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nsolas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Електромагнитни механизми и апарати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539350"/>
            <a:ext cx="3384375" cy="400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9976" y="1539350"/>
            <a:ext cx="5420029" cy="40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2063551" y="5877271"/>
            <a:ext cx="26642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b="0" i="0" lang="bg-BG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С плоска бобина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6023991" y="5877271"/>
            <a:ext cx="26642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b="0" i="0" lang="bg-BG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С кръгла бобина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5231903" y="332656"/>
            <a:ext cx="6408712" cy="2016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nsolas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Принцип на действие</a:t>
            </a:r>
            <a:br>
              <a:rPr b="0" i="0" lang="bg-BG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</a:b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760412" y="762000"/>
            <a:ext cx="6400799" cy="5475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Магнитно поле </a:t>
            </a:r>
            <a:r>
              <a:rPr b="1" i="1" lang="bg-BG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Н = k1I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Въртящият момент Мb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	</a:t>
            </a:r>
            <a:r>
              <a:rPr b="1" i="1" lang="bg-BG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Мb = k2IB = k2Iµk1I = kI²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Скала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Ценни качества – простота, солидна конструкция, голяма издръжливост на претоварване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Измерва величини на постоянен и променлив ток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1211" y="2348880"/>
            <a:ext cx="4211058" cy="3158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5231903" y="332656"/>
            <a:ext cx="6408712" cy="2016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nsolas"/>
              <a:buNone/>
            </a:pPr>
            <a:r>
              <a:rPr b="0" i="0" lang="bg-BG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Принцип на действие</a:t>
            </a:r>
            <a:br>
              <a:rPr b="0" i="0" lang="bg-BG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</a:b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767408" y="1628800"/>
            <a:ext cx="6400799" cy="5475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Колебанията...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Основен недостатък – малка точност, малка чувствителност, голяма собствена консумация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Недостатък – разлика в измеренията при AC/DC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bg-BG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Съвременни апарати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7085" y="2204864"/>
            <a:ext cx="3933832" cy="336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3562461">
            <a:off x="1198831" y="3360358"/>
            <a:ext cx="2931690" cy="2780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ch Computer 16x9">
  <a:themeElements>
    <a:clrScheme name="TechComputer">
      <a:dk1>
        <a:srgbClr val="000000"/>
      </a:dk1>
      <a:lt1>
        <a:srgbClr val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