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7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6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7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8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6.xml"/>
  <Override ContentType="application/vnd.openxmlformats-officedocument.theme+xml" PartName="/ppt/theme/theme1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4" r:id="rId3"/>
    <p:sldMasterId id="2147483665" r:id="rId4"/>
    <p:sldMasterId id="2147483666" r:id="rId5"/>
    <p:sldMasterId id="2147483667" r:id="rId6"/>
    <p:sldMasterId id="2147483668" r:id="rId7"/>
    <p:sldMasterId id="2147483669" r:id="rId8"/>
    <p:sldMasterId id="2147483670" r:id="rId9"/>
    <p:sldMasterId id="2147483671" r:id="rId10"/>
    <p:sldMasterId id="2147483672" r:id="rId11"/>
    <p:sldMasterId id="2147483673" r:id="rId12"/>
    <p:sldMasterId id="2147483674" r:id="rId13"/>
    <p:sldMasterId id="2147483675" r:id="rId14"/>
    <p:sldMasterId id="2147483676" r:id="rId15"/>
    <p:sldMasterId id="2147483677" r:id="rId16"/>
    <p:sldMasterId id="2147483678" r:id="rId17"/>
    <p:sldMasterId id="2147483679" r:id="rId18"/>
    <p:sldMasterId id="2147483680" r:id="rId19"/>
  </p:sldMasterIdLst>
  <p:notesMasterIdLst>
    <p:notesMasterId r:id="rId20"/>
  </p:notesMasterIdLst>
  <p:sldIdLst>
    <p:sldId id="256" r:id="rId21"/>
    <p:sldId id="257" r:id="rId22"/>
    <p:sldId id="258" r:id="rId23"/>
    <p:sldId id="259" r:id="rId24"/>
    <p:sldId id="260" r:id="rId25"/>
    <p:sldId id="261" r:id="rId26"/>
    <p:sldId id="262" r:id="rId27"/>
    <p:sldId id="263" r:id="rId28"/>
    <p:sldId id="264" r:id="rId29"/>
    <p:sldId id="265" r:id="rId30"/>
    <p:sldId id="266" r:id="rId31"/>
  </p:sldIdLst>
  <p:sldSz cy="6858000" cx="12192000"/>
  <p:notesSz cx="6858000" cy="9144000"/>
  <p:embeddedFontLst>
    <p:embeddedFont>
      <p:font typeface="Questrial"/>
      <p:regular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notesMaster" Target="notesMasters/notesMaster1.xml"/><Relationship Id="rId22" Type="http://schemas.openxmlformats.org/officeDocument/2006/relationships/slide" Target="slides/slide2.xml"/><Relationship Id="rId21" Type="http://schemas.openxmlformats.org/officeDocument/2006/relationships/slide" Target="slides/slide1.xml"/><Relationship Id="rId24" Type="http://schemas.openxmlformats.org/officeDocument/2006/relationships/slide" Target="slides/slide4.xml"/><Relationship Id="rId23" Type="http://schemas.openxmlformats.org/officeDocument/2006/relationships/slide" Target="slides/slide3.xml"/><Relationship Id="rId1" Type="http://schemas.openxmlformats.org/officeDocument/2006/relationships/theme" Target="theme/theme8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26" Type="http://schemas.openxmlformats.org/officeDocument/2006/relationships/slide" Target="slides/slide6.xml"/><Relationship Id="rId25" Type="http://schemas.openxmlformats.org/officeDocument/2006/relationships/slide" Target="slides/slide5.xml"/><Relationship Id="rId28" Type="http://schemas.openxmlformats.org/officeDocument/2006/relationships/slide" Target="slides/slide8.xml"/><Relationship Id="rId27" Type="http://schemas.openxmlformats.org/officeDocument/2006/relationships/slide" Target="slides/slide7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slide" Target="slides/slide9.xml"/><Relationship Id="rId7" Type="http://schemas.openxmlformats.org/officeDocument/2006/relationships/slideMaster" Target="slideMasters/slideMaster5.xml"/><Relationship Id="rId8" Type="http://schemas.openxmlformats.org/officeDocument/2006/relationships/slideMaster" Target="slideMasters/slideMaster6.xml"/><Relationship Id="rId31" Type="http://schemas.openxmlformats.org/officeDocument/2006/relationships/slide" Target="slides/slide11.xml"/><Relationship Id="rId30" Type="http://schemas.openxmlformats.org/officeDocument/2006/relationships/slide" Target="slides/slide10.xml"/><Relationship Id="rId11" Type="http://schemas.openxmlformats.org/officeDocument/2006/relationships/slideMaster" Target="slideMasters/slideMaster9.xml"/><Relationship Id="rId10" Type="http://schemas.openxmlformats.org/officeDocument/2006/relationships/slideMaster" Target="slideMasters/slideMaster8.xml"/><Relationship Id="rId32" Type="http://schemas.openxmlformats.org/officeDocument/2006/relationships/font" Target="fonts/Questrial-regular.fntdata"/><Relationship Id="rId13" Type="http://schemas.openxmlformats.org/officeDocument/2006/relationships/slideMaster" Target="slideMasters/slideMaster11.xml"/><Relationship Id="rId12" Type="http://schemas.openxmlformats.org/officeDocument/2006/relationships/slideMaster" Target="slideMasters/slideMaster10.xml"/><Relationship Id="rId15" Type="http://schemas.openxmlformats.org/officeDocument/2006/relationships/slideMaster" Target="slideMasters/slideMaster13.xml"/><Relationship Id="rId14" Type="http://schemas.openxmlformats.org/officeDocument/2006/relationships/slideMaster" Target="slideMasters/slideMaster12.xml"/><Relationship Id="rId17" Type="http://schemas.openxmlformats.org/officeDocument/2006/relationships/slideMaster" Target="slideMasters/slideMaster15.xml"/><Relationship Id="rId16" Type="http://schemas.openxmlformats.org/officeDocument/2006/relationships/slideMaster" Target="slideMasters/slideMaster14.xml"/><Relationship Id="rId19" Type="http://schemas.openxmlformats.org/officeDocument/2006/relationships/slideMaster" Target="slideMasters/slideMaster17.xml"/><Relationship Id="rId18" Type="http://schemas.openxmlformats.org/officeDocument/2006/relationships/slideMaster" Target="slideMasters/slideMaster1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Font typeface="Arial"/>
              <a:buChar char="●"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Font typeface="Arial"/>
              <a:buChar char="○"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Font typeface="Arial"/>
              <a:buChar char="■"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Font typeface="Arial"/>
              <a:buChar char="●"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Font typeface="Arial"/>
              <a:buChar char="○"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Font typeface="Arial"/>
              <a:buChar char="■"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Font typeface="Arial"/>
              <a:buChar char="●"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Font typeface="Arial"/>
              <a:buChar char="○"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Font typeface="Arial"/>
              <a:buChar char="■"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  <a:defRPr b="0" i="0" sz="18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694" name="Shape 694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7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49" name="Shape 74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3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Shape 75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55" name="Shape 75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699" name="Shape 69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05" name="Shape 70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0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Shape 71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12" name="Shape 712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18" name="Shape 718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Shape 723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4" name="Shape 72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25" name="Shape 725"/>
          <p:cNvSpPr txBox="1"/>
          <p:nvPr/>
        </p:nvSpPr>
        <p:spPr>
          <a:xfrm>
            <a:off x="3884612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31" name="Shape 731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5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Shape 73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37" name="Shape 737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43" name="Shape 743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x="2589213" y="2514600"/>
            <a:ext cx="8915398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54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589213" y="4777378"/>
            <a:ext cx="8915398" cy="11262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531812" y="4529137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aption"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/>
          <p:nvPr>
            <p:ph type="title"/>
          </p:nvPr>
        </p:nvSpPr>
        <p:spPr>
          <a:xfrm>
            <a:off x="2589211" y="609600"/>
            <a:ext cx="8915398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48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1" name="Shape 441"/>
          <p:cNvSpPr txBox="1"/>
          <p:nvPr>
            <p:ph idx="1" type="body"/>
          </p:nvPr>
        </p:nvSpPr>
        <p:spPr>
          <a:xfrm>
            <a:off x="2589211" y="4354046"/>
            <a:ext cx="8915398" cy="1555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42" name="Shape 442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43" name="Shape 443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44" name="Shape 444"/>
          <p:cNvSpPr txBox="1"/>
          <p:nvPr>
            <p:ph idx="12" type="sldNum"/>
          </p:nvPr>
        </p:nvSpPr>
        <p:spPr>
          <a:xfrm>
            <a:off x="531812" y="324485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 with Caption"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/>
          <p:nvPr>
            <p:ph type="title"/>
          </p:nvPr>
        </p:nvSpPr>
        <p:spPr>
          <a:xfrm>
            <a:off x="2849949" y="609600"/>
            <a:ext cx="8393925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48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3" name="Shape 483"/>
          <p:cNvSpPr txBox="1"/>
          <p:nvPr>
            <p:ph idx="1" type="body"/>
          </p:nvPr>
        </p:nvSpPr>
        <p:spPr>
          <a:xfrm>
            <a:off x="3275011" y="3505200"/>
            <a:ext cx="7536553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4" name="Shape 484"/>
          <p:cNvSpPr txBox="1"/>
          <p:nvPr>
            <p:ph idx="2" type="body"/>
          </p:nvPr>
        </p:nvSpPr>
        <p:spPr>
          <a:xfrm>
            <a:off x="2589211" y="4354046"/>
            <a:ext cx="8915398" cy="1555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5" name="Shape 485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6" name="Shape 486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7" name="Shape 487"/>
          <p:cNvSpPr txBox="1"/>
          <p:nvPr>
            <p:ph idx="12" type="sldNum"/>
          </p:nvPr>
        </p:nvSpPr>
        <p:spPr>
          <a:xfrm>
            <a:off x="531812" y="324485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Name Card"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48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24" name="Shape 524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5" name="Shape 525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6" name="Shape 526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7" name="Shape 527"/>
          <p:cNvSpPr txBox="1"/>
          <p:nvPr>
            <p:ph idx="12" type="sldNum"/>
          </p:nvPr>
        </p:nvSpPr>
        <p:spPr>
          <a:xfrm>
            <a:off x="531812" y="4983162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 Name Card"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/>
          <p:nvPr>
            <p:ph type="title"/>
          </p:nvPr>
        </p:nvSpPr>
        <p:spPr>
          <a:xfrm>
            <a:off x="2849949" y="609600"/>
            <a:ext cx="8393925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48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6" name="Shape 566"/>
          <p:cNvSpPr txBox="1"/>
          <p:nvPr>
            <p:ph idx="1" type="body"/>
          </p:nvPr>
        </p:nvSpPr>
        <p:spPr>
          <a:xfrm>
            <a:off x="2589211" y="4343400"/>
            <a:ext cx="89154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7" name="Shape 567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8" name="Shape 568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9" name="Shape 569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70" name="Shape 570"/>
          <p:cNvSpPr txBox="1"/>
          <p:nvPr>
            <p:ph idx="12" type="sldNum"/>
          </p:nvPr>
        </p:nvSpPr>
        <p:spPr>
          <a:xfrm>
            <a:off x="531812" y="4983162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ue or False"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/>
          <p:nvPr>
            <p:ph type="title"/>
          </p:nvPr>
        </p:nvSpPr>
        <p:spPr>
          <a:xfrm>
            <a:off x="2589211" y="627406"/>
            <a:ext cx="8915398" cy="28800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48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7" name="Shape 607"/>
          <p:cNvSpPr txBox="1"/>
          <p:nvPr>
            <p:ph idx="1" type="body"/>
          </p:nvPr>
        </p:nvSpPr>
        <p:spPr>
          <a:xfrm>
            <a:off x="2589211" y="4343400"/>
            <a:ext cx="89154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8" name="Shape 608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9" name="Shape 609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0" name="Shape 610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1" name="Shape 611"/>
          <p:cNvSpPr txBox="1"/>
          <p:nvPr>
            <p:ph idx="12" type="sldNum"/>
          </p:nvPr>
        </p:nvSpPr>
        <p:spPr>
          <a:xfrm>
            <a:off x="531812" y="4983162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48" name="Shape 648"/>
          <p:cNvSpPr txBox="1"/>
          <p:nvPr>
            <p:ph idx="1" type="body"/>
          </p:nvPr>
        </p:nvSpPr>
        <p:spPr>
          <a:xfrm rot="5400000">
            <a:off x="5103811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49" name="Shape 649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50" name="Shape 650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51" name="Shape 651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 txBox="1"/>
          <p:nvPr>
            <p:ph type="title"/>
          </p:nvPr>
        </p:nvSpPr>
        <p:spPr>
          <a:xfrm rot="5400000">
            <a:off x="7756704" y="2165512"/>
            <a:ext cx="5283816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88" name="Shape 688"/>
          <p:cNvSpPr txBox="1"/>
          <p:nvPr>
            <p:ph idx="1" type="body"/>
          </p:nvPr>
        </p:nvSpPr>
        <p:spPr>
          <a:xfrm rot="5400000">
            <a:off x="3185803" y="30813"/>
            <a:ext cx="5283816" cy="64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89" name="Shape 689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90" name="Shape 690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91" name="Shape 691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592925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589211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2589211" y="2058750"/>
            <a:ext cx="8915398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40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2589211" y="3530128"/>
            <a:ext cx="8915398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531812" y="324485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2589211" y="2133600"/>
            <a:ext cx="4313863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9" name="Shape 199"/>
          <p:cNvSpPr txBox="1"/>
          <p:nvPr>
            <p:ph idx="2" type="body"/>
          </p:nvPr>
        </p:nvSpPr>
        <p:spPr>
          <a:xfrm>
            <a:off x="7190746" y="2126222"/>
            <a:ext cx="4313863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00" name="Shape 200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01" name="Shape 201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2939373" y="1972702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0" name="Shape 240"/>
          <p:cNvSpPr txBox="1"/>
          <p:nvPr>
            <p:ph idx="2" type="body"/>
          </p:nvPr>
        </p:nvSpPr>
        <p:spPr>
          <a:xfrm>
            <a:off x="2589211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1" name="Shape 241"/>
          <p:cNvSpPr txBox="1"/>
          <p:nvPr>
            <p:ph idx="3" type="body"/>
          </p:nvPr>
        </p:nvSpPr>
        <p:spPr>
          <a:xfrm>
            <a:off x="7506628" y="1969475"/>
            <a:ext cx="39990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2" name="Shape 242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3" name="Shape 243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4" name="Shape 244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5" name="Shape 245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82" name="Shape 282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83" name="Shape 283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84" name="Shape 284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1" name="Shape 321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2" name="Shape 322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>
            <p:ph type="title"/>
          </p:nvPr>
        </p:nvSpPr>
        <p:spPr>
          <a:xfrm>
            <a:off x="2589211" y="446087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20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x="6323012" y="446087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60" name="Shape 360"/>
          <p:cNvSpPr txBox="1"/>
          <p:nvPr>
            <p:ph idx="2" type="body"/>
          </p:nvPr>
        </p:nvSpPr>
        <p:spPr>
          <a:xfrm>
            <a:off x="2589211" y="1598612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61" name="Shape 361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62" name="Shape 362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63" name="Shape 363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type="title"/>
          </p:nvPr>
        </p:nvSpPr>
        <p:spPr>
          <a:xfrm>
            <a:off x="2589213" y="4800600"/>
            <a:ext cx="8915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24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00" name="Shape 400"/>
          <p:cNvSpPr/>
          <p:nvPr>
            <p:ph idx="2" type="pic"/>
          </p:nvPr>
        </p:nvSpPr>
        <p:spPr>
          <a:xfrm>
            <a:off x="2589211" y="634964"/>
            <a:ext cx="8915400" cy="38549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2589213" y="5367337"/>
            <a:ext cx="8915400" cy="493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2" name="Shape 402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3" name="Shape 403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4" name="Shape 404"/>
          <p:cNvSpPr txBox="1"/>
          <p:nvPr>
            <p:ph idx="12" type="sldNum"/>
          </p:nvPr>
        </p:nvSpPr>
        <p:spPr>
          <a:xfrm>
            <a:off x="531812" y="4983162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8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17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5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18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6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_rels/slideMaster1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3" Type="http://schemas.openxmlformats.org/officeDocument/2006/relationships/theme" Target="../theme/theme16.xml"/></Relationships>
</file>

<file path=ppt/slideMasters/_rels/slideMaster16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5.xml"/><Relationship Id="rId3" Type="http://schemas.openxmlformats.org/officeDocument/2006/relationships/theme" Target="../theme/theme10.xml"/></Relationships>
</file>

<file path=ppt/slideMasters/_rels/slideMaster17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6.xml"/><Relationship Id="rId3" Type="http://schemas.openxmlformats.org/officeDocument/2006/relationships/theme" Target="../theme/theme1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7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12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9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14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13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11" name="Shape 11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23" name="Shape 23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24" name="Shape 24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0" y="4324350"/>
            <a:ext cx="1744661" cy="777875"/>
          </a:xfrm>
          <a:custGeom>
            <a:pathLst>
              <a:path extrusionOk="0" h="120000" w="120000">
                <a:moveTo>
                  <a:pt x="92580" y="119999"/>
                </a:moveTo>
                <a:cubicBezTo>
                  <a:pt x="93548" y="119999"/>
                  <a:pt x="94193" y="119277"/>
                  <a:pt x="94516" y="118554"/>
                </a:cubicBezTo>
                <a:cubicBezTo>
                  <a:pt x="94516" y="117831"/>
                  <a:pt x="94838" y="117831"/>
                  <a:pt x="94838" y="117831"/>
                </a:cubicBezTo>
                <a:cubicBezTo>
                  <a:pt x="119354" y="62891"/>
                  <a:pt x="119354" y="62891"/>
                  <a:pt x="119354" y="62891"/>
                </a:cubicBezTo>
                <a:cubicBezTo>
                  <a:pt x="120000" y="61445"/>
                  <a:pt x="120000" y="58554"/>
                  <a:pt x="119354" y="56385"/>
                </a:cubicBezTo>
                <a:cubicBezTo>
                  <a:pt x="94838" y="2168"/>
                  <a:pt x="94838" y="2168"/>
                  <a:pt x="94838" y="2168"/>
                </a:cubicBezTo>
                <a:cubicBezTo>
                  <a:pt x="94838" y="1445"/>
                  <a:pt x="94516" y="1445"/>
                  <a:pt x="94516" y="1445"/>
                </a:cubicBezTo>
                <a:cubicBezTo>
                  <a:pt x="94193" y="722"/>
                  <a:pt x="93548" y="0"/>
                  <a:pt x="9258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19999"/>
                  <a:pt x="0" y="119999"/>
                  <a:pt x="0" y="119999"/>
                </a:cubicBezTo>
                <a:lnTo>
                  <a:pt x="92580" y="11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531812" y="4529137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Shape 365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366" name="Shape 366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7" name="Shape 367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8" name="Shape 368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9" name="Shape 369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0" name="Shape 370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1" name="Shape 371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2" name="Shape 372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3" name="Shape 373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4" name="Shape 374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5" name="Shape 375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6" name="Shape 376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7" name="Shape 377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378" name="Shape 378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379" name="Shape 379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0" name="Shape 380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1" name="Shape 381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2" name="Shape 382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3" name="Shape 383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4" name="Shape 384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5" name="Shape 385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6" name="Shape 386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7" name="Shape 387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8" name="Shape 388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9" name="Shape 389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90" name="Shape 390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391" name="Shape 391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92" name="Shape 392"/>
          <p:cNvSpPr/>
          <p:nvPr/>
        </p:nvSpPr>
        <p:spPr>
          <a:xfrm flipH="1" rot="10800000">
            <a:off x="-4761" y="491172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93" name="Shape 393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94" name="Shape 394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5" name="Shape 395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6" name="Shape 396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7" name="Shape 397"/>
          <p:cNvSpPr txBox="1"/>
          <p:nvPr>
            <p:ph idx="12" type="sldNum"/>
          </p:nvPr>
        </p:nvSpPr>
        <p:spPr>
          <a:xfrm>
            <a:off x="531812" y="4983162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Shape 406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407" name="Shape 407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8" name="Shape 408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9" name="Shape 409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0" name="Shape 410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1" name="Shape 411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2" name="Shape 412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3" name="Shape 413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5" name="Shape 415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6" name="Shape 416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7" name="Shape 417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8" name="Shape 418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419" name="Shape 419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420" name="Shape 420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1" name="Shape 421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2" name="Shape 422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3" name="Shape 423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4" name="Shape 424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5" name="Shape 425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6" name="Shape 426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7" name="Shape 427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8" name="Shape 428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9" name="Shape 429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0" name="Shape 430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1" name="Shape 431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32" name="Shape 432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33" name="Shape 433"/>
          <p:cNvSpPr/>
          <p:nvPr/>
        </p:nvSpPr>
        <p:spPr>
          <a:xfrm flipH="1" rot="10800000">
            <a:off x="-4761" y="31781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34" name="Shape 434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36" name="Shape 436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37" name="Shape 437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38" name="Shape 438"/>
          <p:cNvSpPr txBox="1"/>
          <p:nvPr>
            <p:ph idx="12" type="sldNum"/>
          </p:nvPr>
        </p:nvSpPr>
        <p:spPr>
          <a:xfrm>
            <a:off x="531812" y="324485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" name="Shape 446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447" name="Shape 447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48" name="Shape 448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49" name="Shape 449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0" name="Shape 450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1" name="Shape 451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2" name="Shape 452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3" name="Shape 453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4" name="Shape 454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5" name="Shape 455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6" name="Shape 456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7" name="Shape 457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58" name="Shape 458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459" name="Shape 459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460" name="Shape 460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1" name="Shape 461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2" name="Shape 462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3" name="Shape 463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4" name="Shape 464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5" name="Shape 465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6" name="Shape 466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7" name="Shape 467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8" name="Shape 468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69" name="Shape 469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70" name="Shape 470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71" name="Shape 471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72" name="Shape 472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3" name="Shape 473"/>
          <p:cNvSpPr/>
          <p:nvPr/>
        </p:nvSpPr>
        <p:spPr>
          <a:xfrm flipH="1" rot="10800000">
            <a:off x="-4761" y="31781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2466975" y="647700"/>
            <a:ext cx="609599" cy="5857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11114086" y="2905125"/>
            <a:ext cx="609599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  <p:sp>
        <p:nvSpPr>
          <p:cNvPr id="476" name="Shape 476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77" name="Shape 477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8" name="Shape 478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9" name="Shape 479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0" name="Shape 480"/>
          <p:cNvSpPr txBox="1"/>
          <p:nvPr>
            <p:ph idx="12" type="sldNum"/>
          </p:nvPr>
        </p:nvSpPr>
        <p:spPr>
          <a:xfrm>
            <a:off x="531812" y="324485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9" name="Shape 489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490" name="Shape 490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1" name="Shape 491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2" name="Shape 492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3" name="Shape 493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4" name="Shape 494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5" name="Shape 495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6" name="Shape 496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7" name="Shape 497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8" name="Shape 498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99" name="Shape 499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00" name="Shape 500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01" name="Shape 501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502" name="Shape 502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503" name="Shape 503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04" name="Shape 504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05" name="Shape 505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06" name="Shape 506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07" name="Shape 507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08" name="Shape 508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09" name="Shape 509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10" name="Shape 510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11" name="Shape 511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12" name="Shape 512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13" name="Shape 513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14" name="Shape 514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515" name="Shape 515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16" name="Shape 516"/>
          <p:cNvSpPr/>
          <p:nvPr/>
        </p:nvSpPr>
        <p:spPr>
          <a:xfrm flipH="1" rot="10800000">
            <a:off x="-4761" y="491172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17" name="Shape 517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18" name="Shape 518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9" name="Shape 519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0" name="Shape 520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1" name="Shape 521"/>
          <p:cNvSpPr txBox="1"/>
          <p:nvPr>
            <p:ph idx="12" type="sldNum"/>
          </p:nvPr>
        </p:nvSpPr>
        <p:spPr>
          <a:xfrm>
            <a:off x="531812" y="4983162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Shape 529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530" name="Shape 530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1" name="Shape 531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2" name="Shape 532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3" name="Shape 533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4" name="Shape 534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6" name="Shape 536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7" name="Shape 537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8" name="Shape 538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9" name="Shape 539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0" name="Shape 540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1" name="Shape 541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542" name="Shape 542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543" name="Shape 543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4" name="Shape 544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5" name="Shape 545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6" name="Shape 546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7" name="Shape 547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8" name="Shape 548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9" name="Shape 549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50" name="Shape 550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51" name="Shape 551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52" name="Shape 552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53" name="Shape 553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54" name="Shape 554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555" name="Shape 555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56" name="Shape 556"/>
          <p:cNvSpPr/>
          <p:nvPr/>
        </p:nvSpPr>
        <p:spPr>
          <a:xfrm flipH="1" rot="10800000">
            <a:off x="-4761" y="491172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2466975" y="647700"/>
            <a:ext cx="609599" cy="5857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11114086" y="2905125"/>
            <a:ext cx="609599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  <p:sp>
        <p:nvSpPr>
          <p:cNvPr id="559" name="Shape 559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0" name="Shape 560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1" name="Shape 561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2" name="Shape 562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3" name="Shape 563"/>
          <p:cNvSpPr txBox="1"/>
          <p:nvPr>
            <p:ph idx="12" type="sldNum"/>
          </p:nvPr>
        </p:nvSpPr>
        <p:spPr>
          <a:xfrm>
            <a:off x="531812" y="4983162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2" name="Shape 572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573" name="Shape 573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75" name="Shape 575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76" name="Shape 576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77" name="Shape 577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78" name="Shape 578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79" name="Shape 579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1" name="Shape 581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2" name="Shape 582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3" name="Shape 583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4" name="Shape 584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585" name="Shape 585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586" name="Shape 586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7" name="Shape 587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8" name="Shape 588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9" name="Shape 589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0" name="Shape 590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1" name="Shape 591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2" name="Shape 592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3" name="Shape 593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4" name="Shape 594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5" name="Shape 595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6" name="Shape 596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7" name="Shape 597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598" name="Shape 598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99" name="Shape 599"/>
          <p:cNvSpPr/>
          <p:nvPr/>
        </p:nvSpPr>
        <p:spPr>
          <a:xfrm flipH="1" rot="10800000">
            <a:off x="-4761" y="491172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00" name="Shape 600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1" name="Shape 601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2" name="Shape 602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3" name="Shape 603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4" name="Shape 604"/>
          <p:cNvSpPr txBox="1"/>
          <p:nvPr>
            <p:ph idx="12" type="sldNum"/>
          </p:nvPr>
        </p:nvSpPr>
        <p:spPr>
          <a:xfrm>
            <a:off x="531812" y="4983162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3" name="Shape 613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614" name="Shape 614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15" name="Shape 615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16" name="Shape 616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17" name="Shape 617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18" name="Shape 618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19" name="Shape 619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0" name="Shape 620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1" name="Shape 621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2" name="Shape 622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3" name="Shape 623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4" name="Shape 624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5" name="Shape 625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626" name="Shape 626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627" name="Shape 627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8" name="Shape 628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9" name="Shape 629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0" name="Shape 630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1" name="Shape 631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2" name="Shape 632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3" name="Shape 633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4" name="Shape 634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5" name="Shape 635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6" name="Shape 636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7" name="Shape 637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8" name="Shape 638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639" name="Shape 639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40" name="Shape 640"/>
          <p:cNvSpPr/>
          <p:nvPr/>
        </p:nvSpPr>
        <p:spPr>
          <a:xfrm flipH="1" rot="10800000">
            <a:off x="-4761" y="7143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41" name="Shape 641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42" name="Shape 642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43" name="Shape 643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44" name="Shape 644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45" name="Shape 645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3" name="Shape 653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654" name="Shape 654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55" name="Shape 655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56" name="Shape 656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57" name="Shape 657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58" name="Shape 658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59" name="Shape 659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0" name="Shape 660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1" name="Shape 661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2" name="Shape 662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3" name="Shape 663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4" name="Shape 664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5" name="Shape 665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666" name="Shape 666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667" name="Shape 667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8" name="Shape 668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9" name="Shape 669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0" name="Shape 670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1" name="Shape 671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2" name="Shape 672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3" name="Shape 673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4" name="Shape 674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5" name="Shape 675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6" name="Shape 676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7" name="Shape 677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8" name="Shape 678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679" name="Shape 679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80" name="Shape 680"/>
          <p:cNvSpPr/>
          <p:nvPr/>
        </p:nvSpPr>
        <p:spPr>
          <a:xfrm flipH="1" rot="10800000">
            <a:off x="-4761" y="7143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81" name="Shape 681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82" name="Shape 682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83" name="Shape 683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84" name="Shape 684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85" name="Shape 685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51" name="Shape 51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63" name="Shape 63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64" name="Shape 64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76" name="Shape 76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7" name="Shape 77"/>
          <p:cNvSpPr/>
          <p:nvPr/>
        </p:nvSpPr>
        <p:spPr>
          <a:xfrm flipH="1" rot="10800000">
            <a:off x="-4761" y="7143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Shape 90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91" name="Shape 91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7" name="Shape 97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103" name="Shape 103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104" name="Shape 104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16" name="Shape 116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Shape 123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124" name="Shape 124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136" name="Shape 136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137" name="Shape 137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49" name="Shape 149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0" name="Shape 150"/>
          <p:cNvSpPr/>
          <p:nvPr/>
        </p:nvSpPr>
        <p:spPr>
          <a:xfrm flipH="1" rot="10800000">
            <a:off x="-4761" y="31781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1" name="Shape 151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531812" y="324485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Shape 163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164" name="Shape 164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177" name="Shape 177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89" name="Shape 189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0" name="Shape 190"/>
          <p:cNvSpPr/>
          <p:nvPr/>
        </p:nvSpPr>
        <p:spPr>
          <a:xfrm flipH="1" rot="10800000">
            <a:off x="-4761" y="7143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1" name="Shape 191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3" name="Shape 193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4" name="Shape 194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Shape 204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205" name="Shape 205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217" name="Shape 217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218" name="Shape 218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30" name="Shape 230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1" name="Shape 231"/>
          <p:cNvSpPr/>
          <p:nvPr/>
        </p:nvSpPr>
        <p:spPr>
          <a:xfrm flipH="1" rot="10800000">
            <a:off x="-4761" y="7143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2" name="Shape 232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4" name="Shape 234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5" name="Shape 235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6" name="Shape 236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Shape 247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248" name="Shape 248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0" name="Shape 250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1" name="Shape 251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2" name="Shape 252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3" name="Shape 253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4" name="Shape 254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5" name="Shape 255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6" name="Shape 256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7" name="Shape 257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260" name="Shape 260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261" name="Shape 261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3" name="Shape 263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4" name="Shape 264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5" name="Shape 265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7" name="Shape 267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8" name="Shape 268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9" name="Shape 269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0" name="Shape 270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1" name="Shape 271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2" name="Shape 272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73" name="Shape 273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74" name="Shape 274"/>
          <p:cNvSpPr/>
          <p:nvPr/>
        </p:nvSpPr>
        <p:spPr>
          <a:xfrm flipH="1" rot="10800000">
            <a:off x="-4761" y="7143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75" name="Shape 275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77" name="Shape 277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78" name="Shape 278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79" name="Shape 279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Shape 286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287" name="Shape 287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8" name="Shape 288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9" name="Shape 289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0" name="Shape 290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2" name="Shape 292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3" name="Shape 293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5" name="Shape 295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8" name="Shape 298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299" name="Shape 299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300" name="Shape 300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2" name="Shape 302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312" name="Shape 312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3" name="Shape 313"/>
          <p:cNvSpPr/>
          <p:nvPr/>
        </p:nvSpPr>
        <p:spPr>
          <a:xfrm flipH="1" rot="10800000">
            <a:off x="-4761" y="7143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4" name="Shape 314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6" name="Shape 316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7" name="Shape 317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8" name="Shape 318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" name="Shape 324"/>
          <p:cNvGrpSpPr/>
          <p:nvPr/>
        </p:nvGrpSpPr>
        <p:grpSpPr>
          <a:xfrm>
            <a:off x="0" y="228599"/>
            <a:ext cx="2851150" cy="6638925"/>
            <a:chOff x="0" y="0"/>
            <a:chExt cx="2147483647" cy="2147483647"/>
          </a:xfrm>
        </p:grpSpPr>
        <p:sp>
          <p:nvSpPr>
            <p:cNvPr id="325" name="Shape 325"/>
            <p:cNvSpPr/>
            <p:nvPr/>
          </p:nvSpPr>
          <p:spPr>
            <a:xfrm>
              <a:off x="0" y="759034766"/>
              <a:ext cx="75793541" cy="20257000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6" name="Shape 326"/>
            <p:cNvSpPr/>
            <p:nvPr/>
          </p:nvSpPr>
          <p:spPr>
            <a:xfrm>
              <a:off x="96847759" y="947135558"/>
              <a:ext cx="487044128" cy="751197111"/>
            </a:xfrm>
            <a:custGeom>
              <a:pathLst>
                <a:path extrusionOk="0" h="120000" w="12000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7" name="Shape 327"/>
            <p:cNvSpPr/>
            <p:nvPr/>
          </p:nvSpPr>
          <p:spPr>
            <a:xfrm>
              <a:off x="607752319" y="1688083326"/>
              <a:ext cx="458972457" cy="459399836"/>
            </a:xfrm>
            <a:custGeom>
              <a:pathLst>
                <a:path extrusionOk="0" h="120000" w="12000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8" name="Shape 328"/>
            <p:cNvSpPr/>
            <p:nvPr/>
          </p:nvSpPr>
          <p:spPr>
            <a:xfrm>
              <a:off x="722846222" y="2029920511"/>
              <a:ext cx="129129734" cy="117563135"/>
            </a:xfrm>
            <a:custGeom>
              <a:pathLst>
                <a:path extrusionOk="0" h="120000" w="12000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9" name="Shape 329"/>
            <p:cNvSpPr/>
            <p:nvPr/>
          </p:nvSpPr>
          <p:spPr>
            <a:xfrm>
              <a:off x="75793521" y="961604757"/>
              <a:ext cx="618981007" cy="1076755964"/>
            </a:xfrm>
            <a:custGeom>
              <a:pathLst>
                <a:path extrusionOk="0" h="120000" w="12000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0" name="Shape 330"/>
            <p:cNvSpPr/>
            <p:nvPr/>
          </p:nvSpPr>
          <p:spPr>
            <a:xfrm>
              <a:off x="16843078" y="0"/>
              <a:ext cx="80004732" cy="947135426"/>
            </a:xfrm>
            <a:custGeom>
              <a:pathLst>
                <a:path extrusionOk="0" h="120000" w="12000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1" name="Shape 331"/>
            <p:cNvSpPr/>
            <p:nvPr/>
          </p:nvSpPr>
          <p:spPr>
            <a:xfrm>
              <a:off x="58950439" y="878406361"/>
              <a:ext cx="58950532" cy="15976521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2" name="Shape 332"/>
            <p:cNvSpPr/>
            <p:nvPr/>
          </p:nvSpPr>
          <p:spPr>
            <a:xfrm>
              <a:off x="579680618" y="1698332525"/>
              <a:ext cx="143165569" cy="33158780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3" name="Shape 333"/>
            <p:cNvSpPr/>
            <p:nvPr/>
          </p:nvSpPr>
          <p:spPr>
            <a:xfrm>
              <a:off x="583891068" y="378612958"/>
              <a:ext cx="1563592578" cy="1309470370"/>
            </a:xfrm>
            <a:custGeom>
              <a:pathLst>
                <a:path extrusionOk="0" h="120000" w="12000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4" name="Shape 334"/>
            <p:cNvSpPr/>
            <p:nvPr/>
          </p:nvSpPr>
          <p:spPr>
            <a:xfrm>
              <a:off x="694774472" y="2038360710"/>
              <a:ext cx="122112250" cy="10912271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5" name="Shape 335"/>
            <p:cNvSpPr/>
            <p:nvPr/>
          </p:nvSpPr>
          <p:spPr>
            <a:xfrm>
              <a:off x="579680618" y="1659747827"/>
              <a:ext cx="28071682" cy="71743728"/>
            </a:xfrm>
            <a:custGeom>
              <a:pathLst>
                <a:path extrusionOk="0" h="120000" w="12000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6" name="Shape 336"/>
            <p:cNvSpPr/>
            <p:nvPr/>
          </p:nvSpPr>
          <p:spPr>
            <a:xfrm>
              <a:off x="640034320" y="1946118914"/>
              <a:ext cx="179658754" cy="201364211"/>
            </a:xfrm>
            <a:custGeom>
              <a:pathLst>
                <a:path extrusionOk="0" h="120000" w="12000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19215"/>
              </a:scheme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337" name="Shape 337"/>
          <p:cNvGrpSpPr/>
          <p:nvPr/>
        </p:nvGrpSpPr>
        <p:grpSpPr>
          <a:xfrm>
            <a:off x="26986" y="0"/>
            <a:ext cx="2357437" cy="6853237"/>
            <a:chOff x="0" y="0"/>
            <a:chExt cx="2147483647" cy="2147483647"/>
          </a:xfrm>
        </p:grpSpPr>
        <p:sp>
          <p:nvSpPr>
            <p:cNvPr id="338" name="Shape 338"/>
            <p:cNvSpPr/>
            <p:nvPr/>
          </p:nvSpPr>
          <p:spPr>
            <a:xfrm>
              <a:off x="0" y="0"/>
              <a:ext cx="450447728" cy="1378919859"/>
            </a:xfrm>
            <a:custGeom>
              <a:pathLst>
                <a:path extrusionOk="0" h="120000" w="12000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9" name="Shape 339"/>
            <p:cNvSpPr/>
            <p:nvPr/>
          </p:nvSpPr>
          <p:spPr>
            <a:xfrm>
              <a:off x="476637488" y="1352668298"/>
              <a:ext cx="385849172" cy="495258681"/>
            </a:xfrm>
            <a:custGeom>
              <a:pathLst>
                <a:path extrusionOk="0" h="120000" w="12000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0" name="Shape 340"/>
            <p:cNvSpPr/>
            <p:nvPr/>
          </p:nvSpPr>
          <p:spPr>
            <a:xfrm>
              <a:off x="892166478" y="1837121397"/>
              <a:ext cx="392832860" cy="310362166"/>
            </a:xfrm>
            <a:custGeom>
              <a:pathLst>
                <a:path extrusionOk="0" h="120000" w="12000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1" name="Shape 341"/>
            <p:cNvSpPr/>
            <p:nvPr/>
          </p:nvSpPr>
          <p:spPr>
            <a:xfrm>
              <a:off x="450448039" y="1367676398"/>
              <a:ext cx="502825365" cy="700565871"/>
            </a:xfrm>
            <a:custGeom>
              <a:pathLst>
                <a:path extrusionOk="0" h="120000" w="12000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2" name="Shape 342"/>
            <p:cNvSpPr/>
            <p:nvPr/>
          </p:nvSpPr>
          <p:spPr>
            <a:xfrm>
              <a:off x="401561965" y="404173299"/>
              <a:ext cx="158879410" cy="948495115"/>
            </a:xfrm>
            <a:custGeom>
              <a:pathLst>
                <a:path extrusionOk="0" h="120000" w="12000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3" name="Shape 343"/>
            <p:cNvSpPr/>
            <p:nvPr/>
          </p:nvSpPr>
          <p:spPr>
            <a:xfrm>
              <a:off x="988191776" y="2059237397"/>
              <a:ext cx="122214497" cy="88246249"/>
            </a:xfrm>
            <a:custGeom>
              <a:pathLst>
                <a:path extrusionOk="0" h="120000" w="12000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4" name="Shape 344"/>
            <p:cNvSpPr/>
            <p:nvPr/>
          </p:nvSpPr>
          <p:spPr>
            <a:xfrm>
              <a:off x="432988839" y="1287234398"/>
              <a:ext cx="75075174" cy="160283843"/>
            </a:xfrm>
            <a:custGeom>
              <a:pathLst>
                <a:path extrusionOk="0" h="120000" w="12000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5" name="Shape 345"/>
            <p:cNvSpPr/>
            <p:nvPr/>
          </p:nvSpPr>
          <p:spPr>
            <a:xfrm>
              <a:off x="862485479" y="985876998"/>
              <a:ext cx="1284998167" cy="851244322"/>
            </a:xfrm>
            <a:custGeom>
              <a:pathLst>
                <a:path extrusionOk="0" h="120000" w="12000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6" name="Shape 346"/>
            <p:cNvSpPr/>
            <p:nvPr/>
          </p:nvSpPr>
          <p:spPr>
            <a:xfrm>
              <a:off x="953273276" y="2068241797"/>
              <a:ext cx="109993604" cy="7924135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7" name="Shape 347"/>
            <p:cNvSpPr/>
            <p:nvPr/>
          </p:nvSpPr>
          <p:spPr>
            <a:xfrm>
              <a:off x="862485479" y="1847926997"/>
              <a:ext cx="125706341" cy="211310279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8" name="Shape 348"/>
            <p:cNvSpPr/>
            <p:nvPr/>
          </p:nvSpPr>
          <p:spPr>
            <a:xfrm>
              <a:off x="862485479" y="1808906397"/>
              <a:ext cx="34918429" cy="71437470"/>
            </a:xfrm>
            <a:custGeom>
              <a:pathLst>
                <a:path extrusionOk="0" h="120000" w="12000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9" name="Shape 349"/>
            <p:cNvSpPr/>
            <p:nvPr/>
          </p:nvSpPr>
          <p:spPr>
            <a:xfrm>
              <a:off x="892166478" y="1981196597"/>
              <a:ext cx="192051356" cy="166286979"/>
            </a:xfrm>
            <a:custGeom>
              <a:pathLst>
                <a:path extrusionOk="0" h="120000" w="12000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350" name="Shape 350"/>
          <p:cNvSpPr/>
          <p:nvPr/>
        </p:nvSpPr>
        <p:spPr>
          <a:xfrm>
            <a:off x="0" y="0"/>
            <a:ext cx="182561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51" name="Shape 351"/>
          <p:cNvSpPr/>
          <p:nvPr/>
        </p:nvSpPr>
        <p:spPr>
          <a:xfrm flipH="1" rot="10800000">
            <a:off x="-4761" y="714374"/>
            <a:ext cx="1589087" cy="5080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52" name="Shape 352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b="0" i="0" sz="36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4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825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76200" lvl="3" marL="1600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76200" lvl="4" marL="2057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76200" lvl="5" marL="2514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76200" lvl="6" marL="2971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76200" lvl="7" marL="3429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76200" lvl="8" marL="388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54" name="Shape 354"/>
          <p:cNvSpPr txBox="1"/>
          <p:nvPr>
            <p:ph idx="10" type="dt"/>
          </p:nvPr>
        </p:nvSpPr>
        <p:spPr>
          <a:xfrm>
            <a:off x="10361611" y="6130925"/>
            <a:ext cx="11461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estrial"/>
              <a:buNone/>
              <a:defRPr b="0" i="0" sz="900" u="none" cap="none" strike="noStrike">
                <a:solidFill>
                  <a:srgbClr val="89898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55" name="Shape 355"/>
          <p:cNvSpPr txBox="1"/>
          <p:nvPr>
            <p:ph idx="11" type="ftr"/>
          </p:nvPr>
        </p:nvSpPr>
        <p:spPr>
          <a:xfrm>
            <a:off x="2589211" y="613568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56" name="Shape 356"/>
          <p:cNvSpPr txBox="1"/>
          <p:nvPr>
            <p:ph idx="12" type="sldNum"/>
          </p:nvPr>
        </p:nvSpPr>
        <p:spPr>
          <a:xfrm>
            <a:off x="531812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25000"/>
              <a:buFont typeface="Questrial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/>
          <p:nvPr>
            <p:ph type="ctrTitle"/>
          </p:nvPr>
        </p:nvSpPr>
        <p:spPr>
          <a:xfrm>
            <a:off x="2703511" y="1062037"/>
            <a:ext cx="8915400" cy="2262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Questrial"/>
              <a:buNone/>
            </a:pPr>
            <a:r>
              <a:rPr b="0" i="0" lang="en-US" sz="54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Магнитоелектрически измервателни уреди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/>
          <p:nvPr>
            <p:ph type="title"/>
          </p:nvPr>
        </p:nvSpPr>
        <p:spPr>
          <a:xfrm>
            <a:off x="1597025" y="579437"/>
            <a:ext cx="9756774" cy="111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Качества на уредите с магнитоелектрически измервателен механизъм:</a:t>
            </a:r>
            <a:br>
              <a:rPr b="0" i="0" lang="en-US" sz="32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752" name="Shape 752"/>
          <p:cNvSpPr txBox="1"/>
          <p:nvPr>
            <p:ph idx="1" type="body"/>
          </p:nvPr>
        </p:nvSpPr>
        <p:spPr>
          <a:xfrm>
            <a:off x="2589211" y="2133600"/>
            <a:ext cx="8915400" cy="3778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br>
              <a:rPr b="0" i="0" lang="en-US" sz="21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1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1. Един от най-точните електромеханични преобразуватели.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1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2. Има силно собствено магнитно поле.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1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3. Притежава висока чувствителност.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1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4. Незначително влияние от изменение на температурата на околната среда.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rgbClr val="40404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Основен недостатък: приложимост само в постояннотокови измервания.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6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Shape 757"/>
          <p:cNvSpPr txBox="1"/>
          <p:nvPr>
            <p:ph idx="1" type="body"/>
          </p:nvPr>
        </p:nvSpPr>
        <p:spPr>
          <a:xfrm>
            <a:off x="2589211" y="2133600"/>
            <a:ext cx="8915400" cy="3778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36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Изготвил: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rgbClr val="40404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3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Христо Джахов 48 група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Questrial"/>
              <a:buNone/>
            </a:pPr>
            <a:r>
              <a:t/>
            </a:r>
            <a:endParaRPr b="0" i="0" sz="3600" u="none" cap="none" strike="noStrike">
              <a:solidFill>
                <a:srgbClr val="262626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02" name="Shape 702"/>
          <p:cNvSpPr txBox="1"/>
          <p:nvPr>
            <p:ph idx="1" type="body"/>
          </p:nvPr>
        </p:nvSpPr>
        <p:spPr>
          <a:xfrm>
            <a:off x="2589211" y="2133600"/>
            <a:ext cx="8915400" cy="3778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Галванометрични магнитноелектрически механизми се използват в магнитоелектрическите амперметри, волтметри и галванометри.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40404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 Техният двигателен момент се дължи на взаимодействието на токови контури с постоянен магнитен поток, а съпротивителният момент се създава по механичен път.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40404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Устройството на магнитноелектрически механизъм с външен подвижен магнит</a:t>
            </a:r>
          </a:p>
        </p:txBody>
      </p:sp>
      <p:pic>
        <p:nvPicPr>
          <p:cNvPr id="708" name="Shape 70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057400"/>
            <a:ext cx="5957887" cy="4351336"/>
          </a:xfrm>
          <a:prstGeom prst="rect">
            <a:avLst/>
          </a:prstGeom>
          <a:noFill/>
          <a:ln>
            <a:noFill/>
          </a:ln>
        </p:spPr>
      </p:pic>
      <p:sp>
        <p:nvSpPr>
          <p:cNvPr id="709" name="Shape 709"/>
          <p:cNvSpPr txBox="1"/>
          <p:nvPr/>
        </p:nvSpPr>
        <p:spPr>
          <a:xfrm>
            <a:off x="6259512" y="2057400"/>
            <a:ext cx="5305425" cy="4154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1. Неподвижен постоянен магнит 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2. Полюсни накрайници 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3. Неподвижно цилиндрично ядро 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4. Подвижната бобина 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5. Полуоси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6. Опорни лагери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7. Стрелка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8. Скала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9. Противотежести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10. Винт на коректора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11. Спирални пружини</a:t>
            </a:r>
            <a:b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12. Пластина на коректора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4" name="Shape 7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444625"/>
            <a:ext cx="5434012" cy="4351336"/>
          </a:xfrm>
          <a:prstGeom prst="rect">
            <a:avLst/>
          </a:prstGeom>
          <a:noFill/>
          <a:ln>
            <a:noFill/>
          </a:ln>
        </p:spPr>
      </p:pic>
      <p:sp>
        <p:nvSpPr>
          <p:cNvPr id="715" name="Shape 715"/>
          <p:cNvSpPr txBox="1"/>
          <p:nvPr/>
        </p:nvSpPr>
        <p:spPr>
          <a:xfrm>
            <a:off x="6272212" y="1387475"/>
            <a:ext cx="5451475" cy="4465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При протичане на ток през бобината тя се стреми да се завърти така, че нейният магнитен поток да съвпадне с потока на постоянния магнит.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 Създава се въртящ момент, предизвикан от двойката електромагнитни сили F следствие от електромагнитното взаимодействие на протичащия в подвижната бобина ток.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40404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Затихване на магнитоелектрическите механизми</a:t>
            </a:r>
          </a:p>
        </p:txBody>
      </p:sp>
      <p:sp>
        <p:nvSpPr>
          <p:cNvPr id="721" name="Shape 721"/>
          <p:cNvSpPr txBox="1"/>
          <p:nvPr>
            <p:ph idx="1" type="body"/>
          </p:nvPr>
        </p:nvSpPr>
        <p:spPr>
          <a:xfrm>
            <a:off x="2589211" y="2133600"/>
            <a:ext cx="8915400" cy="3778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Магнитоелектрическите механизми нямат специално затихвателно устройство.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Магнитноиндукционен затихвателен момент се създава следствие на индуктиране на вихрови токове в рамката и навивките на бобината при задвижване на подвижната част, която пресича магнитните линии на работното магнитно поле.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Взаимодействат със създалото ги поле и така се получава момент на затихване.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6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Конструкция на магнитоелектрическите механизми</a:t>
            </a:r>
          </a:p>
        </p:txBody>
      </p:sp>
      <p:sp>
        <p:nvSpPr>
          <p:cNvPr id="728" name="Shape 728"/>
          <p:cNvSpPr txBox="1"/>
          <p:nvPr>
            <p:ph idx="1" type="body"/>
          </p:nvPr>
        </p:nvSpPr>
        <p:spPr>
          <a:xfrm>
            <a:off x="2589211" y="2133600"/>
            <a:ext cx="8915400" cy="3778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Конструкциите на магнитоелектрическите механизми са разнообразни. Напоследък често се предпочитат конструкции с вътрешен неподвижен магнит.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40404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Недостатъците са: по-трудно се постига висока магнитна индукция; притежават по-малка равномерност на работното магнитно поле.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/>
          <p:nvPr>
            <p:ph idx="1" type="body"/>
          </p:nvPr>
        </p:nvSpPr>
        <p:spPr>
          <a:xfrm>
            <a:off x="2573336" y="1365250"/>
            <a:ext cx="4238625" cy="3776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Така описаните измервателни механизми ако се включат последователно във веригата на измервания ток Iо представляват амперметър или микроамперметър от магнитоелектрическата система. </a:t>
            </a:r>
          </a:p>
        </p:txBody>
      </p:sp>
      <p:pic>
        <p:nvPicPr>
          <p:cNvPr descr="https://upload.wikimedia.org/wikipedia/commons/thumb/3/3d/Amperemeter_hg.jpg/800px-Amperemeter_hg.jpg" id="734" name="Shape 7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6425" y="549275"/>
            <a:ext cx="4367212" cy="54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 txBox="1"/>
          <p:nvPr>
            <p:ph idx="1" type="body"/>
          </p:nvPr>
        </p:nvSpPr>
        <p:spPr>
          <a:xfrm>
            <a:off x="2638425" y="1530350"/>
            <a:ext cx="4040187" cy="3776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От същия измервателен механизъм се получава волтметър от магнитоелектрическата система, ако последователно на бобината се включи допълнително съпротивление.</a:t>
            </a:r>
            <a:b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</a:br>
            <a:b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pic>
        <p:nvPicPr>
          <p:cNvPr descr="https://upload.wikimedia.org/wikipedia/commons/thumb/a/ae/Voltmeter_hg.jpg/800px-Voltmeter_hg.jpg" id="740" name="Shape 7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4875" y="676275"/>
            <a:ext cx="3979862" cy="5484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4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Shape 745"/>
          <p:cNvSpPr txBox="1"/>
          <p:nvPr>
            <p:ph type="title"/>
          </p:nvPr>
        </p:nvSpPr>
        <p:spPr>
          <a:xfrm>
            <a:off x="2592386" y="623887"/>
            <a:ext cx="8912225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Questrial"/>
              <a:buNone/>
            </a:pPr>
            <a:r>
              <a:rPr b="0" i="0" lang="en-US" sz="3200" u="none" cap="none" strike="noStrik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Други устройства използващи същият механизъм:</a:t>
            </a:r>
          </a:p>
        </p:txBody>
      </p:sp>
      <p:sp>
        <p:nvSpPr>
          <p:cNvPr id="746" name="Shape 746"/>
          <p:cNvSpPr txBox="1"/>
          <p:nvPr>
            <p:ph idx="1" type="body"/>
          </p:nvPr>
        </p:nvSpPr>
        <p:spPr>
          <a:xfrm>
            <a:off x="2589211" y="2133600"/>
            <a:ext cx="8915400" cy="3778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Омметри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Магнитноелектрически галванометри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Балистични галванометри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Вибрационни галванометри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Светлиннолъчеви осцилографи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200" u="none" cap="none" strike="noStrike">
                <a:solidFill>
                  <a:srgbClr val="404040"/>
                </a:solidFill>
                <a:latin typeface="Questrial"/>
                <a:ea typeface="Questrial"/>
                <a:cs typeface="Questrial"/>
                <a:sym typeface="Questrial"/>
              </a:rPr>
              <a:t>Термоелектрически измервателни уреди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40404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6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15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3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7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5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16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14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9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11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3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8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0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2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1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4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