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Tahoma"/>
      <p:regular r:id="rId18"/>
      <p:bold r:id="rId19"/>
    </p:embeddedFont>
    <p:embeddedFont>
      <p:font typeface="Questrial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estrial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Tahoma-bold.fntdata"/><Relationship Id="rId6" Type="http://schemas.openxmlformats.org/officeDocument/2006/relationships/slide" Target="slides/slide2.xml"/><Relationship Id="rId18" Type="http://schemas.openxmlformats.org/officeDocument/2006/relationships/font" Target="fonts/Tahoma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100" u="none" cap="none" strike="noStrike"/>
            </a:lvl1pPr>
            <a:lvl2pPr indent="0" lvl="1" marL="0" marR="0" rtl="0" algn="l">
              <a:spcBef>
                <a:spcPts val="0"/>
              </a:spcBef>
              <a:buChar char="○"/>
              <a:defRPr b="0" i="0" sz="1100" u="none" cap="none" strike="noStrike"/>
            </a:lvl2pPr>
            <a:lvl3pPr indent="0" lvl="2" marL="0" marR="0" rtl="0" algn="l">
              <a:spcBef>
                <a:spcPts val="0"/>
              </a:spcBef>
              <a:buChar char="■"/>
              <a:defRPr b="0" i="0" sz="1100" u="none" cap="none" strike="noStrike"/>
            </a:lvl3pPr>
            <a:lvl4pPr indent="0" lvl="3" marL="0" marR="0" rtl="0" algn="l">
              <a:spcBef>
                <a:spcPts val="0"/>
              </a:spcBef>
              <a:buChar char="●"/>
              <a:defRPr b="0" i="0" sz="1100" u="none" cap="none" strike="noStrike"/>
            </a:lvl4pPr>
            <a:lvl5pPr indent="0" lvl="4" marL="0" marR="0" rtl="0" algn="l">
              <a:spcBef>
                <a:spcPts val="0"/>
              </a:spcBef>
              <a:buChar char="○"/>
              <a:defRPr b="0" i="0" sz="1100" u="none" cap="none" strike="noStrike"/>
            </a:lvl5pPr>
            <a:lvl6pPr indent="0" lvl="5" marL="0" marR="0" rtl="0" algn="l">
              <a:spcBef>
                <a:spcPts val="0"/>
              </a:spcBef>
              <a:buChar char="■"/>
              <a:defRPr b="0" i="0" sz="1100" u="none" cap="none" strike="noStrike"/>
            </a:lvl6pPr>
            <a:lvl7pPr indent="0" lvl="6" marL="0" marR="0" rtl="0" algn="l">
              <a:spcBef>
                <a:spcPts val="0"/>
              </a:spcBef>
              <a:buChar char="●"/>
              <a:defRPr b="0" i="0" sz="1100" u="none" cap="none" strike="noStrike"/>
            </a:lvl7pPr>
            <a:lvl8pPr indent="0" lvl="7" marL="0" marR="0" rtl="0" algn="l">
              <a:spcBef>
                <a:spcPts val="0"/>
              </a:spcBef>
              <a:buChar char="○"/>
              <a:defRPr b="0" i="0" sz="1100" u="none" cap="none" strike="noStrike"/>
            </a:lvl8pPr>
            <a:lvl9pPr indent="0" lvl="8" marL="0" marR="0" rtl="0" algn="l">
              <a:spcBef>
                <a:spcPts val="0"/>
              </a:spcBef>
              <a:buChar char="■"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334" name="Shape 33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342" name="Shape 34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348" name="Shape 34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354" name="Shape 35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56" name="Shape 25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75" name="Shape 27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322" name="Shape 32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ctrTitle"/>
          </p:nvPr>
        </p:nvSpPr>
        <p:spPr>
          <a:xfrm>
            <a:off x="2589213" y="2514600"/>
            <a:ext cx="8915398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Questrial"/>
              <a:buNone/>
              <a:defRPr b="0" i="0" sz="54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589213" y="4777378"/>
            <a:ext cx="8915398" cy="11262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Questrial"/>
              <a:buNone/>
              <a:defRPr b="0" i="0" sz="9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Questrial"/>
              <a:buNone/>
              <a:defRPr b="0" i="0" sz="9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3" name="Shape 43"/>
          <p:cNvSpPr/>
          <p:nvPr/>
        </p:nvSpPr>
        <p:spPr>
          <a:xfrm>
            <a:off x="0" y="4323810"/>
            <a:ext cx="1744651" cy="778589"/>
          </a:xfrm>
          <a:custGeom>
            <a:pathLst>
              <a:path extrusionOk="0" h="120000" w="120000">
                <a:moveTo>
                  <a:pt x="92580" y="119999"/>
                </a:moveTo>
                <a:cubicBezTo>
                  <a:pt x="93548" y="119999"/>
                  <a:pt x="94193" y="119277"/>
                  <a:pt x="94516" y="118554"/>
                </a:cubicBezTo>
                <a:cubicBezTo>
                  <a:pt x="94516" y="117831"/>
                  <a:pt x="94838" y="117831"/>
                  <a:pt x="94838" y="117831"/>
                </a:cubicBezTo>
                <a:cubicBezTo>
                  <a:pt x="119354" y="62891"/>
                  <a:pt x="119354" y="62891"/>
                  <a:pt x="119354" y="62891"/>
                </a:cubicBezTo>
                <a:cubicBezTo>
                  <a:pt x="120000" y="61445"/>
                  <a:pt x="120000" y="58554"/>
                  <a:pt x="119354" y="56385"/>
                </a:cubicBezTo>
                <a:cubicBezTo>
                  <a:pt x="94838" y="2168"/>
                  <a:pt x="94838" y="2168"/>
                  <a:pt x="94838" y="2168"/>
                </a:cubicBezTo>
                <a:cubicBezTo>
                  <a:pt x="94838" y="1445"/>
                  <a:pt x="94516" y="1445"/>
                  <a:pt x="94516" y="1445"/>
                </a:cubicBezTo>
                <a:cubicBezTo>
                  <a:pt x="94193" y="722"/>
                  <a:pt x="93548" y="0"/>
                  <a:pt x="9258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9999"/>
                  <a:pt x="0" y="119999"/>
                  <a:pt x="0" y="119999"/>
                </a:cubicBezTo>
                <a:lnTo>
                  <a:pt x="92580" y="11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531812" y="4529539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bg-BG" sz="2000" u="none" cap="none" strike="noStrike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nd Caption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2589211" y="609600"/>
            <a:ext cx="8915398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Questrial"/>
              <a:buNone/>
              <a:defRPr b="0" i="0" sz="48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2589211" y="4354046"/>
            <a:ext cx="8915398" cy="1555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0" type="dt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Questrial"/>
              <a:buNone/>
              <a:defRPr b="0" i="0" sz="9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1" type="ftr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Questrial"/>
              <a:buNone/>
              <a:defRPr b="0" i="0" sz="9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9" name="Shape 109"/>
          <p:cNvSpPr/>
          <p:nvPr/>
        </p:nvSpPr>
        <p:spPr>
          <a:xfrm flipH="1" rot="10800000">
            <a:off x="-4188" y="3178174"/>
            <a:ext cx="1588527" cy="507297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531812" y="3244139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bg-BG" sz="2000" u="none" cap="none" strike="noStrike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Quote with Captio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2849949" y="609600"/>
            <a:ext cx="8393925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Questrial"/>
              <a:buNone/>
              <a:defRPr b="0" i="0" sz="48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275011" y="3505200"/>
            <a:ext cx="7536553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76200" lvl="5" marL="2514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76200" lvl="6" marL="2971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76200" lvl="7" marL="3429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76200" lvl="8" marL="3886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2" type="body"/>
          </p:nvPr>
        </p:nvSpPr>
        <p:spPr>
          <a:xfrm>
            <a:off x="2589211" y="4354046"/>
            <a:ext cx="8915398" cy="1555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0" type="dt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Questrial"/>
              <a:buNone/>
              <a:defRPr b="0" i="0" sz="9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1" type="ftr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Questrial"/>
              <a:buNone/>
              <a:defRPr b="0" i="0" sz="9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7" name="Shape 117"/>
          <p:cNvSpPr/>
          <p:nvPr/>
        </p:nvSpPr>
        <p:spPr>
          <a:xfrm flipH="1" rot="10800000">
            <a:off x="-4188" y="3178174"/>
            <a:ext cx="1588527" cy="507297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531812" y="3244139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bg-BG" sz="2000" u="none" cap="none" strike="noStrike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sp>
        <p:nvSpPr>
          <p:cNvPr id="119" name="Shape 119"/>
          <p:cNvSpPr txBox="1"/>
          <p:nvPr/>
        </p:nvSpPr>
        <p:spPr>
          <a:xfrm>
            <a:off x="2467651" y="648004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bg-BG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11114852" y="2905306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bg-BG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Name Card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Questrial"/>
              <a:buNone/>
              <a:defRPr b="0" i="0" sz="48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825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50800" lvl="2" marL="1143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76200" lvl="3" marL="1600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76200" lvl="4" marL="2057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76200" lvl="5" marL="2514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76200" lvl="6" marL="2971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76200" lvl="7" marL="3429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76200" lvl="8" marL="3886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0" type="dt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Questrial"/>
              <a:buNone/>
              <a:defRPr b="0" i="0" sz="9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1" type="ftr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Questrial"/>
              <a:buNone/>
              <a:defRPr b="0" i="0" sz="9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6" name="Shape 126"/>
          <p:cNvSpPr/>
          <p:nvPr/>
        </p:nvSpPr>
        <p:spPr>
          <a:xfrm flipH="1" rot="10800000">
            <a:off x="-4188" y="4911724"/>
            <a:ext cx="1588527" cy="507297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531812" y="4983087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bg-BG" sz="2000" u="none" cap="none" strike="noStrike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Quote Name Card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2849949" y="609600"/>
            <a:ext cx="8393925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Questrial"/>
              <a:buNone/>
              <a:defRPr b="0" i="0" sz="48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2589211" y="4343400"/>
            <a:ext cx="89154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76200" lvl="5" marL="2514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76200" lvl="6" marL="2971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76200" lvl="7" marL="3429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76200" lvl="8" marL="3886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825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50800" lvl="2" marL="1143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76200" lvl="3" marL="1600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76200" lvl="4" marL="2057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76200" lvl="5" marL="2514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76200" lvl="6" marL="2971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76200" lvl="7" marL="3429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76200" lvl="8" marL="3886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0" type="dt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Questrial"/>
              <a:buNone/>
              <a:defRPr b="0" i="0" sz="9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1" type="ftr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Questrial"/>
              <a:buNone/>
              <a:defRPr b="0" i="0" sz="9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4" name="Shape 134"/>
          <p:cNvSpPr/>
          <p:nvPr/>
        </p:nvSpPr>
        <p:spPr>
          <a:xfrm flipH="1" rot="10800000">
            <a:off x="-4188" y="4911724"/>
            <a:ext cx="1588527" cy="507297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531812" y="4983087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bg-BG" sz="2000" u="none" cap="none" strike="noStrike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sp>
        <p:nvSpPr>
          <p:cNvPr id="136" name="Shape 136"/>
          <p:cNvSpPr txBox="1"/>
          <p:nvPr/>
        </p:nvSpPr>
        <p:spPr>
          <a:xfrm>
            <a:off x="2467651" y="648004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bg-BG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11114852" y="2905306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bg-BG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ue or False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2589211" y="627406"/>
            <a:ext cx="8915398" cy="28800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Questrial"/>
              <a:buNone/>
              <a:defRPr b="0" i="0" sz="48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2589211" y="4343400"/>
            <a:ext cx="89154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76200" lvl="5" marL="2514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76200" lvl="6" marL="2971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76200" lvl="7" marL="3429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76200" lvl="8" marL="3886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825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50800" lvl="2" marL="1143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76200" lvl="3" marL="1600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76200" lvl="4" marL="2057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76200" lvl="5" marL="2514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76200" lvl="6" marL="2971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76200" lvl="7" marL="3429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76200" lvl="8" marL="3886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0" type="dt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Questrial"/>
              <a:buNone/>
              <a:defRPr b="0" i="0" sz="9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1" type="ftr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Questrial"/>
              <a:buNone/>
              <a:defRPr b="0" i="0" sz="9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4" name="Shape 144"/>
          <p:cNvSpPr/>
          <p:nvPr/>
        </p:nvSpPr>
        <p:spPr>
          <a:xfrm flipH="1" rot="10800000">
            <a:off x="-4188" y="4911724"/>
            <a:ext cx="1588527" cy="507297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x="531812" y="4983087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bg-BG" sz="2000" u="none" cap="none" strike="noStrike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2592924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Questrial"/>
              <a:buNone/>
              <a:defRPr b="0" i="0" sz="36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 rot="5400000">
            <a:off x="5103811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43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825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50800" lvl="2" marL="1143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76200" lvl="3" marL="1600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76200" lvl="4" marL="2057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76200" lvl="5" marL="2514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76200" lvl="6" marL="2971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76200" lvl="7" marL="3429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76200" lvl="8" marL="3886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0" type="dt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Questrial"/>
              <a:buNone/>
              <a:defRPr b="0" i="0" sz="9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1" type="ftr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Questrial"/>
              <a:buNone/>
              <a:defRPr b="0" i="0" sz="9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1" name="Shape 151"/>
          <p:cNvSpPr/>
          <p:nvPr/>
        </p:nvSpPr>
        <p:spPr>
          <a:xfrm flipH="1" rot="10800000">
            <a:off x="-4188" y="714374"/>
            <a:ext cx="1588527" cy="507297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bg-BG" sz="2000" u="none" cap="none" strike="noStrike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 rot="5400000">
            <a:off x="7756704" y="2165512"/>
            <a:ext cx="5283816" cy="22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Questrial"/>
              <a:buNone/>
              <a:defRPr b="0" i="0" sz="36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 rot="5400000">
            <a:off x="3185803" y="30813"/>
            <a:ext cx="5283816" cy="64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43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825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50800" lvl="2" marL="1143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76200" lvl="3" marL="1600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76200" lvl="4" marL="2057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76200" lvl="5" marL="2514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76200" lvl="6" marL="2971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76200" lvl="7" marL="3429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76200" lvl="8" marL="3886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0" type="dt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Questrial"/>
              <a:buNone/>
              <a:defRPr b="0" i="0" sz="9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1" type="ftr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Questrial"/>
              <a:buNone/>
              <a:defRPr b="0" i="0" sz="9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8" name="Shape 158"/>
          <p:cNvSpPr/>
          <p:nvPr/>
        </p:nvSpPr>
        <p:spPr>
          <a:xfrm flipH="1" rot="10800000">
            <a:off x="-4188" y="714374"/>
            <a:ext cx="1588527" cy="507297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 txBox="1"/>
          <p:nvPr>
            <p:ph idx="12" type="sldNum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bg-BG" sz="2000" u="none" cap="none" strike="noStrike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2592925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Questrial"/>
              <a:buNone/>
              <a:defRPr b="0" i="0" sz="36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2589211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43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825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50800" lvl="2" marL="1143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76200" lvl="3" marL="1600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76200" lvl="4" marL="2057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76200" lvl="5" marL="2514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76200" lvl="6" marL="2971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76200" lvl="7" marL="3429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76200" lvl="8" marL="3886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Questrial"/>
              <a:buNone/>
              <a:defRPr b="0" i="0" sz="9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Questrial"/>
              <a:buNone/>
              <a:defRPr b="0" i="0" sz="9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0" name="Shape 50"/>
          <p:cNvSpPr/>
          <p:nvPr/>
        </p:nvSpPr>
        <p:spPr>
          <a:xfrm flipH="1" rot="10800000">
            <a:off x="-4188" y="714374"/>
            <a:ext cx="1588527" cy="507297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bg-BG" sz="2000" u="none" cap="none" strike="noStrike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2592924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Questrial"/>
              <a:buNone/>
              <a:defRPr b="0" i="0" sz="36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2589211" y="2133600"/>
            <a:ext cx="4313863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43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825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50800" lvl="2" marL="1143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76200" lvl="3" marL="1600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76200" lvl="4" marL="2057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76200" lvl="5" marL="2514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76200" lvl="6" marL="2971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76200" lvl="7" marL="3429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76200" lvl="8" marL="3886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2" type="body"/>
          </p:nvPr>
        </p:nvSpPr>
        <p:spPr>
          <a:xfrm>
            <a:off x="7190746" y="2126222"/>
            <a:ext cx="4313863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43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825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50800" lvl="2" marL="1143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76200" lvl="3" marL="1600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76200" lvl="4" marL="2057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76200" lvl="5" marL="2514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76200" lvl="6" marL="2971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76200" lvl="7" marL="3429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76200" lvl="8" marL="3886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0" type="dt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Questrial"/>
              <a:buNone/>
              <a:defRPr b="0" i="0" sz="9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Questrial"/>
              <a:buNone/>
              <a:defRPr b="0" i="0" sz="9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8" name="Shape 58"/>
          <p:cNvSpPr/>
          <p:nvPr/>
        </p:nvSpPr>
        <p:spPr>
          <a:xfrm flipH="1" rot="10800000">
            <a:off x="-4188" y="714374"/>
            <a:ext cx="1588527" cy="507297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bg-BG" sz="2000" u="none" cap="none" strike="noStrike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2592924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Questrial"/>
              <a:buNone/>
              <a:defRPr b="0" i="0" sz="36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2939373" y="1972702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2589211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43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825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50800" lvl="2" marL="1143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76200" lvl="3" marL="1600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76200" lvl="4" marL="2057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76200" lvl="5" marL="2514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76200" lvl="6" marL="2971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76200" lvl="7" marL="3429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76200" lvl="8" marL="3886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3" type="body"/>
          </p:nvPr>
        </p:nvSpPr>
        <p:spPr>
          <a:xfrm>
            <a:off x="7506628" y="1969475"/>
            <a:ext cx="39990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4" type="body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43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825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50800" lvl="2" marL="1143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76200" lvl="3" marL="1600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76200" lvl="4" marL="2057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76200" lvl="5" marL="2514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76200" lvl="6" marL="2971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76200" lvl="7" marL="3429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76200" lvl="8" marL="3886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Questrial"/>
              <a:buNone/>
              <a:defRPr b="0" i="0" sz="9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Questrial"/>
              <a:buNone/>
              <a:defRPr b="0" i="0" sz="9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8" name="Shape 68"/>
          <p:cNvSpPr/>
          <p:nvPr/>
        </p:nvSpPr>
        <p:spPr>
          <a:xfrm flipH="1" rot="10800000">
            <a:off x="-4188" y="714374"/>
            <a:ext cx="1588527" cy="507297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bg-BG" sz="2000" u="none" cap="none" strike="noStrike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2589211" y="2058750"/>
            <a:ext cx="8915398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Questrial"/>
              <a:buNone/>
              <a:defRPr b="0" i="0" sz="40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2589211" y="3530128"/>
            <a:ext cx="8915398" cy="860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Questrial"/>
              <a:buNone/>
              <a:defRPr b="0" i="0" sz="9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Questrial"/>
              <a:buNone/>
              <a:defRPr b="0" i="0" sz="9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5" name="Shape 75"/>
          <p:cNvSpPr/>
          <p:nvPr/>
        </p:nvSpPr>
        <p:spPr>
          <a:xfrm flipH="1" rot="10800000">
            <a:off x="-4188" y="3178174"/>
            <a:ext cx="1588527" cy="507297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531812" y="3244139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bg-BG" sz="2000" u="none" cap="none" strike="noStrike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2592924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Questrial"/>
              <a:buNone/>
              <a:defRPr b="0" i="0" sz="36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Questrial"/>
              <a:buNone/>
              <a:defRPr b="0" i="0" sz="9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Questrial"/>
              <a:buNone/>
              <a:defRPr b="0" i="0" sz="9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1" name="Shape 81"/>
          <p:cNvSpPr/>
          <p:nvPr/>
        </p:nvSpPr>
        <p:spPr>
          <a:xfrm flipH="1" rot="10800000">
            <a:off x="-4188" y="714374"/>
            <a:ext cx="1588527" cy="507297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bg-BG" sz="2000" u="none" cap="none" strike="noStrike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0" type="dt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Questrial"/>
              <a:buNone/>
              <a:defRPr b="0" i="0" sz="9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Questrial"/>
              <a:buNone/>
              <a:defRPr b="0" i="0" sz="9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6" name="Shape 86"/>
          <p:cNvSpPr/>
          <p:nvPr/>
        </p:nvSpPr>
        <p:spPr>
          <a:xfrm flipH="1" rot="10800000">
            <a:off x="-4188" y="714374"/>
            <a:ext cx="1588527" cy="507297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bg-BG" sz="2000" u="none" cap="none" strike="noStrike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2589211" y="446087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Questrial"/>
              <a:buNone/>
              <a:defRPr b="0" i="0" sz="20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323012" y="446087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-1143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825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50800" lvl="2" marL="1143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76200" lvl="3" marL="1600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76200" lvl="4" marL="2057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76200" lvl="5" marL="2514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76200" lvl="6" marL="2971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76200" lvl="7" marL="3429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76200" lvl="8" marL="3886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2" type="body"/>
          </p:nvPr>
        </p:nvSpPr>
        <p:spPr>
          <a:xfrm>
            <a:off x="2589211" y="1598612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Questrial"/>
              <a:buNone/>
              <a:defRPr b="0" i="0" sz="9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Questrial"/>
              <a:buNone/>
              <a:defRPr b="0" i="0" sz="9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4" name="Shape 94"/>
          <p:cNvSpPr/>
          <p:nvPr/>
        </p:nvSpPr>
        <p:spPr>
          <a:xfrm flipH="1" rot="10800000">
            <a:off x="-4188" y="714374"/>
            <a:ext cx="1588527" cy="507297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bg-BG" sz="2000" u="none" cap="none" strike="noStrike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2589213" y="4800600"/>
            <a:ext cx="89154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Questrial"/>
              <a:buNone/>
              <a:defRPr b="0" i="0" sz="24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8" name="Shape 98"/>
          <p:cNvSpPr/>
          <p:nvPr>
            <p:ph idx="2" type="pic"/>
          </p:nvPr>
        </p:nvSpPr>
        <p:spPr>
          <a:xfrm>
            <a:off x="2589211" y="634964"/>
            <a:ext cx="8915400" cy="38549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2589213" y="5367337"/>
            <a:ext cx="8915400" cy="493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0" type="dt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Questrial"/>
              <a:buNone/>
              <a:defRPr b="0" i="0" sz="9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1" type="ftr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Questrial"/>
              <a:buNone/>
              <a:defRPr b="0" i="0" sz="9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2" name="Shape 102"/>
          <p:cNvSpPr/>
          <p:nvPr/>
        </p:nvSpPr>
        <p:spPr>
          <a:xfrm flipH="1" rot="10800000">
            <a:off x="-4188" y="4911724"/>
            <a:ext cx="1588527" cy="507297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531812" y="4983087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bg-BG" sz="2000" u="none" cap="none" strike="noStrike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1" y="228600"/>
            <a:ext cx="2851516" cy="6638628"/>
            <a:chOff x="2487613" y="285750"/>
            <a:chExt cx="2428874" cy="5654675"/>
          </a:xfrm>
        </p:grpSpPr>
        <p:sp>
          <p:nvSpPr>
            <p:cNvPr id="7" name="Shape 7"/>
            <p:cNvSpPr/>
            <p:nvPr/>
          </p:nvSpPr>
          <p:spPr>
            <a:xfrm>
              <a:off x="2487613" y="2284413"/>
              <a:ext cx="85724" cy="533399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109090" y="103235"/>
                    <a:pt x="103636" y="87352"/>
                    <a:pt x="92727" y="70588"/>
                  </a:cubicBezTo>
                  <a:cubicBezTo>
                    <a:pt x="60000" y="47647"/>
                    <a:pt x="32727" y="23823"/>
                    <a:pt x="0" y="0"/>
                  </a:cubicBezTo>
                  <a:cubicBezTo>
                    <a:pt x="0" y="30882"/>
                    <a:pt x="0" y="30882"/>
                    <a:pt x="0" y="30882"/>
                  </a:cubicBezTo>
                  <a:cubicBezTo>
                    <a:pt x="32727" y="56470"/>
                    <a:pt x="70909" y="82941"/>
                    <a:pt x="109090" y="109411"/>
                  </a:cubicBezTo>
                  <a:cubicBezTo>
                    <a:pt x="109090" y="112941"/>
                    <a:pt x="114545" y="116470"/>
                    <a:pt x="120000" y="120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8"/>
            <p:cNvSpPr/>
            <p:nvPr/>
          </p:nvSpPr>
          <p:spPr>
            <a:xfrm>
              <a:off x="2597150" y="2779713"/>
              <a:ext cx="550863" cy="1978025"/>
            </a:xfrm>
            <a:custGeom>
              <a:pathLst>
                <a:path extrusionOk="0" h="120000" w="120000">
                  <a:moveTo>
                    <a:pt x="73714" y="83333"/>
                  </a:moveTo>
                  <a:cubicBezTo>
                    <a:pt x="88285" y="95714"/>
                    <a:pt x="102857" y="107857"/>
                    <a:pt x="119142" y="120000"/>
                  </a:cubicBezTo>
                  <a:cubicBezTo>
                    <a:pt x="119142" y="117857"/>
                    <a:pt x="119142" y="115952"/>
                    <a:pt x="120000" y="113809"/>
                  </a:cubicBezTo>
                  <a:cubicBezTo>
                    <a:pt x="106285" y="103571"/>
                    <a:pt x="93428" y="93095"/>
                    <a:pt x="81428" y="82619"/>
                  </a:cubicBezTo>
                  <a:cubicBezTo>
                    <a:pt x="49714" y="55476"/>
                    <a:pt x="23142" y="27857"/>
                    <a:pt x="0" y="0"/>
                  </a:cubicBezTo>
                  <a:cubicBezTo>
                    <a:pt x="1714" y="4761"/>
                    <a:pt x="3428" y="9761"/>
                    <a:pt x="5142" y="14523"/>
                  </a:cubicBezTo>
                  <a:cubicBezTo>
                    <a:pt x="25714" y="37619"/>
                    <a:pt x="48000" y="60714"/>
                    <a:pt x="73714" y="83333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Shape 9"/>
            <p:cNvSpPr/>
            <p:nvPr/>
          </p:nvSpPr>
          <p:spPr>
            <a:xfrm>
              <a:off x="3175000" y="4730750"/>
              <a:ext cx="519112" cy="1209675"/>
            </a:xfrm>
            <a:custGeom>
              <a:pathLst>
                <a:path extrusionOk="0" h="120000" w="120000">
                  <a:moveTo>
                    <a:pt x="7272" y="8571"/>
                  </a:moveTo>
                  <a:cubicBezTo>
                    <a:pt x="4545" y="5844"/>
                    <a:pt x="1818" y="3116"/>
                    <a:pt x="0" y="0"/>
                  </a:cubicBezTo>
                  <a:cubicBezTo>
                    <a:pt x="0" y="3896"/>
                    <a:pt x="0" y="7402"/>
                    <a:pt x="0" y="11298"/>
                  </a:cubicBezTo>
                  <a:cubicBezTo>
                    <a:pt x="19090" y="33116"/>
                    <a:pt x="40000" y="54545"/>
                    <a:pt x="61818" y="75584"/>
                  </a:cubicBezTo>
                  <a:cubicBezTo>
                    <a:pt x="77272" y="90389"/>
                    <a:pt x="94545" y="105194"/>
                    <a:pt x="111818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02727" y="104805"/>
                    <a:pt x="85454" y="89610"/>
                    <a:pt x="70000" y="74025"/>
                  </a:cubicBezTo>
                  <a:cubicBezTo>
                    <a:pt x="47272" y="52597"/>
                    <a:pt x="26363" y="30779"/>
                    <a:pt x="7272" y="8571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Shape 10"/>
            <p:cNvSpPr/>
            <p:nvPr/>
          </p:nvSpPr>
          <p:spPr>
            <a:xfrm>
              <a:off x="3305176" y="5630862"/>
              <a:ext cx="146050" cy="309562"/>
            </a:xfrm>
            <a:custGeom>
              <a:pathLst>
                <a:path extrusionOk="0" h="120000" w="120000">
                  <a:moveTo>
                    <a:pt x="9081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77837" y="80506"/>
                    <a:pt x="38918" y="41012"/>
                    <a:pt x="0" y="0"/>
                  </a:cubicBezTo>
                  <a:cubicBezTo>
                    <a:pt x="25945" y="41012"/>
                    <a:pt x="55135" y="80506"/>
                    <a:pt x="90810" y="120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1"/>
            <p:cNvSpPr/>
            <p:nvPr/>
          </p:nvSpPr>
          <p:spPr>
            <a:xfrm>
              <a:off x="2573338" y="2817813"/>
              <a:ext cx="700087" cy="2835274"/>
            </a:xfrm>
            <a:custGeom>
              <a:pathLst>
                <a:path extrusionOk="0" h="120000" w="120000">
                  <a:moveTo>
                    <a:pt x="109213" y="109695"/>
                  </a:moveTo>
                  <a:cubicBezTo>
                    <a:pt x="97752" y="102714"/>
                    <a:pt x="87640" y="95734"/>
                    <a:pt x="78202" y="88753"/>
                  </a:cubicBezTo>
                  <a:cubicBezTo>
                    <a:pt x="56629" y="72631"/>
                    <a:pt x="39775" y="56011"/>
                    <a:pt x="26966" y="39224"/>
                  </a:cubicBezTo>
                  <a:cubicBezTo>
                    <a:pt x="19550" y="29085"/>
                    <a:pt x="13483" y="18781"/>
                    <a:pt x="8089" y="8476"/>
                  </a:cubicBezTo>
                  <a:cubicBezTo>
                    <a:pt x="5393" y="5650"/>
                    <a:pt x="2696" y="2825"/>
                    <a:pt x="0" y="0"/>
                  </a:cubicBezTo>
                  <a:cubicBezTo>
                    <a:pt x="5393" y="13130"/>
                    <a:pt x="12808" y="26426"/>
                    <a:pt x="22247" y="39390"/>
                  </a:cubicBezTo>
                  <a:cubicBezTo>
                    <a:pt x="34382" y="56343"/>
                    <a:pt x="51235" y="72963"/>
                    <a:pt x="72134" y="89252"/>
                  </a:cubicBezTo>
                  <a:cubicBezTo>
                    <a:pt x="82921" y="97396"/>
                    <a:pt x="95056" y="105373"/>
                    <a:pt x="107865" y="113185"/>
                  </a:cubicBezTo>
                  <a:cubicBezTo>
                    <a:pt x="111910" y="115512"/>
                    <a:pt x="115955" y="117673"/>
                    <a:pt x="120000" y="120000"/>
                  </a:cubicBezTo>
                  <a:cubicBezTo>
                    <a:pt x="118651" y="119168"/>
                    <a:pt x="117977" y="118504"/>
                    <a:pt x="117303" y="117673"/>
                  </a:cubicBezTo>
                  <a:cubicBezTo>
                    <a:pt x="113932" y="115013"/>
                    <a:pt x="111235" y="112354"/>
                    <a:pt x="109213" y="109695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2506663" y="285750"/>
              <a:ext cx="90487" cy="2493963"/>
            </a:xfrm>
            <a:custGeom>
              <a:pathLst>
                <a:path extrusionOk="0" h="120000" w="120000">
                  <a:moveTo>
                    <a:pt x="57391" y="109039"/>
                  </a:moveTo>
                  <a:cubicBezTo>
                    <a:pt x="62608" y="109795"/>
                    <a:pt x="62608" y="110551"/>
                    <a:pt x="62608" y="111307"/>
                  </a:cubicBezTo>
                  <a:cubicBezTo>
                    <a:pt x="78260" y="113952"/>
                    <a:pt x="99130" y="116598"/>
                    <a:pt x="114782" y="119433"/>
                  </a:cubicBezTo>
                  <a:cubicBezTo>
                    <a:pt x="114782" y="119622"/>
                    <a:pt x="114782" y="119811"/>
                    <a:pt x="120000" y="120000"/>
                  </a:cubicBezTo>
                  <a:cubicBezTo>
                    <a:pt x="109565" y="116220"/>
                    <a:pt x="99130" y="112629"/>
                    <a:pt x="88695" y="108850"/>
                  </a:cubicBezTo>
                  <a:cubicBezTo>
                    <a:pt x="46956" y="89574"/>
                    <a:pt x="26086" y="70299"/>
                    <a:pt x="26086" y="50834"/>
                  </a:cubicBezTo>
                  <a:cubicBezTo>
                    <a:pt x="31304" y="33826"/>
                    <a:pt x="46956" y="17007"/>
                    <a:pt x="78260" y="0"/>
                  </a:cubicBezTo>
                  <a:cubicBezTo>
                    <a:pt x="62608" y="0"/>
                    <a:pt x="62608" y="0"/>
                    <a:pt x="62608" y="0"/>
                  </a:cubicBezTo>
                  <a:cubicBezTo>
                    <a:pt x="26086" y="16818"/>
                    <a:pt x="10434" y="33826"/>
                    <a:pt x="5217" y="50834"/>
                  </a:cubicBezTo>
                  <a:cubicBezTo>
                    <a:pt x="0" y="70299"/>
                    <a:pt x="15652" y="89574"/>
                    <a:pt x="57391" y="10903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2554288" y="2598738"/>
              <a:ext cx="66674" cy="420687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14117" y="21308"/>
                    <a:pt x="21176" y="41495"/>
                    <a:pt x="35294" y="62803"/>
                  </a:cubicBezTo>
                  <a:cubicBezTo>
                    <a:pt x="63529" y="81869"/>
                    <a:pt x="91764" y="100934"/>
                    <a:pt x="120000" y="120000"/>
                  </a:cubicBezTo>
                  <a:cubicBezTo>
                    <a:pt x="105882" y="97570"/>
                    <a:pt x="91764" y="74018"/>
                    <a:pt x="77647" y="51588"/>
                  </a:cubicBezTo>
                  <a:cubicBezTo>
                    <a:pt x="70588" y="50467"/>
                    <a:pt x="70588" y="49345"/>
                    <a:pt x="70588" y="48224"/>
                  </a:cubicBezTo>
                  <a:cubicBezTo>
                    <a:pt x="49411" y="31401"/>
                    <a:pt x="21176" y="15700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3143250" y="4757737"/>
              <a:ext cx="161925" cy="873125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0" y="16756"/>
                    <a:pt x="5853" y="33513"/>
                    <a:pt x="14634" y="50270"/>
                  </a:cubicBezTo>
                  <a:cubicBezTo>
                    <a:pt x="23414" y="63243"/>
                    <a:pt x="35121" y="76756"/>
                    <a:pt x="49756" y="89729"/>
                  </a:cubicBezTo>
                  <a:cubicBezTo>
                    <a:pt x="55609" y="92972"/>
                    <a:pt x="64390" y="96216"/>
                    <a:pt x="70243" y="99459"/>
                  </a:cubicBezTo>
                  <a:cubicBezTo>
                    <a:pt x="87804" y="106486"/>
                    <a:pt x="102439" y="112972"/>
                    <a:pt x="120000" y="120000"/>
                  </a:cubicBezTo>
                  <a:cubicBezTo>
                    <a:pt x="117073" y="118378"/>
                    <a:pt x="114146" y="116216"/>
                    <a:pt x="111219" y="114594"/>
                  </a:cubicBezTo>
                  <a:cubicBezTo>
                    <a:pt x="76097" y="92972"/>
                    <a:pt x="52682" y="71351"/>
                    <a:pt x="38048" y="49729"/>
                  </a:cubicBezTo>
                  <a:cubicBezTo>
                    <a:pt x="32195" y="36756"/>
                    <a:pt x="26341" y="24324"/>
                    <a:pt x="23414" y="11891"/>
                  </a:cubicBezTo>
                  <a:cubicBezTo>
                    <a:pt x="23414" y="11351"/>
                    <a:pt x="20487" y="10810"/>
                    <a:pt x="20487" y="9729"/>
                  </a:cubicBezTo>
                  <a:cubicBezTo>
                    <a:pt x="14634" y="6486"/>
                    <a:pt x="5853" y="3243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3148013" y="1282700"/>
              <a:ext cx="1768474" cy="3448050"/>
            </a:xfrm>
            <a:custGeom>
              <a:pathLst>
                <a:path extrusionOk="0" h="120000" w="120000">
                  <a:moveTo>
                    <a:pt x="1866" y="116719"/>
                  </a:moveTo>
                  <a:cubicBezTo>
                    <a:pt x="2666" y="105512"/>
                    <a:pt x="6933" y="94441"/>
                    <a:pt x="13333" y="83781"/>
                  </a:cubicBezTo>
                  <a:cubicBezTo>
                    <a:pt x="20000" y="73120"/>
                    <a:pt x="29066" y="62870"/>
                    <a:pt x="39733" y="53029"/>
                  </a:cubicBezTo>
                  <a:cubicBezTo>
                    <a:pt x="50400" y="43189"/>
                    <a:pt x="62666" y="33895"/>
                    <a:pt x="76000" y="25011"/>
                  </a:cubicBezTo>
                  <a:cubicBezTo>
                    <a:pt x="82666" y="20637"/>
                    <a:pt x="89866" y="16264"/>
                    <a:pt x="97066" y="12164"/>
                  </a:cubicBezTo>
                  <a:cubicBezTo>
                    <a:pt x="100800" y="10113"/>
                    <a:pt x="104533" y="7927"/>
                    <a:pt x="108266" y="6013"/>
                  </a:cubicBezTo>
                  <a:cubicBezTo>
                    <a:pt x="112266" y="3963"/>
                    <a:pt x="116000" y="2050"/>
                    <a:pt x="120000" y="136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15733" y="1913"/>
                    <a:pt x="112000" y="3826"/>
                    <a:pt x="108000" y="5876"/>
                  </a:cubicBezTo>
                  <a:cubicBezTo>
                    <a:pt x="104266" y="7790"/>
                    <a:pt x="100533" y="9840"/>
                    <a:pt x="96800" y="12027"/>
                  </a:cubicBezTo>
                  <a:cubicBezTo>
                    <a:pt x="89333" y="16127"/>
                    <a:pt x="82133" y="20364"/>
                    <a:pt x="75466" y="24738"/>
                  </a:cubicBezTo>
                  <a:cubicBezTo>
                    <a:pt x="61866" y="33621"/>
                    <a:pt x="49333" y="42915"/>
                    <a:pt x="38666" y="52756"/>
                  </a:cubicBezTo>
                  <a:cubicBezTo>
                    <a:pt x="27733" y="62460"/>
                    <a:pt x="18666" y="72847"/>
                    <a:pt x="12000" y="83507"/>
                  </a:cubicBezTo>
                  <a:cubicBezTo>
                    <a:pt x="5066" y="94305"/>
                    <a:pt x="800" y="105375"/>
                    <a:pt x="0" y="116719"/>
                  </a:cubicBezTo>
                  <a:cubicBezTo>
                    <a:pt x="0" y="116993"/>
                    <a:pt x="0" y="117129"/>
                    <a:pt x="0" y="117403"/>
                  </a:cubicBezTo>
                  <a:cubicBezTo>
                    <a:pt x="533" y="118223"/>
                    <a:pt x="1066" y="119179"/>
                    <a:pt x="1866" y="120000"/>
                  </a:cubicBezTo>
                  <a:cubicBezTo>
                    <a:pt x="1866" y="118906"/>
                    <a:pt x="1866" y="117813"/>
                    <a:pt x="1866" y="11671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3273425" y="5653087"/>
              <a:ext cx="138112" cy="287338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24000" y="39452"/>
                    <a:pt x="54857" y="80547"/>
                    <a:pt x="89142" y="119999"/>
                  </a:cubicBezTo>
                  <a:cubicBezTo>
                    <a:pt x="120000" y="119999"/>
                    <a:pt x="120000" y="119999"/>
                    <a:pt x="120000" y="119999"/>
                  </a:cubicBezTo>
                  <a:cubicBezTo>
                    <a:pt x="78857" y="80547"/>
                    <a:pt x="37714" y="39452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3143250" y="4656137"/>
              <a:ext cx="31750" cy="188913"/>
            </a:xfrm>
            <a:custGeom>
              <a:pathLst>
                <a:path extrusionOk="0" h="120000" w="120000">
                  <a:moveTo>
                    <a:pt x="105000" y="110000"/>
                  </a:moveTo>
                  <a:cubicBezTo>
                    <a:pt x="105000" y="115000"/>
                    <a:pt x="120000" y="117500"/>
                    <a:pt x="120000" y="120000"/>
                  </a:cubicBezTo>
                  <a:cubicBezTo>
                    <a:pt x="120000" y="95000"/>
                    <a:pt x="120000" y="72500"/>
                    <a:pt x="120000" y="47500"/>
                  </a:cubicBezTo>
                  <a:cubicBezTo>
                    <a:pt x="75000" y="32500"/>
                    <a:pt x="45000" y="15000"/>
                    <a:pt x="15000" y="0"/>
                  </a:cubicBezTo>
                  <a:cubicBezTo>
                    <a:pt x="0" y="22500"/>
                    <a:pt x="0" y="42500"/>
                    <a:pt x="0" y="65000"/>
                  </a:cubicBezTo>
                  <a:cubicBezTo>
                    <a:pt x="30000" y="80000"/>
                    <a:pt x="75000" y="95000"/>
                    <a:pt x="105000" y="110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>
              <a:off x="3211513" y="5410200"/>
              <a:ext cx="203199" cy="530224"/>
            </a:xfrm>
            <a:custGeom>
              <a:pathLst>
                <a:path extrusionOk="0" h="120000" w="120000">
                  <a:moveTo>
                    <a:pt x="16153" y="16000"/>
                  </a:moveTo>
                  <a:cubicBezTo>
                    <a:pt x="11538" y="10666"/>
                    <a:pt x="4615" y="5333"/>
                    <a:pt x="0" y="0"/>
                  </a:cubicBezTo>
                  <a:cubicBezTo>
                    <a:pt x="6923" y="14222"/>
                    <a:pt x="16153" y="28444"/>
                    <a:pt x="27692" y="42666"/>
                  </a:cubicBezTo>
                  <a:cubicBezTo>
                    <a:pt x="30000" y="47111"/>
                    <a:pt x="32307" y="50666"/>
                    <a:pt x="36923" y="55111"/>
                  </a:cubicBezTo>
                  <a:cubicBezTo>
                    <a:pt x="62307" y="76444"/>
                    <a:pt x="90000" y="98666"/>
                    <a:pt x="117692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94615" y="96888"/>
                    <a:pt x="73846" y="73777"/>
                    <a:pt x="55384" y="49777"/>
                  </a:cubicBezTo>
                  <a:cubicBezTo>
                    <a:pt x="41538" y="38222"/>
                    <a:pt x="30000" y="27555"/>
                    <a:pt x="16153" y="16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Shape 19"/>
          <p:cNvGrpSpPr/>
          <p:nvPr/>
        </p:nvGrpSpPr>
        <p:grpSpPr>
          <a:xfrm>
            <a:off x="27222" y="-785"/>
            <a:ext cx="2356674" cy="6854041"/>
            <a:chOff x="6627813" y="194832"/>
            <a:chExt cx="1952625" cy="5678918"/>
          </a:xfrm>
        </p:grpSpPr>
        <p:sp>
          <p:nvSpPr>
            <p:cNvPr id="20" name="Shape 20"/>
            <p:cNvSpPr/>
            <p:nvPr/>
          </p:nvSpPr>
          <p:spPr>
            <a:xfrm>
              <a:off x="6627813" y="194832"/>
              <a:ext cx="409575" cy="3646487"/>
            </a:xfrm>
            <a:custGeom>
              <a:pathLst>
                <a:path extrusionOk="0" h="120000" w="120000">
                  <a:moveTo>
                    <a:pt x="8155" y="27391"/>
                  </a:moveTo>
                  <a:cubicBezTo>
                    <a:pt x="12815" y="37565"/>
                    <a:pt x="19805" y="47869"/>
                    <a:pt x="30291" y="58043"/>
                  </a:cubicBezTo>
                  <a:cubicBezTo>
                    <a:pt x="39611" y="68217"/>
                    <a:pt x="51262" y="78391"/>
                    <a:pt x="66407" y="88565"/>
                  </a:cubicBezTo>
                  <a:cubicBezTo>
                    <a:pt x="80388" y="98739"/>
                    <a:pt x="97864" y="108782"/>
                    <a:pt x="117669" y="118826"/>
                  </a:cubicBezTo>
                  <a:cubicBezTo>
                    <a:pt x="118834" y="119217"/>
                    <a:pt x="120000" y="119608"/>
                    <a:pt x="120000" y="120000"/>
                  </a:cubicBezTo>
                  <a:cubicBezTo>
                    <a:pt x="118834" y="118043"/>
                    <a:pt x="116504" y="115956"/>
                    <a:pt x="115339" y="114000"/>
                  </a:cubicBezTo>
                  <a:cubicBezTo>
                    <a:pt x="115339" y="113608"/>
                    <a:pt x="115339" y="113217"/>
                    <a:pt x="115339" y="112956"/>
                  </a:cubicBezTo>
                  <a:cubicBezTo>
                    <a:pt x="99029" y="104739"/>
                    <a:pt x="85048" y="96652"/>
                    <a:pt x="73398" y="88434"/>
                  </a:cubicBezTo>
                  <a:cubicBezTo>
                    <a:pt x="58252" y="78260"/>
                    <a:pt x="45436" y="68217"/>
                    <a:pt x="34951" y="57913"/>
                  </a:cubicBezTo>
                  <a:cubicBezTo>
                    <a:pt x="24466" y="47739"/>
                    <a:pt x="16310" y="37565"/>
                    <a:pt x="10485" y="27260"/>
                  </a:cubicBezTo>
                  <a:cubicBezTo>
                    <a:pt x="8155" y="22173"/>
                    <a:pt x="5825" y="17086"/>
                    <a:pt x="3495" y="12000"/>
                  </a:cubicBezTo>
                  <a:cubicBezTo>
                    <a:pt x="2330" y="7956"/>
                    <a:pt x="1165" y="4043"/>
                    <a:pt x="116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43"/>
                    <a:pt x="1165" y="7956"/>
                    <a:pt x="1165" y="12000"/>
                  </a:cubicBezTo>
                  <a:cubicBezTo>
                    <a:pt x="3495" y="17086"/>
                    <a:pt x="4660" y="22173"/>
                    <a:pt x="8155" y="27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7061200" y="3771900"/>
              <a:ext cx="350837" cy="1309687"/>
            </a:xfrm>
            <a:custGeom>
              <a:pathLst>
                <a:path extrusionOk="0" h="120000" w="120000">
                  <a:moveTo>
                    <a:pt x="72272" y="83272"/>
                  </a:moveTo>
                  <a:cubicBezTo>
                    <a:pt x="87272" y="95636"/>
                    <a:pt x="102272" y="108000"/>
                    <a:pt x="120000" y="120000"/>
                  </a:cubicBezTo>
                  <a:cubicBezTo>
                    <a:pt x="120000" y="117454"/>
                    <a:pt x="120000" y="114545"/>
                    <a:pt x="120000" y="112000"/>
                  </a:cubicBezTo>
                  <a:cubicBezTo>
                    <a:pt x="120000" y="111636"/>
                    <a:pt x="120000" y="110909"/>
                    <a:pt x="120000" y="110545"/>
                  </a:cubicBezTo>
                  <a:cubicBezTo>
                    <a:pt x="107727" y="101090"/>
                    <a:pt x="95454" y="91636"/>
                    <a:pt x="84545" y="82181"/>
                  </a:cubicBezTo>
                  <a:cubicBezTo>
                    <a:pt x="51818" y="55272"/>
                    <a:pt x="23181" y="27636"/>
                    <a:pt x="0" y="0"/>
                  </a:cubicBezTo>
                  <a:cubicBezTo>
                    <a:pt x="2727" y="7636"/>
                    <a:pt x="5454" y="15272"/>
                    <a:pt x="9545" y="22909"/>
                  </a:cubicBezTo>
                  <a:cubicBezTo>
                    <a:pt x="28636" y="43272"/>
                    <a:pt x="49090" y="63272"/>
                    <a:pt x="72272" y="83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7439025" y="5053012"/>
              <a:ext cx="357188" cy="820737"/>
            </a:xfrm>
            <a:custGeom>
              <a:pathLst>
                <a:path extrusionOk="0" h="120000" w="120000">
                  <a:moveTo>
                    <a:pt x="8000" y="8695"/>
                  </a:moveTo>
                  <a:cubicBezTo>
                    <a:pt x="5333" y="5797"/>
                    <a:pt x="2666" y="2898"/>
                    <a:pt x="0" y="0"/>
                  </a:cubicBezTo>
                  <a:cubicBezTo>
                    <a:pt x="0" y="5217"/>
                    <a:pt x="0" y="11014"/>
                    <a:pt x="1333" y="16811"/>
                  </a:cubicBezTo>
                  <a:cubicBezTo>
                    <a:pt x="18666" y="35942"/>
                    <a:pt x="36000" y="55072"/>
                    <a:pt x="56000" y="73623"/>
                  </a:cubicBezTo>
                  <a:cubicBezTo>
                    <a:pt x="72000" y="89275"/>
                    <a:pt x="89333" y="104927"/>
                    <a:pt x="106666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01333" y="104347"/>
                    <a:pt x="84000" y="88115"/>
                    <a:pt x="66666" y="71304"/>
                  </a:cubicBezTo>
                  <a:cubicBezTo>
                    <a:pt x="45333" y="51014"/>
                    <a:pt x="26666" y="29565"/>
                    <a:pt x="8000" y="86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7037388" y="3811587"/>
              <a:ext cx="457200" cy="1852613"/>
            </a:xfrm>
            <a:custGeom>
              <a:pathLst>
                <a:path extrusionOk="0" h="120000" w="120000">
                  <a:moveTo>
                    <a:pt x="105391" y="105096"/>
                  </a:moveTo>
                  <a:cubicBezTo>
                    <a:pt x="97043" y="99700"/>
                    <a:pt x="88695" y="94047"/>
                    <a:pt x="81391" y="88394"/>
                  </a:cubicBezTo>
                  <a:cubicBezTo>
                    <a:pt x="59478" y="72205"/>
                    <a:pt x="42782" y="55503"/>
                    <a:pt x="30260" y="38800"/>
                  </a:cubicBezTo>
                  <a:cubicBezTo>
                    <a:pt x="22956" y="30578"/>
                    <a:pt x="17739" y="22098"/>
                    <a:pt x="13565" y="13618"/>
                  </a:cubicBezTo>
                  <a:cubicBezTo>
                    <a:pt x="9391" y="8993"/>
                    <a:pt x="4173" y="4625"/>
                    <a:pt x="0" y="0"/>
                  </a:cubicBezTo>
                  <a:cubicBezTo>
                    <a:pt x="5217" y="13104"/>
                    <a:pt x="12521" y="26209"/>
                    <a:pt x="21913" y="39057"/>
                  </a:cubicBezTo>
                  <a:cubicBezTo>
                    <a:pt x="34434" y="56017"/>
                    <a:pt x="51130" y="72719"/>
                    <a:pt x="72000" y="89164"/>
                  </a:cubicBezTo>
                  <a:cubicBezTo>
                    <a:pt x="82434" y="97130"/>
                    <a:pt x="93913" y="105353"/>
                    <a:pt x="107478" y="113319"/>
                  </a:cubicBezTo>
                  <a:cubicBezTo>
                    <a:pt x="111652" y="115374"/>
                    <a:pt x="115826" y="117687"/>
                    <a:pt x="120000" y="119999"/>
                  </a:cubicBezTo>
                  <a:cubicBezTo>
                    <a:pt x="118956" y="119229"/>
                    <a:pt x="117913" y="118458"/>
                    <a:pt x="116869" y="117687"/>
                  </a:cubicBezTo>
                  <a:cubicBezTo>
                    <a:pt x="112695" y="113576"/>
                    <a:pt x="108521" y="109207"/>
                    <a:pt x="105391" y="1050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6992938" y="1263650"/>
              <a:ext cx="144462" cy="2508250"/>
            </a:xfrm>
            <a:custGeom>
              <a:pathLst>
                <a:path extrusionOk="0" h="120000" w="120000">
                  <a:moveTo>
                    <a:pt x="56666" y="120000"/>
                  </a:moveTo>
                  <a:cubicBezTo>
                    <a:pt x="50000" y="117725"/>
                    <a:pt x="46666" y="115450"/>
                    <a:pt x="43333" y="113175"/>
                  </a:cubicBezTo>
                  <a:cubicBezTo>
                    <a:pt x="26666" y="100473"/>
                    <a:pt x="16666" y="87962"/>
                    <a:pt x="16666" y="75450"/>
                  </a:cubicBezTo>
                  <a:cubicBezTo>
                    <a:pt x="16666" y="62748"/>
                    <a:pt x="26666" y="50236"/>
                    <a:pt x="43333" y="37535"/>
                  </a:cubicBezTo>
                  <a:cubicBezTo>
                    <a:pt x="50000" y="31279"/>
                    <a:pt x="60000" y="25023"/>
                    <a:pt x="73333" y="18767"/>
                  </a:cubicBezTo>
                  <a:cubicBezTo>
                    <a:pt x="86666" y="12511"/>
                    <a:pt x="100000" y="6255"/>
                    <a:pt x="120000" y="0"/>
                  </a:cubicBezTo>
                  <a:cubicBezTo>
                    <a:pt x="116666" y="0"/>
                    <a:pt x="116666" y="0"/>
                    <a:pt x="116666" y="0"/>
                  </a:cubicBezTo>
                  <a:cubicBezTo>
                    <a:pt x="96666" y="6255"/>
                    <a:pt x="80000" y="12511"/>
                    <a:pt x="66666" y="18767"/>
                  </a:cubicBezTo>
                  <a:cubicBezTo>
                    <a:pt x="53333" y="25023"/>
                    <a:pt x="43333" y="31279"/>
                    <a:pt x="33333" y="37535"/>
                  </a:cubicBezTo>
                  <a:cubicBezTo>
                    <a:pt x="13333" y="50047"/>
                    <a:pt x="3333" y="62748"/>
                    <a:pt x="3333" y="75450"/>
                  </a:cubicBezTo>
                  <a:cubicBezTo>
                    <a:pt x="0" y="87393"/>
                    <a:pt x="6666" y="99526"/>
                    <a:pt x="23333" y="111658"/>
                  </a:cubicBezTo>
                  <a:cubicBezTo>
                    <a:pt x="33333" y="114312"/>
                    <a:pt x="43333" y="117156"/>
                    <a:pt x="53333" y="119810"/>
                  </a:cubicBezTo>
                  <a:cubicBezTo>
                    <a:pt x="53333" y="119810"/>
                    <a:pt x="56666" y="120000"/>
                    <a:pt x="56666" y="120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7526338" y="5640387"/>
              <a:ext cx="111125" cy="233363"/>
            </a:xfrm>
            <a:custGeom>
              <a:pathLst>
                <a:path extrusionOk="0" h="120000" w="120000">
                  <a:moveTo>
                    <a:pt x="94285" y="120000"/>
                  </a:moveTo>
                  <a:cubicBezTo>
                    <a:pt x="119999" y="120000"/>
                    <a:pt x="119999" y="120000"/>
                    <a:pt x="119999" y="120000"/>
                  </a:cubicBezTo>
                  <a:cubicBezTo>
                    <a:pt x="77142" y="81355"/>
                    <a:pt x="38571" y="40677"/>
                    <a:pt x="0" y="0"/>
                  </a:cubicBezTo>
                  <a:cubicBezTo>
                    <a:pt x="25714" y="40677"/>
                    <a:pt x="55714" y="81355"/>
                    <a:pt x="94285" y="120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7021513" y="3598862"/>
              <a:ext cx="68263" cy="423863"/>
            </a:xfrm>
            <a:custGeom>
              <a:pathLst>
                <a:path extrusionOk="0" h="120000" w="120000">
                  <a:moveTo>
                    <a:pt x="28235" y="60560"/>
                  </a:moveTo>
                  <a:cubicBezTo>
                    <a:pt x="56470" y="80747"/>
                    <a:pt x="91764" y="99813"/>
                    <a:pt x="120000" y="120000"/>
                  </a:cubicBezTo>
                  <a:cubicBezTo>
                    <a:pt x="98823" y="96448"/>
                    <a:pt x="84705" y="72897"/>
                    <a:pt x="70588" y="49345"/>
                  </a:cubicBezTo>
                  <a:cubicBezTo>
                    <a:pt x="70588" y="49345"/>
                    <a:pt x="63529" y="48224"/>
                    <a:pt x="63529" y="48224"/>
                  </a:cubicBezTo>
                  <a:cubicBezTo>
                    <a:pt x="42352" y="32523"/>
                    <a:pt x="21176" y="15700"/>
                    <a:pt x="0" y="0"/>
                  </a:cubicBezTo>
                  <a:cubicBezTo>
                    <a:pt x="0" y="2242"/>
                    <a:pt x="0" y="5607"/>
                    <a:pt x="0" y="8971"/>
                  </a:cubicBezTo>
                  <a:cubicBezTo>
                    <a:pt x="7058" y="25794"/>
                    <a:pt x="21176" y="43738"/>
                    <a:pt x="28235" y="605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7412038" y="2801938"/>
              <a:ext cx="1168400" cy="2251075"/>
            </a:xfrm>
            <a:custGeom>
              <a:pathLst>
                <a:path extrusionOk="0" h="120000" w="120000">
                  <a:moveTo>
                    <a:pt x="3265" y="116830"/>
                  </a:moveTo>
                  <a:cubicBezTo>
                    <a:pt x="3673" y="105845"/>
                    <a:pt x="7755" y="94647"/>
                    <a:pt x="14285" y="83873"/>
                  </a:cubicBezTo>
                  <a:cubicBezTo>
                    <a:pt x="20816" y="73309"/>
                    <a:pt x="29795" y="62957"/>
                    <a:pt x="40408" y="53239"/>
                  </a:cubicBezTo>
                  <a:cubicBezTo>
                    <a:pt x="50612" y="43309"/>
                    <a:pt x="62857" y="34014"/>
                    <a:pt x="76326" y="25140"/>
                  </a:cubicBezTo>
                  <a:cubicBezTo>
                    <a:pt x="82857" y="20704"/>
                    <a:pt x="89795" y="16267"/>
                    <a:pt x="97142" y="12253"/>
                  </a:cubicBezTo>
                  <a:cubicBezTo>
                    <a:pt x="100816" y="10140"/>
                    <a:pt x="104489" y="8028"/>
                    <a:pt x="108163" y="5915"/>
                  </a:cubicBezTo>
                  <a:cubicBezTo>
                    <a:pt x="111836" y="4014"/>
                    <a:pt x="115918" y="1901"/>
                    <a:pt x="120000" y="0"/>
                  </a:cubicBezTo>
                  <a:cubicBezTo>
                    <a:pt x="119591" y="0"/>
                    <a:pt x="119591" y="0"/>
                    <a:pt x="119591" y="0"/>
                  </a:cubicBezTo>
                  <a:cubicBezTo>
                    <a:pt x="115510" y="1901"/>
                    <a:pt x="111428" y="3802"/>
                    <a:pt x="107755" y="5704"/>
                  </a:cubicBezTo>
                  <a:cubicBezTo>
                    <a:pt x="104081" y="7816"/>
                    <a:pt x="100408" y="9929"/>
                    <a:pt x="96734" y="11830"/>
                  </a:cubicBezTo>
                  <a:cubicBezTo>
                    <a:pt x="88979" y="16056"/>
                    <a:pt x="82040" y="20281"/>
                    <a:pt x="75510" y="24718"/>
                  </a:cubicBezTo>
                  <a:cubicBezTo>
                    <a:pt x="61632" y="33591"/>
                    <a:pt x="49387" y="42887"/>
                    <a:pt x="38775" y="52605"/>
                  </a:cubicBezTo>
                  <a:cubicBezTo>
                    <a:pt x="27755" y="62535"/>
                    <a:pt x="18775" y="72887"/>
                    <a:pt x="12244" y="83661"/>
                  </a:cubicBezTo>
                  <a:cubicBezTo>
                    <a:pt x="5306" y="94014"/>
                    <a:pt x="1224" y="105000"/>
                    <a:pt x="0" y="115985"/>
                  </a:cubicBezTo>
                  <a:cubicBezTo>
                    <a:pt x="1224" y="117253"/>
                    <a:pt x="2040" y="118521"/>
                    <a:pt x="2857" y="120000"/>
                  </a:cubicBezTo>
                  <a:cubicBezTo>
                    <a:pt x="2857" y="118943"/>
                    <a:pt x="2857" y="117887"/>
                    <a:pt x="3265" y="1168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7494588" y="5664200"/>
              <a:ext cx="100013" cy="209549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24000" y="40754"/>
                    <a:pt x="57600" y="81509"/>
                    <a:pt x="912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76800" y="81509"/>
                    <a:pt x="38400" y="4075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7412038" y="5081587"/>
              <a:ext cx="114300" cy="558799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0" y="25531"/>
                    <a:pt x="8275" y="51063"/>
                    <a:pt x="28965" y="75744"/>
                  </a:cubicBezTo>
                  <a:cubicBezTo>
                    <a:pt x="45517" y="83404"/>
                    <a:pt x="57931" y="91914"/>
                    <a:pt x="74482" y="99574"/>
                  </a:cubicBezTo>
                  <a:cubicBezTo>
                    <a:pt x="91034" y="106382"/>
                    <a:pt x="103448" y="113191"/>
                    <a:pt x="120000" y="120000"/>
                  </a:cubicBezTo>
                  <a:cubicBezTo>
                    <a:pt x="115862" y="118297"/>
                    <a:pt x="115862" y="116595"/>
                    <a:pt x="111724" y="114893"/>
                  </a:cubicBezTo>
                  <a:cubicBezTo>
                    <a:pt x="66206" y="83404"/>
                    <a:pt x="41379" y="51063"/>
                    <a:pt x="33103" y="18723"/>
                  </a:cubicBezTo>
                  <a:cubicBezTo>
                    <a:pt x="28965" y="15319"/>
                    <a:pt x="20689" y="12765"/>
                    <a:pt x="16551" y="9361"/>
                  </a:cubicBezTo>
                  <a:cubicBezTo>
                    <a:pt x="8275" y="5957"/>
                    <a:pt x="4137" y="255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7412038" y="4978400"/>
              <a:ext cx="31750" cy="188913"/>
            </a:xfrm>
            <a:custGeom>
              <a:pathLst>
                <a:path extrusionOk="0" h="120000" w="120000">
                  <a:moveTo>
                    <a:pt x="0" y="65000"/>
                  </a:moveTo>
                  <a:cubicBezTo>
                    <a:pt x="15000" y="72500"/>
                    <a:pt x="30000" y="82500"/>
                    <a:pt x="60000" y="92500"/>
                  </a:cubicBezTo>
                  <a:cubicBezTo>
                    <a:pt x="75000" y="102500"/>
                    <a:pt x="105000" y="110000"/>
                    <a:pt x="120000" y="120000"/>
                  </a:cubicBezTo>
                  <a:cubicBezTo>
                    <a:pt x="105000" y="95000"/>
                    <a:pt x="105000" y="70000"/>
                    <a:pt x="105000" y="47500"/>
                  </a:cubicBezTo>
                  <a:cubicBezTo>
                    <a:pt x="75000" y="30000"/>
                    <a:pt x="45000" y="15000"/>
                    <a:pt x="0" y="0"/>
                  </a:cubicBezTo>
                  <a:cubicBezTo>
                    <a:pt x="0" y="2500"/>
                    <a:pt x="0" y="7500"/>
                    <a:pt x="0" y="10000"/>
                  </a:cubicBezTo>
                  <a:cubicBezTo>
                    <a:pt x="0" y="27500"/>
                    <a:pt x="0" y="47500"/>
                    <a:pt x="0" y="65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7439025" y="5434012"/>
              <a:ext cx="174625" cy="439738"/>
            </a:xfrm>
            <a:custGeom>
              <a:pathLst>
                <a:path extrusionOk="0" h="120000" w="120000">
                  <a:moveTo>
                    <a:pt x="30000" y="30270"/>
                  </a:moveTo>
                  <a:cubicBezTo>
                    <a:pt x="19090" y="20540"/>
                    <a:pt x="10909" y="9729"/>
                    <a:pt x="0" y="0"/>
                  </a:cubicBezTo>
                  <a:cubicBezTo>
                    <a:pt x="8181" y="17297"/>
                    <a:pt x="19090" y="35675"/>
                    <a:pt x="30000" y="52972"/>
                  </a:cubicBezTo>
                  <a:cubicBezTo>
                    <a:pt x="32727" y="56216"/>
                    <a:pt x="35454" y="59459"/>
                    <a:pt x="38181" y="62702"/>
                  </a:cubicBezTo>
                  <a:cubicBezTo>
                    <a:pt x="60000" y="82162"/>
                    <a:pt x="81818" y="101621"/>
                    <a:pt x="106363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95454" y="99459"/>
                    <a:pt x="76363" y="77837"/>
                    <a:pt x="60000" y="56216"/>
                  </a:cubicBezTo>
                  <a:cubicBezTo>
                    <a:pt x="49090" y="47567"/>
                    <a:pt x="40909" y="38918"/>
                    <a:pt x="30000" y="30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" name="Shape 32"/>
          <p:cNvSpPr/>
          <p:nvPr/>
        </p:nvSpPr>
        <p:spPr>
          <a:xfrm>
            <a:off x="0" y="0"/>
            <a:ext cx="18287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 txBox="1"/>
          <p:nvPr>
            <p:ph type="title"/>
          </p:nvPr>
        </p:nvSpPr>
        <p:spPr>
          <a:xfrm>
            <a:off x="2592924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Questrial"/>
              <a:buNone/>
              <a:defRPr b="0" i="0" sz="36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2589211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43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825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50800" lvl="2" marL="1143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76200" lvl="3" marL="1600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76200" lvl="4" marL="2057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76200" lvl="5" marL="2514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76200" lvl="6" marL="2971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76200" lvl="7" marL="3429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76200" lvl="8" marL="3886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Questrial"/>
              <a:buNone/>
              <a:defRPr b="0" i="0" sz="9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Questrial"/>
              <a:buNone/>
              <a:defRPr b="0" i="0" sz="9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bg-BG" sz="2000" u="none" cap="none" strike="noStrike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10.png"/><Relationship Id="rId7" Type="http://schemas.openxmlformats.org/officeDocument/2006/relationships/image" Target="../media/image20.png"/><Relationship Id="rId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ctrTitle"/>
          </p:nvPr>
        </p:nvSpPr>
        <p:spPr>
          <a:xfrm>
            <a:off x="2469942" y="569843"/>
            <a:ext cx="8915398" cy="514184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Tahoma"/>
              <a:buNone/>
            </a:pPr>
            <a:r>
              <a:rPr b="0" i="0" lang="bg-BG" sz="5000" u="none" cap="none" strike="noStrik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ЕЛЕКТРОДИНАМИЧНИ</a:t>
            </a:r>
            <a:br>
              <a:rPr b="0" i="0" lang="bg-BG" sz="5000" u="none" cap="none" strike="noStrik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</a:br>
            <a:br>
              <a:rPr b="0" i="0" lang="bg-BG" sz="5000" u="none" cap="none" strike="noStrik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bg-BG" sz="5000" u="none" cap="none" strike="noStrik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ИЗМЕРВАТЕЛНИ </a:t>
            </a:r>
            <a:br>
              <a:rPr b="0" i="0" lang="bg-BG" sz="5000" u="none" cap="none" strike="noStrik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</a:br>
            <a:br>
              <a:rPr b="0" i="0" lang="bg-BG" sz="5000" u="none" cap="none" strike="noStrik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bg-BG" sz="5000" u="none" cap="none" strike="noStrik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МЕХАНИЗМИ И УРЕДИ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idx="1" type="body"/>
          </p:nvPr>
        </p:nvSpPr>
        <p:spPr>
          <a:xfrm>
            <a:off x="2589211" y="781877"/>
            <a:ext cx="8915400" cy="51293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bg-BG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Електродинамичен волтметър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22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bg-BG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	</a:t>
            </a:r>
            <a:r>
              <a:rPr b="0" i="0" lang="bg-BG" sz="20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Температурната грешка на елекродинамичните волтметри се дължи, както на изменение на специфичния съпротивителен момент W, така и на изменението на съпротивлението на бобините, които се изработват от меден проводник. Температурата е по-голяма при малките обхвати на волтметрите, заради относително по-малките съпротивления.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37" name="Shape 3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9211" y="5417508"/>
            <a:ext cx="2314575" cy="98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Shape 3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89211" y="4003364"/>
            <a:ext cx="2813050" cy="98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Shape 3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46911" y="3729451"/>
            <a:ext cx="3413089" cy="3029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type="title"/>
          </p:nvPr>
        </p:nvSpPr>
        <p:spPr>
          <a:xfrm>
            <a:off x="1762539" y="213292"/>
            <a:ext cx="10190922" cy="1280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Questrial"/>
              <a:buNone/>
            </a:pPr>
            <a:r>
              <a:rPr b="0" i="0" lang="bg-BG" sz="324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Метрологични характеистики на електроинамичните измервателни механизми и уреди</a:t>
            </a:r>
          </a:p>
        </p:txBody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2562708" y="2358888"/>
            <a:ext cx="8915400" cy="434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bg-BG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Измерват променливи и постоянни величини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bg-BG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Висока точност – магнитните потоци се затварят в линейната среда(въздух)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bg-BG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Притежават значителна собствена консумация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bg-BG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Честотна област (500-1500) Hz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bg-BG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Слабо собствено магнитно поле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bg-BG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Пригодени са да работят с практически еднаква грешка при постоянни и променливи токове и напрежения.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type="title"/>
          </p:nvPr>
        </p:nvSpPr>
        <p:spPr>
          <a:xfrm>
            <a:off x="1762539" y="213292"/>
            <a:ext cx="10190922" cy="1280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Questrial"/>
              <a:buNone/>
            </a:pPr>
            <a:r>
              <a:rPr b="0" i="0" lang="bg-BG" sz="324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Метрологични характеистики на електроинамичните измервателни механизми и уреди</a:t>
            </a:r>
          </a:p>
        </p:txBody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2562708" y="2292625"/>
            <a:ext cx="8915400" cy="4412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bg-BG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Чувствителни влияния на външни магнитни полета – астатични конструкции и магнитни екрани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bg-BG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Не са приложими за измерване на малки токове и напрежения – минимален обхват (100-20)mA и (50-20)V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bg-BG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Пригодени са да работят с практически еднаква грешка при постоянни и променливи токове и напрежения.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bg-BG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не издържат големи пртоварвания, тъй като подвижната бобина се свързва с външната верига чрез еластични елементи (разстяжки, спирални пружини).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9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idx="1" type="body"/>
          </p:nvPr>
        </p:nvSpPr>
        <p:spPr>
          <a:xfrm>
            <a:off x="8401878" y="5844207"/>
            <a:ext cx="3102733" cy="835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bg-BG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Изготвил: Мила Иванова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bg-BG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			46група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7633" y="2991763"/>
            <a:ext cx="2075622" cy="153749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>
            <p:ph type="title"/>
          </p:nvPr>
        </p:nvSpPr>
        <p:spPr>
          <a:xfrm>
            <a:off x="2538608" y="498606"/>
            <a:ext cx="8911686" cy="1255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Questrial"/>
              <a:buNone/>
            </a:pPr>
            <a:r>
              <a:rPr b="0" i="0" lang="bg-BG" sz="36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Електродинамичен измервателен механизъм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2589211" y="2438400"/>
            <a:ext cx="8915400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bg-BG" sz="20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Символно означение: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bg-BG" sz="20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	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Pct val="100000"/>
              <a:buFont typeface="Noto Sans Symbols"/>
              <a:buChar char="•"/>
            </a:pPr>
            <a:r>
              <a:rPr b="0" i="0" lang="bg-BG" sz="20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Конструкция: 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Pct val="25000"/>
              <a:buFont typeface="Noto Sans Symbols"/>
              <a:buNone/>
            </a:pPr>
            <a:r>
              <a:rPr b="0" i="0" lang="bg-BG" sz="17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	- с 1 - неподвижната бобина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bg-BG" sz="17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	- с 2 - подвижната бобина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bg-BG" sz="17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	- с 3 - стрелката 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bg-BG" sz="17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	- с 4 - скалата на уреда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172" name="Shape 172"/>
          <p:cNvGrpSpPr/>
          <p:nvPr/>
        </p:nvGrpSpPr>
        <p:grpSpPr>
          <a:xfrm>
            <a:off x="6853586" y="3401830"/>
            <a:ext cx="4506921" cy="3412040"/>
            <a:chOff x="4958" y="7948"/>
            <a:chExt cx="5758" cy="4358"/>
          </a:xfrm>
        </p:grpSpPr>
        <p:sp>
          <p:nvSpPr>
            <p:cNvPr id="173" name="Shape 173"/>
            <p:cNvSpPr/>
            <p:nvPr/>
          </p:nvSpPr>
          <p:spPr>
            <a:xfrm>
              <a:off x="9818" y="11188"/>
              <a:ext cx="540" cy="54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9818" y="10108"/>
              <a:ext cx="540" cy="54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cxnSp>
          <p:nvCxnSpPr>
            <p:cNvPr id="175" name="Shape 175"/>
            <p:cNvCxnSpPr/>
            <p:nvPr/>
          </p:nvCxnSpPr>
          <p:spPr>
            <a:xfrm rot="10800000">
              <a:off x="5497" y="10648"/>
              <a:ext cx="5039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6" name="Shape 176"/>
            <p:cNvCxnSpPr/>
            <p:nvPr/>
          </p:nvCxnSpPr>
          <p:spPr>
            <a:xfrm>
              <a:off x="5497" y="11188"/>
              <a:ext cx="5039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7" name="Shape 177"/>
            <p:cNvCxnSpPr/>
            <p:nvPr/>
          </p:nvCxnSpPr>
          <p:spPr>
            <a:xfrm>
              <a:off x="10537" y="10648"/>
              <a:ext cx="0" cy="54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" name="Shape 178"/>
            <p:cNvCxnSpPr/>
            <p:nvPr/>
          </p:nvCxnSpPr>
          <p:spPr>
            <a:xfrm>
              <a:off x="9998" y="10108"/>
              <a:ext cx="0" cy="54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9" name="Shape 179"/>
            <p:cNvCxnSpPr/>
            <p:nvPr/>
          </p:nvCxnSpPr>
          <p:spPr>
            <a:xfrm>
              <a:off x="10177" y="10108"/>
              <a:ext cx="0" cy="54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" name="Shape 180"/>
            <p:cNvCxnSpPr/>
            <p:nvPr/>
          </p:nvCxnSpPr>
          <p:spPr>
            <a:xfrm>
              <a:off x="9818" y="10288"/>
              <a:ext cx="54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" name="Shape 181"/>
            <p:cNvCxnSpPr/>
            <p:nvPr/>
          </p:nvCxnSpPr>
          <p:spPr>
            <a:xfrm>
              <a:off x="9818" y="10469"/>
              <a:ext cx="54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82" name="Shape 182"/>
            <p:cNvSpPr/>
            <p:nvPr/>
          </p:nvSpPr>
          <p:spPr>
            <a:xfrm>
              <a:off x="9818" y="11188"/>
              <a:ext cx="540" cy="54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cxnSp>
          <p:nvCxnSpPr>
            <p:cNvPr id="183" name="Shape 183"/>
            <p:cNvCxnSpPr/>
            <p:nvPr/>
          </p:nvCxnSpPr>
          <p:spPr>
            <a:xfrm>
              <a:off x="9998" y="11188"/>
              <a:ext cx="0" cy="54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4" name="Shape 184"/>
            <p:cNvCxnSpPr/>
            <p:nvPr/>
          </p:nvCxnSpPr>
          <p:spPr>
            <a:xfrm>
              <a:off x="10177" y="11188"/>
              <a:ext cx="0" cy="54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5" name="Shape 185"/>
            <p:cNvCxnSpPr/>
            <p:nvPr/>
          </p:nvCxnSpPr>
          <p:spPr>
            <a:xfrm>
              <a:off x="9818" y="11369"/>
              <a:ext cx="54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6" name="Shape 186"/>
            <p:cNvCxnSpPr/>
            <p:nvPr/>
          </p:nvCxnSpPr>
          <p:spPr>
            <a:xfrm>
              <a:off x="9818" y="11548"/>
              <a:ext cx="54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87" name="Shape 187"/>
            <p:cNvSpPr/>
            <p:nvPr/>
          </p:nvSpPr>
          <p:spPr>
            <a:xfrm>
              <a:off x="5497" y="10108"/>
              <a:ext cx="540" cy="54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cxnSp>
          <p:nvCxnSpPr>
            <p:cNvPr id="188" name="Shape 188"/>
            <p:cNvCxnSpPr/>
            <p:nvPr/>
          </p:nvCxnSpPr>
          <p:spPr>
            <a:xfrm>
              <a:off x="5677" y="10108"/>
              <a:ext cx="0" cy="54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9" name="Shape 189"/>
            <p:cNvCxnSpPr/>
            <p:nvPr/>
          </p:nvCxnSpPr>
          <p:spPr>
            <a:xfrm>
              <a:off x="5858" y="10108"/>
              <a:ext cx="0" cy="54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0" name="Shape 190"/>
            <p:cNvCxnSpPr/>
            <p:nvPr/>
          </p:nvCxnSpPr>
          <p:spPr>
            <a:xfrm>
              <a:off x="5497" y="10288"/>
              <a:ext cx="54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" name="Shape 191"/>
            <p:cNvCxnSpPr/>
            <p:nvPr/>
          </p:nvCxnSpPr>
          <p:spPr>
            <a:xfrm>
              <a:off x="5497" y="10469"/>
              <a:ext cx="54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2" name="Shape 192"/>
            <p:cNvSpPr/>
            <p:nvPr/>
          </p:nvSpPr>
          <p:spPr>
            <a:xfrm>
              <a:off x="5497" y="11188"/>
              <a:ext cx="540" cy="54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cxnSp>
          <p:nvCxnSpPr>
            <p:cNvPr id="193" name="Shape 193"/>
            <p:cNvCxnSpPr/>
            <p:nvPr/>
          </p:nvCxnSpPr>
          <p:spPr>
            <a:xfrm>
              <a:off x="5677" y="11188"/>
              <a:ext cx="0" cy="54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4" name="Shape 194"/>
            <p:cNvCxnSpPr/>
            <p:nvPr/>
          </p:nvCxnSpPr>
          <p:spPr>
            <a:xfrm>
              <a:off x="5858" y="11188"/>
              <a:ext cx="0" cy="54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" name="Shape 195"/>
            <p:cNvCxnSpPr/>
            <p:nvPr/>
          </p:nvCxnSpPr>
          <p:spPr>
            <a:xfrm>
              <a:off x="5497" y="11369"/>
              <a:ext cx="54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" name="Shape 196"/>
            <p:cNvCxnSpPr/>
            <p:nvPr/>
          </p:nvCxnSpPr>
          <p:spPr>
            <a:xfrm>
              <a:off x="5497" y="11548"/>
              <a:ext cx="54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" name="Shape 197"/>
            <p:cNvCxnSpPr/>
            <p:nvPr/>
          </p:nvCxnSpPr>
          <p:spPr>
            <a:xfrm rot="10800000">
              <a:off x="5318" y="11729"/>
              <a:ext cx="5039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198" name="Shape 198"/>
            <p:cNvCxnSpPr/>
            <p:nvPr/>
          </p:nvCxnSpPr>
          <p:spPr>
            <a:xfrm>
              <a:off x="5138" y="11729"/>
              <a:ext cx="359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" name="Shape 199"/>
            <p:cNvCxnSpPr/>
            <p:nvPr/>
          </p:nvCxnSpPr>
          <p:spPr>
            <a:xfrm>
              <a:off x="5318" y="10108"/>
              <a:ext cx="5039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" name="Shape 200"/>
            <p:cNvCxnSpPr/>
            <p:nvPr/>
          </p:nvCxnSpPr>
          <p:spPr>
            <a:xfrm>
              <a:off x="5138" y="10108"/>
              <a:ext cx="179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201" name="Shape 201"/>
            <p:cNvCxnSpPr/>
            <p:nvPr/>
          </p:nvCxnSpPr>
          <p:spPr>
            <a:xfrm rot="10800000">
              <a:off x="5317" y="11008"/>
              <a:ext cx="179" cy="17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2" name="Shape 202"/>
            <p:cNvCxnSpPr/>
            <p:nvPr/>
          </p:nvCxnSpPr>
          <p:spPr>
            <a:xfrm flipH="1" rot="10800000">
              <a:off x="5318" y="10649"/>
              <a:ext cx="179" cy="17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3" name="Shape 203"/>
            <p:cNvCxnSpPr/>
            <p:nvPr/>
          </p:nvCxnSpPr>
          <p:spPr>
            <a:xfrm>
              <a:off x="6577" y="10469"/>
              <a:ext cx="2160" cy="125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4" name="Shape 204"/>
            <p:cNvCxnSpPr/>
            <p:nvPr/>
          </p:nvCxnSpPr>
          <p:spPr>
            <a:xfrm>
              <a:off x="6758" y="10108"/>
              <a:ext cx="2160" cy="125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5" name="Shape 205"/>
            <p:cNvCxnSpPr/>
            <p:nvPr/>
          </p:nvCxnSpPr>
          <p:spPr>
            <a:xfrm flipH="1" rot="10800000">
              <a:off x="6577" y="10109"/>
              <a:ext cx="179" cy="35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" name="Shape 206"/>
            <p:cNvCxnSpPr/>
            <p:nvPr/>
          </p:nvCxnSpPr>
          <p:spPr>
            <a:xfrm flipH="1" rot="10800000">
              <a:off x="8737" y="11369"/>
              <a:ext cx="179" cy="35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7" name="Shape 207"/>
            <p:cNvCxnSpPr/>
            <p:nvPr/>
          </p:nvCxnSpPr>
          <p:spPr>
            <a:xfrm rot="10800000">
              <a:off x="7837" y="8488"/>
              <a:ext cx="0" cy="251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208" name="Shape 208"/>
            <p:cNvCxnSpPr/>
            <p:nvPr/>
          </p:nvCxnSpPr>
          <p:spPr>
            <a:xfrm rot="10800000">
              <a:off x="5137" y="9388"/>
              <a:ext cx="2699" cy="161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sp>
          <p:nvSpPr>
            <p:cNvPr id="209" name="Shape 209"/>
            <p:cNvSpPr/>
            <p:nvPr/>
          </p:nvSpPr>
          <p:spPr>
            <a:xfrm flipH="1">
              <a:off x="5137" y="7948"/>
              <a:ext cx="2699" cy="1259"/>
            </a:xfrm>
            <a:custGeom>
              <a:pathLst>
                <a:path extrusionOk="0" fill="none" h="120000" w="120000">
                  <a:moveTo>
                    <a:pt x="0" y="0"/>
                  </a:moveTo>
                  <a:cubicBezTo>
                    <a:pt x="66272" y="0"/>
                    <a:pt x="120000" y="53722"/>
                    <a:pt x="120000" y="120000"/>
                  </a:cubicBezTo>
                </a:path>
                <a:path extrusionOk="0" h="120000" w="120000">
                  <a:moveTo>
                    <a:pt x="0" y="0"/>
                  </a:moveTo>
                  <a:cubicBezTo>
                    <a:pt x="66272" y="0"/>
                    <a:pt x="120000" y="53722"/>
                    <a:pt x="120000" y="120000"/>
                  </a:cubicBezTo>
                  <a:lnTo>
                    <a:pt x="0" y="12000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7898" y="7948"/>
              <a:ext cx="2640" cy="1259"/>
            </a:xfrm>
            <a:custGeom>
              <a:pathLst>
                <a:path extrusionOk="0" fill="none" h="120000" w="120000">
                  <a:moveTo>
                    <a:pt x="0" y="0"/>
                  </a:moveTo>
                  <a:cubicBezTo>
                    <a:pt x="66272" y="0"/>
                    <a:pt x="120000" y="53722"/>
                    <a:pt x="120000" y="120000"/>
                  </a:cubicBezTo>
                </a:path>
                <a:path extrusionOk="0" h="120000" w="120000">
                  <a:moveTo>
                    <a:pt x="0" y="0"/>
                  </a:moveTo>
                  <a:cubicBezTo>
                    <a:pt x="66272" y="0"/>
                    <a:pt x="120000" y="53722"/>
                    <a:pt x="120000" y="120000"/>
                  </a:cubicBezTo>
                  <a:lnTo>
                    <a:pt x="0" y="12000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cxnSp>
          <p:nvCxnSpPr>
            <p:cNvPr id="211" name="Shape 211"/>
            <p:cNvCxnSpPr/>
            <p:nvPr/>
          </p:nvCxnSpPr>
          <p:spPr>
            <a:xfrm rot="10800000">
              <a:off x="6217" y="8488"/>
              <a:ext cx="1619" cy="251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lg" w="lg" type="triangle"/>
            </a:ln>
          </p:spPr>
        </p:cxnSp>
        <p:sp>
          <p:nvSpPr>
            <p:cNvPr id="212" name="Shape 212"/>
            <p:cNvSpPr/>
            <p:nvPr/>
          </p:nvSpPr>
          <p:spPr>
            <a:xfrm flipH="1">
              <a:off x="6397" y="9569"/>
              <a:ext cx="540" cy="540"/>
            </a:xfrm>
            <a:custGeom>
              <a:pathLst>
                <a:path extrusionOk="0" fill="none" h="120000" w="120000">
                  <a:moveTo>
                    <a:pt x="0" y="0"/>
                  </a:moveTo>
                  <a:cubicBezTo>
                    <a:pt x="66272" y="0"/>
                    <a:pt x="120000" y="53722"/>
                    <a:pt x="120000" y="120000"/>
                  </a:cubicBezTo>
                </a:path>
                <a:path extrusionOk="0" h="120000" w="120000">
                  <a:moveTo>
                    <a:pt x="0" y="0"/>
                  </a:moveTo>
                  <a:cubicBezTo>
                    <a:pt x="66272" y="0"/>
                    <a:pt x="120000" y="53722"/>
                    <a:pt x="120000" y="120000"/>
                  </a:cubicBezTo>
                  <a:lnTo>
                    <a:pt x="0" y="12000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 flipH="1">
              <a:off x="6637" y="9748"/>
              <a:ext cx="1199" cy="1080"/>
            </a:xfrm>
            <a:custGeom>
              <a:pathLst>
                <a:path extrusionOk="0" fill="none" h="120000" w="120000">
                  <a:moveTo>
                    <a:pt x="0" y="0"/>
                  </a:moveTo>
                  <a:cubicBezTo>
                    <a:pt x="66272" y="0"/>
                    <a:pt x="120000" y="53722"/>
                    <a:pt x="120000" y="120000"/>
                  </a:cubicBezTo>
                </a:path>
                <a:path extrusionOk="0" h="120000" w="120000">
                  <a:moveTo>
                    <a:pt x="0" y="0"/>
                  </a:moveTo>
                  <a:cubicBezTo>
                    <a:pt x="66272" y="0"/>
                    <a:pt x="120000" y="53722"/>
                    <a:pt x="120000" y="120000"/>
                  </a:cubicBezTo>
                  <a:lnTo>
                    <a:pt x="0" y="12000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 rot="10800000">
              <a:off x="6638" y="10830"/>
              <a:ext cx="660" cy="538"/>
            </a:xfrm>
            <a:custGeom>
              <a:pathLst>
                <a:path extrusionOk="0" fill="none" h="120000" w="120000">
                  <a:moveTo>
                    <a:pt x="1022" y="-5"/>
                  </a:moveTo>
                  <a:cubicBezTo>
                    <a:pt x="66894" y="555"/>
                    <a:pt x="120000" y="54119"/>
                    <a:pt x="120000" y="120000"/>
                  </a:cubicBezTo>
                </a:path>
                <a:path extrusionOk="0" h="120000" w="120000">
                  <a:moveTo>
                    <a:pt x="1022" y="-5"/>
                  </a:moveTo>
                  <a:cubicBezTo>
                    <a:pt x="66894" y="555"/>
                    <a:pt x="120000" y="54119"/>
                    <a:pt x="120000" y="120000"/>
                  </a:cubicBezTo>
                  <a:lnTo>
                    <a:pt x="0" y="12000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cxnSp>
          <p:nvCxnSpPr>
            <p:cNvPr id="215" name="Shape 215"/>
            <p:cNvCxnSpPr/>
            <p:nvPr/>
          </p:nvCxnSpPr>
          <p:spPr>
            <a:xfrm flipH="1">
              <a:off x="6397" y="11008"/>
              <a:ext cx="1439" cy="9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216" name="Shape 216"/>
            <p:cNvCxnSpPr/>
            <p:nvPr/>
          </p:nvCxnSpPr>
          <p:spPr>
            <a:xfrm rot="10800000">
              <a:off x="8737" y="11008"/>
              <a:ext cx="0" cy="54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7" name="Shape 217"/>
            <p:cNvCxnSpPr/>
            <p:nvPr/>
          </p:nvCxnSpPr>
          <p:spPr>
            <a:xfrm rot="10800000">
              <a:off x="5497" y="9568"/>
              <a:ext cx="0" cy="17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8" name="Shape 218"/>
            <p:cNvCxnSpPr/>
            <p:nvPr/>
          </p:nvCxnSpPr>
          <p:spPr>
            <a:xfrm>
              <a:off x="8377" y="11548"/>
              <a:ext cx="0" cy="35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9" name="Shape 219"/>
            <p:cNvCxnSpPr/>
            <p:nvPr/>
          </p:nvCxnSpPr>
          <p:spPr>
            <a:xfrm rot="10800000">
              <a:off x="8737" y="11728"/>
              <a:ext cx="0" cy="17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20" name="Shape 220"/>
            <p:cNvSpPr txBox="1"/>
            <p:nvPr/>
          </p:nvSpPr>
          <p:spPr>
            <a:xfrm>
              <a:off x="8116" y="11698"/>
              <a:ext cx="344" cy="5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150" lIns="28325" rIns="28325" wrap="square" tIns="14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baseline="-25000" i="0" lang="bg-BG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</p:txBody>
        </p:sp>
        <p:sp>
          <p:nvSpPr>
            <p:cNvPr id="221" name="Shape 221"/>
            <p:cNvSpPr txBox="1"/>
            <p:nvPr/>
          </p:nvSpPr>
          <p:spPr>
            <a:xfrm>
              <a:off x="6529" y="11797"/>
              <a:ext cx="621" cy="5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150" lIns="28325" rIns="28325" wrap="square" tIns="14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r>
                <a:rPr b="0" baseline="-25000" i="0" lang="bg-BG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</p:txBody>
        </p:sp>
        <p:sp>
          <p:nvSpPr>
            <p:cNvPr id="222" name="Shape 222"/>
            <p:cNvSpPr txBox="1"/>
            <p:nvPr/>
          </p:nvSpPr>
          <p:spPr>
            <a:xfrm>
              <a:off x="7837" y="8488"/>
              <a:ext cx="621" cy="5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150" lIns="28325" rIns="28325" wrap="square" tIns="14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r>
                <a:rPr b="0" baseline="-25000" i="0" lang="bg-BG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  <p:sp>
          <p:nvSpPr>
            <p:cNvPr id="223" name="Shape 223"/>
            <p:cNvSpPr txBox="1"/>
            <p:nvPr/>
          </p:nvSpPr>
          <p:spPr>
            <a:xfrm>
              <a:off x="6218" y="9451"/>
              <a:ext cx="621" cy="5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150" lIns="28325" rIns="28325" wrap="square" tIns="14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α</a:t>
              </a:r>
            </a:p>
          </p:txBody>
        </p:sp>
        <p:sp>
          <p:nvSpPr>
            <p:cNvPr id="224" name="Shape 224"/>
            <p:cNvSpPr txBox="1"/>
            <p:nvPr/>
          </p:nvSpPr>
          <p:spPr>
            <a:xfrm>
              <a:off x="4958" y="9748"/>
              <a:ext cx="621" cy="5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150" lIns="28325" rIns="28325" wrap="square" tIns="14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baseline="-25000" i="0" lang="bg-BG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  <p:sp>
          <p:nvSpPr>
            <p:cNvPr id="225" name="Shape 225"/>
            <p:cNvSpPr txBox="1"/>
            <p:nvPr/>
          </p:nvSpPr>
          <p:spPr>
            <a:xfrm>
              <a:off x="6297" y="10656"/>
              <a:ext cx="621" cy="5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150" lIns="28325" rIns="28325" wrap="square" tIns="14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β</a:t>
              </a:r>
            </a:p>
          </p:txBody>
        </p:sp>
        <p:sp>
          <p:nvSpPr>
            <p:cNvPr id="226" name="Shape 226"/>
            <p:cNvSpPr txBox="1"/>
            <p:nvPr/>
          </p:nvSpPr>
          <p:spPr>
            <a:xfrm>
              <a:off x="8786" y="10791"/>
              <a:ext cx="621" cy="5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150" lIns="28325" rIns="28325" wrap="square" tIns="14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</p:txBody>
        </p:sp>
        <p:sp>
          <p:nvSpPr>
            <p:cNvPr id="227" name="Shape 227"/>
            <p:cNvSpPr txBox="1"/>
            <p:nvPr/>
          </p:nvSpPr>
          <p:spPr>
            <a:xfrm>
              <a:off x="5236" y="9569"/>
              <a:ext cx="621" cy="5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150" lIns="28325" rIns="28325" wrap="square" tIns="14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</a:p>
          </p:txBody>
        </p:sp>
        <p:sp>
          <p:nvSpPr>
            <p:cNvPr id="228" name="Shape 228"/>
            <p:cNvSpPr txBox="1"/>
            <p:nvPr/>
          </p:nvSpPr>
          <p:spPr>
            <a:xfrm>
              <a:off x="10095" y="8669"/>
              <a:ext cx="621" cy="5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150" lIns="28325" rIns="28325" wrap="square" tIns="14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</a:p>
          </p:txBody>
        </p:sp>
        <p:sp>
          <p:nvSpPr>
            <p:cNvPr id="229" name="Shape 229"/>
            <p:cNvSpPr txBox="1"/>
            <p:nvPr/>
          </p:nvSpPr>
          <p:spPr>
            <a:xfrm>
              <a:off x="5056" y="10829"/>
              <a:ext cx="621" cy="5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150" lIns="28325" rIns="28325" wrap="square" tIns="14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2592925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Questrial"/>
              <a:buNone/>
            </a:pPr>
            <a:r>
              <a:rPr b="0" i="0" lang="bg-BG" sz="36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Електродинамичен измервателен механизъм</a:t>
            </a: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2589211" y="2849216"/>
            <a:ext cx="8915400" cy="3062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bg-BG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Двигателният момент в електродинамичните механизми възниква при взаимодействието между магнитните полета на две бобини: неподвижна и подвижна, през които протича ток. Неподвижната бобина има обикновено 2 секции. Между тях преминава оста, към която е закрепена подвижната част.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2592925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Questrial"/>
              <a:buNone/>
            </a:pPr>
            <a:r>
              <a:rPr b="0" i="0" lang="bg-BG" sz="36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Формули:</a:t>
            </a:r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2589211" y="3114260"/>
            <a:ext cx="8915400" cy="2796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bg-BG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W</a:t>
            </a:r>
            <a:r>
              <a:rPr b="0" i="0" lang="bg-BG" sz="13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ЕМ</a:t>
            </a:r>
            <a:r>
              <a:rPr b="0" i="0" lang="bg-BG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- електромагнитната енергия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bg-BG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W</a:t>
            </a:r>
            <a:r>
              <a:rPr b="0" i="0" lang="bg-BG" sz="13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М </a:t>
            </a:r>
            <a:r>
              <a:rPr b="0" i="0" lang="bg-BG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- магнитно поле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bg-BG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L</a:t>
            </a:r>
            <a:r>
              <a:rPr b="0" baseline="-25000" i="0" lang="bg-BG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1</a:t>
            </a:r>
            <a:r>
              <a:rPr b="0" i="0" lang="bg-BG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и L</a:t>
            </a:r>
            <a:r>
              <a:rPr b="0" baseline="-25000" i="0" lang="bg-BG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r>
              <a:rPr b="0" i="0" lang="bg-BG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 - индуктвиностите на бобините 1 и 2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bg-BG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М</a:t>
            </a:r>
            <a:r>
              <a:rPr b="0" baseline="-25000" i="0" lang="bg-BG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12</a:t>
            </a:r>
            <a:r>
              <a:rPr b="0" i="0" lang="bg-BG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- вазаимна индуктивност м/у тях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bg-BG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i</a:t>
            </a:r>
            <a:r>
              <a:rPr b="0" baseline="-25000" i="0" lang="bg-BG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1</a:t>
            </a:r>
            <a:r>
              <a:rPr b="0" i="0" lang="bg-BG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и i</a:t>
            </a:r>
            <a:r>
              <a:rPr b="0" baseline="-25000" i="0" lang="bg-BG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r>
              <a:rPr b="0" i="0" lang="bg-BG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- съответните токовe</a:t>
            </a:r>
          </a:p>
        </p:txBody>
      </p:sp>
      <p:sp>
        <p:nvSpPr>
          <p:cNvPr id="242" name="Shape 242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9211" y="1625254"/>
            <a:ext cx="5675246" cy="1182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2592924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Questrial"/>
              <a:buNone/>
            </a:pPr>
            <a:r>
              <a:rPr b="0" i="0" lang="bg-BG" sz="36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Формули:</a:t>
            </a:r>
          </a:p>
        </p:txBody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2589211" y="2987933"/>
            <a:ext cx="4313863" cy="2923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bg-BG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M</a:t>
            </a:r>
            <a:r>
              <a:rPr b="0" i="0" lang="bg-BG" sz="13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D</a:t>
            </a:r>
            <a:r>
              <a:rPr b="0" i="0" lang="bg-BG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– двигателен момент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bg-BG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f</a:t>
            </a:r>
            <a:r>
              <a:rPr b="0" i="0" lang="bg-BG" sz="13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D </a:t>
            </a:r>
            <a:r>
              <a:rPr b="0" i="0" lang="bg-BG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- равновесие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bg-BG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i</a:t>
            </a:r>
            <a:r>
              <a:rPr b="0" baseline="-25000" i="0" lang="bg-BG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1</a:t>
            </a:r>
            <a:r>
              <a:rPr b="0" i="0" lang="bg-BG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и i</a:t>
            </a:r>
            <a:r>
              <a:rPr b="0" baseline="-25000" i="0" lang="bg-BG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r>
              <a:rPr b="0" i="0" lang="bg-BG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- съответните токовe</a:t>
            </a:r>
          </a:p>
        </p:txBody>
      </p:sp>
      <p:sp>
        <p:nvSpPr>
          <p:cNvPr id="250" name="Shape 250"/>
          <p:cNvSpPr txBox="1"/>
          <p:nvPr>
            <p:ph idx="2" type="body"/>
          </p:nvPr>
        </p:nvSpPr>
        <p:spPr>
          <a:xfrm>
            <a:off x="7190746" y="2987933"/>
            <a:ext cx="4313863" cy="2915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bg-BG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α -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bg-BG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W -</a:t>
            </a:r>
          </a:p>
        </p:txBody>
      </p:sp>
      <p:sp>
        <p:nvSpPr>
          <p:cNvPr id="251" name="Shape 251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9211" y="1905000"/>
            <a:ext cx="2506662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150" y="1706563"/>
            <a:ext cx="2352674" cy="104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2592924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Questrial"/>
              <a:buNone/>
            </a:pPr>
            <a:r>
              <a:rPr b="0" i="0" lang="bg-BG" sz="36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Формули:</a:t>
            </a:r>
          </a:p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2939373" y="1972702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bg-BG" sz="2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При постоянен ток:</a:t>
            </a:r>
          </a:p>
        </p:txBody>
      </p:sp>
      <p:sp>
        <p:nvSpPr>
          <p:cNvPr id="260" name="Shape 260"/>
          <p:cNvSpPr txBox="1"/>
          <p:nvPr>
            <p:ph idx="2" type="body"/>
          </p:nvPr>
        </p:nvSpPr>
        <p:spPr>
          <a:xfrm>
            <a:off x="2592924" y="5334144"/>
            <a:ext cx="4342893" cy="840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61" name="Shape 261"/>
          <p:cNvSpPr txBox="1"/>
          <p:nvPr>
            <p:ph idx="3" type="body"/>
          </p:nvPr>
        </p:nvSpPr>
        <p:spPr>
          <a:xfrm>
            <a:off x="7506628" y="1969475"/>
            <a:ext cx="39990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bg-BG" sz="2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При променлив (синусоидален) ток:</a:t>
            </a:r>
          </a:p>
        </p:txBody>
      </p:sp>
      <p:sp>
        <p:nvSpPr>
          <p:cNvPr id="262" name="Shape 262"/>
          <p:cNvSpPr txBox="1"/>
          <p:nvPr>
            <p:ph idx="4" type="body"/>
          </p:nvPr>
        </p:nvSpPr>
        <p:spPr>
          <a:xfrm>
            <a:off x="7165936" y="5350625"/>
            <a:ext cx="4338674" cy="837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bg-BG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ω - кръгова честота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bg-BG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ψ – фазов ъгъл</a:t>
            </a:r>
          </a:p>
        </p:txBody>
      </p:sp>
      <p:sp>
        <p:nvSpPr>
          <p:cNvPr id="263" name="Shape 263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9373" y="2676023"/>
            <a:ext cx="2353062" cy="962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6628" y="2820780"/>
            <a:ext cx="3346901" cy="2691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2592925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Questrial"/>
              <a:buNone/>
            </a:pPr>
            <a:r>
              <a:rPr b="0" i="0" lang="bg-BG" sz="36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Електродинамични измервателни уреди</a:t>
            </a:r>
          </a:p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2589211" y="2067340"/>
            <a:ext cx="4459555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1" i="0" lang="bg-BG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Електродинамични ватметри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12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bg-BG" sz="20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	</a:t>
            </a:r>
            <a:r>
              <a:rPr b="0" i="0" lang="bg-BG" sz="20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-  Температурната и честотната грешка при ватметрите се определят от параметрите на токовата и напежителната верига. За разлика от амперметрите освен грешката по модул възниква и грешка по фаза. Обикновено ватметрите се градуират при постоянен ток.</a:t>
            </a:r>
          </a:p>
        </p:txBody>
      </p:sp>
      <p:pic>
        <p:nvPicPr>
          <p:cNvPr descr="http://www.radiomuseum.org/images/radio/metra_blansko/wattmeter_w_60v_512714.jpg" id="272" name="Shape 2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5186" y="1905000"/>
            <a:ext cx="3309424" cy="4416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2592924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Questrial"/>
              <a:buNone/>
            </a:pPr>
            <a:r>
              <a:rPr b="1" i="0" lang="bg-BG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Електродинамичен ватметър </a:t>
            </a:r>
          </a:p>
        </p:txBody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2589211" y="1311965"/>
            <a:ext cx="4313863" cy="4599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bg-BG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Схема на свързване: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bg-BG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Векторна диаграма: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79" name="Shape 279"/>
          <p:cNvSpPr txBox="1"/>
          <p:nvPr>
            <p:ph idx="2" type="body"/>
          </p:nvPr>
        </p:nvSpPr>
        <p:spPr>
          <a:xfrm>
            <a:off x="7151245" y="1311612"/>
            <a:ext cx="4313863" cy="5446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bg-BG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Чувствителност на ватметъра: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bg-BG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Фазова грешка се определя от израза: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bg-BG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Изводи: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bg-BG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(ε е малък ъгъл) </a:t>
            </a:r>
          </a:p>
        </p:txBody>
      </p:sp>
      <p:grpSp>
        <p:nvGrpSpPr>
          <p:cNvPr id="280" name="Shape 280"/>
          <p:cNvGrpSpPr/>
          <p:nvPr/>
        </p:nvGrpSpPr>
        <p:grpSpPr>
          <a:xfrm>
            <a:off x="3132448" y="1622737"/>
            <a:ext cx="3705571" cy="2552726"/>
            <a:chOff x="3190" y="8536"/>
            <a:chExt cx="3248" cy="2237"/>
          </a:xfrm>
        </p:grpSpPr>
        <p:sp>
          <p:nvSpPr>
            <p:cNvPr id="281" name="Shape 281"/>
            <p:cNvSpPr/>
            <p:nvPr/>
          </p:nvSpPr>
          <p:spPr>
            <a:xfrm>
              <a:off x="3190" y="8536"/>
              <a:ext cx="3248" cy="22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cxnSp>
          <p:nvCxnSpPr>
            <p:cNvPr id="282" name="Shape 282"/>
            <p:cNvCxnSpPr/>
            <p:nvPr/>
          </p:nvCxnSpPr>
          <p:spPr>
            <a:xfrm>
              <a:off x="3198" y="9154"/>
              <a:ext cx="234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83" name="Shape 283"/>
            <p:cNvSpPr/>
            <p:nvPr/>
          </p:nvSpPr>
          <p:spPr>
            <a:xfrm>
              <a:off x="4099" y="8973"/>
              <a:ext cx="359" cy="359"/>
            </a:xfrm>
            <a:prstGeom prst="ellipse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cxnSp>
          <p:nvCxnSpPr>
            <p:cNvPr id="284" name="Shape 284"/>
            <p:cNvCxnSpPr/>
            <p:nvPr/>
          </p:nvCxnSpPr>
          <p:spPr>
            <a:xfrm>
              <a:off x="4818" y="9154"/>
              <a:ext cx="179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285" name="Shape 285"/>
            <p:cNvCxnSpPr/>
            <p:nvPr/>
          </p:nvCxnSpPr>
          <p:spPr>
            <a:xfrm>
              <a:off x="4279" y="8794"/>
              <a:ext cx="0" cy="9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6" name="Shape 286"/>
            <p:cNvCxnSpPr/>
            <p:nvPr/>
          </p:nvCxnSpPr>
          <p:spPr>
            <a:xfrm rot="10800000">
              <a:off x="3919" y="8794"/>
              <a:ext cx="359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7" name="Shape 287"/>
            <p:cNvCxnSpPr/>
            <p:nvPr/>
          </p:nvCxnSpPr>
          <p:spPr>
            <a:xfrm rot="10800000">
              <a:off x="3918" y="8794"/>
              <a:ext cx="0" cy="35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8" name="Shape 288"/>
            <p:cNvCxnSpPr/>
            <p:nvPr/>
          </p:nvCxnSpPr>
          <p:spPr>
            <a:xfrm>
              <a:off x="5538" y="9154"/>
              <a:ext cx="0" cy="54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89" name="Shape 289"/>
            <p:cNvSpPr/>
            <p:nvPr/>
          </p:nvSpPr>
          <p:spPr>
            <a:xfrm>
              <a:off x="5359" y="9694"/>
              <a:ext cx="359" cy="359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90" name="Shape 290"/>
            <p:cNvSpPr/>
            <p:nvPr/>
          </p:nvSpPr>
          <p:spPr>
            <a:xfrm>
              <a:off x="4099" y="9694"/>
              <a:ext cx="359" cy="359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cxnSp>
          <p:nvCxnSpPr>
            <p:cNvPr id="291" name="Shape 291"/>
            <p:cNvCxnSpPr/>
            <p:nvPr/>
          </p:nvCxnSpPr>
          <p:spPr>
            <a:xfrm>
              <a:off x="5538" y="10054"/>
              <a:ext cx="0" cy="35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2" name="Shape 292"/>
            <p:cNvCxnSpPr/>
            <p:nvPr/>
          </p:nvCxnSpPr>
          <p:spPr>
            <a:xfrm rot="10800000">
              <a:off x="3198" y="10413"/>
              <a:ext cx="234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3" name="Shape 293"/>
            <p:cNvCxnSpPr/>
            <p:nvPr/>
          </p:nvCxnSpPr>
          <p:spPr>
            <a:xfrm>
              <a:off x="4279" y="10054"/>
              <a:ext cx="0" cy="35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4" name="Shape 294"/>
            <p:cNvCxnSpPr/>
            <p:nvPr/>
          </p:nvCxnSpPr>
          <p:spPr>
            <a:xfrm>
              <a:off x="4638" y="9333"/>
              <a:ext cx="0" cy="54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sp>
          <p:nvSpPr>
            <p:cNvPr id="295" name="Shape 295"/>
            <p:cNvSpPr txBox="1"/>
            <p:nvPr/>
          </p:nvSpPr>
          <p:spPr>
            <a:xfrm>
              <a:off x="4775" y="8794"/>
              <a:ext cx="763" cy="4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125" lIns="50275" rIns="50275" wrap="square" tIns="25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I=I</a:t>
              </a:r>
              <a:r>
                <a:rPr b="0" baseline="-25000" i="0" lang="bg-BG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  <p:sp>
          <p:nvSpPr>
            <p:cNvPr id="296" name="Shape 296"/>
            <p:cNvSpPr txBox="1"/>
            <p:nvPr/>
          </p:nvSpPr>
          <p:spPr>
            <a:xfrm>
              <a:off x="4638" y="9412"/>
              <a:ext cx="721" cy="4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125" lIns="50275" rIns="50275" wrap="square" tIns="25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baseline="-25000" i="0" lang="bg-BG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</p:txBody>
        </p:sp>
        <p:sp>
          <p:nvSpPr>
            <p:cNvPr id="297" name="Shape 297"/>
            <p:cNvSpPr txBox="1"/>
            <p:nvPr/>
          </p:nvSpPr>
          <p:spPr>
            <a:xfrm>
              <a:off x="3695" y="9591"/>
              <a:ext cx="763" cy="4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125" lIns="50275" rIns="50275" wrap="square" tIns="25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r>
                <a:rPr b="0" baseline="-25000" i="0" lang="bg-BG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</a:p>
          </p:txBody>
        </p:sp>
        <p:sp>
          <p:nvSpPr>
            <p:cNvPr id="298" name="Shape 298"/>
            <p:cNvSpPr txBox="1"/>
            <p:nvPr/>
          </p:nvSpPr>
          <p:spPr>
            <a:xfrm>
              <a:off x="5718" y="9694"/>
              <a:ext cx="719" cy="4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125" lIns="50275" rIns="50275" wrap="square" tIns="25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Z</a:t>
              </a:r>
              <a:r>
                <a:rPr b="0" baseline="-25000" i="0" lang="bg-BG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</a:p>
          </p:txBody>
        </p:sp>
        <p:sp>
          <p:nvSpPr>
            <p:cNvPr id="299" name="Shape 299"/>
            <p:cNvSpPr txBox="1"/>
            <p:nvPr/>
          </p:nvSpPr>
          <p:spPr>
            <a:xfrm>
              <a:off x="4099" y="10413"/>
              <a:ext cx="540" cy="3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125" lIns="50275" rIns="50275" wrap="square" tIns="25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</a:p>
          </p:txBody>
        </p:sp>
        <p:sp>
          <p:nvSpPr>
            <p:cNvPr id="300" name="Shape 300"/>
            <p:cNvSpPr txBox="1"/>
            <p:nvPr/>
          </p:nvSpPr>
          <p:spPr>
            <a:xfrm>
              <a:off x="4099" y="8536"/>
              <a:ext cx="540" cy="4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125" lIns="50275" rIns="50275" wrap="square" tIns="25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*</a:t>
              </a:r>
            </a:p>
          </p:txBody>
        </p:sp>
        <p:sp>
          <p:nvSpPr>
            <p:cNvPr id="301" name="Shape 301"/>
            <p:cNvSpPr txBox="1"/>
            <p:nvPr/>
          </p:nvSpPr>
          <p:spPr>
            <a:xfrm>
              <a:off x="3559" y="8895"/>
              <a:ext cx="540" cy="4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125" lIns="50275" rIns="50275" wrap="square" tIns="25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*</a:t>
              </a:r>
            </a:p>
          </p:txBody>
        </p:sp>
      </p:grpSp>
      <p:grpSp>
        <p:nvGrpSpPr>
          <p:cNvPr id="302" name="Shape 302"/>
          <p:cNvGrpSpPr/>
          <p:nvPr/>
        </p:nvGrpSpPr>
        <p:grpSpPr>
          <a:xfrm>
            <a:off x="3283734" y="4587541"/>
            <a:ext cx="2590696" cy="2270458"/>
            <a:chOff x="4859" y="719"/>
            <a:chExt cx="2258" cy="1980"/>
          </a:xfrm>
        </p:grpSpPr>
        <p:sp>
          <p:nvSpPr>
            <p:cNvPr id="303" name="Shape 303"/>
            <p:cNvSpPr/>
            <p:nvPr/>
          </p:nvSpPr>
          <p:spPr>
            <a:xfrm>
              <a:off x="4859" y="719"/>
              <a:ext cx="2258" cy="1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cxnSp>
          <p:nvCxnSpPr>
            <p:cNvPr id="304" name="Shape 304"/>
            <p:cNvCxnSpPr/>
            <p:nvPr/>
          </p:nvCxnSpPr>
          <p:spPr>
            <a:xfrm flipH="1" rot="10800000">
              <a:off x="5138" y="1438"/>
              <a:ext cx="1619" cy="9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305" name="Shape 305"/>
            <p:cNvCxnSpPr/>
            <p:nvPr/>
          </p:nvCxnSpPr>
          <p:spPr>
            <a:xfrm rot="10800000">
              <a:off x="5138" y="898"/>
              <a:ext cx="0" cy="143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306" name="Shape 306"/>
            <p:cNvCxnSpPr/>
            <p:nvPr/>
          </p:nvCxnSpPr>
          <p:spPr>
            <a:xfrm flipH="1" rot="10800000">
              <a:off x="5138" y="1438"/>
              <a:ext cx="359" cy="9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sp>
          <p:nvSpPr>
            <p:cNvPr id="307" name="Shape 307"/>
            <p:cNvSpPr/>
            <p:nvPr/>
          </p:nvSpPr>
          <p:spPr>
            <a:xfrm>
              <a:off x="5138" y="1619"/>
              <a:ext cx="719" cy="359"/>
            </a:xfrm>
            <a:custGeom>
              <a:pathLst>
                <a:path extrusionOk="0" fill="none" h="120000" w="120000">
                  <a:moveTo>
                    <a:pt x="0" y="0"/>
                  </a:moveTo>
                  <a:cubicBezTo>
                    <a:pt x="66272" y="0"/>
                    <a:pt x="120000" y="53722"/>
                    <a:pt x="120000" y="120000"/>
                  </a:cubicBezTo>
                </a:path>
                <a:path extrusionOk="0" h="120000" w="120000">
                  <a:moveTo>
                    <a:pt x="0" y="0"/>
                  </a:moveTo>
                  <a:cubicBezTo>
                    <a:pt x="66272" y="0"/>
                    <a:pt x="120000" y="53722"/>
                    <a:pt x="120000" y="120000"/>
                  </a:cubicBezTo>
                  <a:lnTo>
                    <a:pt x="0" y="12000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5138" y="1798"/>
              <a:ext cx="540" cy="179"/>
            </a:xfrm>
            <a:custGeom>
              <a:pathLst>
                <a:path extrusionOk="0" fill="none" h="120000" w="120000">
                  <a:moveTo>
                    <a:pt x="0" y="0"/>
                  </a:moveTo>
                  <a:cubicBezTo>
                    <a:pt x="66272" y="0"/>
                    <a:pt x="120000" y="53722"/>
                    <a:pt x="120000" y="120000"/>
                  </a:cubicBezTo>
                </a:path>
                <a:path extrusionOk="0" h="120000" w="120000">
                  <a:moveTo>
                    <a:pt x="0" y="0"/>
                  </a:moveTo>
                  <a:cubicBezTo>
                    <a:pt x="66272" y="0"/>
                    <a:pt x="120000" y="53722"/>
                    <a:pt x="120000" y="120000"/>
                  </a:cubicBezTo>
                  <a:lnTo>
                    <a:pt x="0" y="12000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09" name="Shape 309"/>
            <p:cNvSpPr txBox="1"/>
            <p:nvPr/>
          </p:nvSpPr>
          <p:spPr>
            <a:xfrm>
              <a:off x="4859" y="719"/>
              <a:ext cx="457" cy="3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6575" lIns="73150" rIns="7315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</a:t>
              </a:r>
            </a:p>
          </p:txBody>
        </p:sp>
        <p:sp>
          <p:nvSpPr>
            <p:cNvPr id="310" name="Shape 310"/>
            <p:cNvSpPr txBox="1"/>
            <p:nvPr/>
          </p:nvSpPr>
          <p:spPr>
            <a:xfrm>
              <a:off x="6758" y="1190"/>
              <a:ext cx="359" cy="3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6575" lIns="73150" rIns="7315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</a:p>
          </p:txBody>
        </p:sp>
        <p:sp>
          <p:nvSpPr>
            <p:cNvPr id="311" name="Shape 311"/>
            <p:cNvSpPr txBox="1"/>
            <p:nvPr/>
          </p:nvSpPr>
          <p:spPr>
            <a:xfrm>
              <a:off x="5459" y="1122"/>
              <a:ext cx="457" cy="3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6575" lIns="73150" rIns="7315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baseline="-25000" i="0" lang="bg-BG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</p:txBody>
        </p:sp>
        <p:sp>
          <p:nvSpPr>
            <p:cNvPr id="312" name="Shape 312"/>
            <p:cNvSpPr txBox="1"/>
            <p:nvPr/>
          </p:nvSpPr>
          <p:spPr>
            <a:xfrm>
              <a:off x="5183" y="1282"/>
              <a:ext cx="262" cy="3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6575" lIns="73150" rIns="7315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ε</a:t>
              </a:r>
            </a:p>
          </p:txBody>
        </p:sp>
        <p:sp>
          <p:nvSpPr>
            <p:cNvPr id="313" name="Shape 313"/>
            <p:cNvSpPr txBox="1"/>
            <p:nvPr/>
          </p:nvSpPr>
          <p:spPr>
            <a:xfrm>
              <a:off x="5733" y="1427"/>
              <a:ext cx="457" cy="3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6575" lIns="73150" rIns="7315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ψ</a:t>
              </a:r>
            </a:p>
          </p:txBody>
        </p:sp>
        <p:sp>
          <p:nvSpPr>
            <p:cNvPr id="314" name="Shape 314"/>
            <p:cNvSpPr txBox="1"/>
            <p:nvPr/>
          </p:nvSpPr>
          <p:spPr>
            <a:xfrm>
              <a:off x="5318" y="1619"/>
              <a:ext cx="457" cy="3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6575" lIns="73150" rIns="7315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φ</a:t>
              </a:r>
            </a:p>
          </p:txBody>
        </p:sp>
        <p:sp>
          <p:nvSpPr>
            <p:cNvPr id="315" name="Shape 315"/>
            <p:cNvSpPr txBox="1"/>
            <p:nvPr/>
          </p:nvSpPr>
          <p:spPr>
            <a:xfrm>
              <a:off x="4958" y="2338"/>
              <a:ext cx="457" cy="3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6575" lIns="73150" rIns="7315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δ</a:t>
              </a:r>
            </a:p>
          </p:txBody>
        </p:sp>
      </p:grpSp>
      <p:pic>
        <p:nvPicPr>
          <p:cNvPr id="316" name="Shape 3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9652" y="1699538"/>
            <a:ext cx="3190445" cy="900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6138" y="3559523"/>
            <a:ext cx="3317471" cy="98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Shape 3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0807" y="4786657"/>
            <a:ext cx="1731942" cy="572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Shape 3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00807" y="5314612"/>
            <a:ext cx="1487284" cy="533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idx="1" type="body"/>
          </p:nvPr>
        </p:nvSpPr>
        <p:spPr>
          <a:xfrm>
            <a:off x="2589211" y="834887"/>
            <a:ext cx="8915400" cy="5076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bg-BG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Електродинамичен амперметър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22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bg-BG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	</a:t>
            </a:r>
            <a:r>
              <a:rPr b="0" i="0" lang="bg-BG" sz="20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- при токове до 0,5А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bg-BG" sz="20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	- при токове над 0,5А</a:t>
            </a:r>
          </a:p>
        </p:txBody>
      </p:sp>
      <p:pic>
        <p:nvPicPr>
          <p:cNvPr id="325" name="Shape 3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7128" y="3292098"/>
            <a:ext cx="2216266" cy="898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9092" y="2337440"/>
            <a:ext cx="1720850" cy="4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Shape 3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67062" y="2322353"/>
            <a:ext cx="1522413" cy="46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Shape 3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80344" y="5682626"/>
            <a:ext cx="2447925" cy="900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Shape 3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73403" y="4944507"/>
            <a:ext cx="1257299" cy="4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33751" y="4957205"/>
            <a:ext cx="1355724" cy="4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831682" y="1536588"/>
            <a:ext cx="3672930" cy="3672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isp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