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468" r:id="rId4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85" autoAdjust="0"/>
    <p:restoredTop sz="94595" autoAdjust="0"/>
  </p:normalViewPr>
  <p:slideViewPr>
    <p:cSldViewPr>
      <p:cViewPr varScale="1">
        <p:scale>
          <a:sx n="69" d="100"/>
          <a:sy n="69" d="100"/>
        </p:scale>
        <p:origin x="-17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4260"/>
    </p:cViewPr>
  </p:sorterViewPr>
  <p:notesViewPr>
    <p:cSldViewPr>
      <p:cViewPr varScale="1">
        <p:scale>
          <a:sx n="57" d="100"/>
          <a:sy n="57" d="100"/>
        </p:scale>
        <p:origin x="-247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5DA18-2018-4896-9420-A6AB9D827413}" type="datetimeFigureOut">
              <a:rPr lang="bg-BG" smtClean="0"/>
              <a:pPr/>
              <a:t>4.10.2021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9C0F6-2D1F-452A-8BC2-A1D7F902961C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noProof="0" smtClean="0"/>
              <a:t>Click to edit Master text styles</a:t>
            </a:r>
          </a:p>
          <a:p>
            <a:pPr lvl="1"/>
            <a:r>
              <a:rPr lang="bg-BG" noProof="0" smtClean="0"/>
              <a:t>Second level</a:t>
            </a:r>
          </a:p>
          <a:p>
            <a:pPr lvl="2"/>
            <a:r>
              <a:rPr lang="bg-BG" noProof="0" smtClean="0"/>
              <a:t>Third level</a:t>
            </a:r>
          </a:p>
          <a:p>
            <a:pPr lvl="3"/>
            <a:r>
              <a:rPr lang="bg-BG" noProof="0" smtClean="0"/>
              <a:t>Fourth level</a:t>
            </a:r>
          </a:p>
          <a:p>
            <a:pPr lvl="4"/>
            <a:r>
              <a:rPr lang="bg-BG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D4F3897-F911-430D-89DC-52E30B96E7E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4F3897-F911-430D-89DC-52E30B96E7E8}" type="slidenum">
              <a:rPr lang="bg-BG" smtClean="0"/>
              <a:pPr>
                <a:defRPr/>
              </a:pPr>
              <a:t>1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bg-BG" alt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bg-BG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REASON Project, Krakow, Poland</a:t>
            </a: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en-US" dirty="0" smtClean="0"/>
              <a:t>Компаратори</a:t>
            </a:r>
            <a:endParaRPr lang="bg-BG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5BDF8-DA57-441F-AB43-52CDCED193C6}" type="slidenum">
              <a:rPr lang="bg-BG" altLang="en-US"/>
              <a:pPr>
                <a:defRPr/>
              </a:pPr>
              <a:t>‹#›</a:t>
            </a:fld>
            <a:endParaRPr lang="bg-BG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REASON Project, Krakow, Poland</a:t>
            </a:r>
            <a:endParaRPr lang="bg-BG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en-US" smtClean="0"/>
              <a:t>Компаратори</a:t>
            </a: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4A390-DF66-4636-814D-908AF471C256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REASON Project, Krakow, Poland</a:t>
            </a:r>
            <a:endParaRPr lang="bg-BG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en-US" smtClean="0"/>
              <a:t>Компаратори</a:t>
            </a: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EF71D-B72F-41B6-95A6-BE6404E9CD8A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REASON Project, Krakow, Poland</a:t>
            </a:r>
            <a:endParaRPr lang="bg-BG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en-US" smtClean="0"/>
              <a:t>Компаратори</a:t>
            </a:r>
            <a:endParaRPr lang="bg-BG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5668F-1065-49AF-9310-24C1119467B9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REASON Project, Krakow, Poland</a:t>
            </a: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en-US" smtClean="0"/>
              <a:t>Компаратори</a:t>
            </a: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60102-85E3-4781-888F-5D0AF5F89CBD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REASON Project, Krakow, Poland</a:t>
            </a:r>
            <a:endParaRPr lang="bg-BG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en-US" smtClean="0"/>
              <a:t>Компаратори</a:t>
            </a:r>
            <a:endParaRPr lang="bg-BG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9D5E8-A8C9-43FD-856C-79EAA28E77D8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REASON Project, Krakow, Poland</a:t>
            </a:r>
            <a:endParaRPr lang="bg-BG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en-US" smtClean="0"/>
              <a:t>Компаратори</a:t>
            </a:r>
            <a:endParaRPr lang="bg-BG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D6B76-7001-4EB9-93DE-037697117E98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REASON Project, Krakow, Poland</a:t>
            </a:r>
            <a:endParaRPr lang="bg-BG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en-US" smtClean="0"/>
              <a:t>Компаратори</a:t>
            </a: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86A34-E6F6-402E-AB48-550A9725C676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REASON Project, Krakow, Poland</a:t>
            </a:r>
            <a:endParaRPr lang="bg-BG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en-US" smtClean="0"/>
              <a:t>Компаратори</a:t>
            </a: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5F467-AB7B-4B32-BF3C-CAD3764EB46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REASON Project, Krakow, Poland</a:t>
            </a:r>
            <a:endParaRPr lang="bg-BG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en-US" smtClean="0"/>
              <a:t>Компаратори</a:t>
            </a:r>
            <a:endParaRPr lang="bg-BG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938BF-2D46-4387-A599-EBA5F01FB364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REASON Project, Krakow, Poland</a:t>
            </a:r>
            <a:endParaRPr lang="bg-BG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en-US" smtClean="0"/>
              <a:t>Компаратори</a:t>
            </a:r>
            <a:endParaRPr lang="bg-BG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4FA73-D7AE-43F7-8B80-FF55114B229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REASON Project, Krakow, Poland</a:t>
            </a:r>
            <a:endParaRPr lang="bg-BG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en-US" smtClean="0"/>
              <a:t>Компаратори</a:t>
            </a:r>
            <a:endParaRPr lang="bg-BG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61461-DB22-4B72-9B63-F6D2FF28B0E7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REASON Project, Krakow, Poland</a:t>
            </a:r>
            <a:endParaRPr lang="bg-BG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en-US" dirty="0" err="1" smtClean="0"/>
              <a:t>Компаратори</a:t>
            </a:r>
            <a:endParaRPr lang="bg-BG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8E752-DEA1-4442-A20C-7FE58EF3B8E9}" type="slidenum">
              <a:rPr lang="bg-BG" altLang="en-US"/>
              <a:pPr>
                <a:defRPr/>
              </a:pPr>
              <a:t>‹#›</a:t>
            </a:fld>
            <a:endParaRPr lang="bg-BG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REASON Project, Krakow, Poland</a:t>
            </a:r>
            <a:endParaRPr lang="bg-BG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en-US" smtClean="0"/>
              <a:t>Компаратори</a:t>
            </a:r>
            <a:endParaRPr lang="bg-BG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EBAF0-484C-4782-84DB-80E3CB998D59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REASON Project, Krakow, Poland</a:t>
            </a:r>
            <a:endParaRPr lang="bg-BG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en-US" smtClean="0"/>
              <a:t>Компаратори</a:t>
            </a:r>
            <a:endParaRPr lang="bg-BG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15A5B-E4DD-4FB9-A601-99A0A3721C73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dirty="0" err="1" smtClean="0"/>
              <a:t>Click</a:t>
            </a:r>
            <a:r>
              <a:rPr lang="bg-BG" altLang="en-US" dirty="0" smtClean="0"/>
              <a:t> to </a:t>
            </a:r>
            <a:r>
              <a:rPr lang="bg-BG" altLang="en-US" dirty="0" err="1" smtClean="0"/>
              <a:t>edit</a:t>
            </a:r>
            <a:r>
              <a:rPr lang="bg-BG" altLang="en-US" dirty="0" smtClean="0"/>
              <a:t> </a:t>
            </a:r>
            <a:r>
              <a:rPr lang="bg-BG" altLang="en-US" dirty="0" err="1" smtClean="0"/>
              <a:t>Master</a:t>
            </a:r>
            <a:r>
              <a:rPr lang="bg-BG" altLang="en-US" dirty="0" smtClean="0"/>
              <a:t> </a:t>
            </a:r>
            <a:r>
              <a:rPr lang="bg-BG" altLang="en-US" dirty="0" err="1" smtClean="0"/>
              <a:t>text</a:t>
            </a:r>
            <a:r>
              <a:rPr lang="bg-BG" altLang="en-US" dirty="0" smtClean="0"/>
              <a:t> </a:t>
            </a:r>
            <a:r>
              <a:rPr lang="bg-BG" altLang="en-US" dirty="0" err="1" smtClean="0"/>
              <a:t>styles</a:t>
            </a:r>
            <a:endParaRPr lang="bg-BG" altLang="en-US" dirty="0" smtClean="0"/>
          </a:p>
          <a:p>
            <a:pPr lvl="1"/>
            <a:r>
              <a:rPr lang="bg-BG" altLang="en-US" dirty="0" err="1" smtClean="0"/>
              <a:t>Second</a:t>
            </a:r>
            <a:r>
              <a:rPr lang="bg-BG" altLang="en-US" dirty="0" smtClean="0"/>
              <a:t> </a:t>
            </a:r>
            <a:r>
              <a:rPr lang="bg-BG" altLang="en-US" dirty="0" err="1" smtClean="0"/>
              <a:t>level</a:t>
            </a:r>
            <a:endParaRPr lang="bg-BG" altLang="en-US" dirty="0" smtClean="0"/>
          </a:p>
          <a:p>
            <a:pPr lvl="2"/>
            <a:r>
              <a:rPr lang="bg-BG" altLang="en-US" dirty="0" err="1" smtClean="0"/>
              <a:t>Third</a:t>
            </a:r>
            <a:r>
              <a:rPr lang="bg-BG" altLang="en-US" dirty="0" smtClean="0"/>
              <a:t> </a:t>
            </a:r>
            <a:r>
              <a:rPr lang="bg-BG" altLang="en-US" dirty="0" err="1" smtClean="0"/>
              <a:t>level</a:t>
            </a:r>
            <a:endParaRPr lang="bg-BG" altLang="en-US" dirty="0" smtClean="0"/>
          </a:p>
          <a:p>
            <a:pPr lvl="3"/>
            <a:r>
              <a:rPr lang="bg-BG" altLang="en-US" dirty="0" err="1" smtClean="0"/>
              <a:t>Fourth</a:t>
            </a:r>
            <a:r>
              <a:rPr lang="bg-BG" altLang="en-US" dirty="0" smtClean="0"/>
              <a:t> </a:t>
            </a:r>
            <a:r>
              <a:rPr lang="bg-BG" altLang="en-US" dirty="0" err="1" smtClean="0"/>
              <a:t>level</a:t>
            </a:r>
            <a:endParaRPr lang="bg-BG" altLang="en-US" dirty="0" smtClean="0"/>
          </a:p>
          <a:p>
            <a:pPr lvl="4"/>
            <a:r>
              <a:rPr lang="bg-BG" altLang="en-US" dirty="0" err="1" smtClean="0"/>
              <a:t>Fifth</a:t>
            </a:r>
            <a:r>
              <a:rPr lang="bg-BG" altLang="en-US" dirty="0" smtClean="0"/>
              <a:t> </a:t>
            </a:r>
            <a:r>
              <a:rPr lang="bg-BG" altLang="en-US" dirty="0" err="1" smtClean="0"/>
              <a:t>level</a:t>
            </a:r>
            <a:endParaRPr lang="bg-BG" altLang="en-US" dirty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bg-BG" smtClean="0"/>
              <a:t>REASON Project, Krakow, Poland</a:t>
            </a:r>
            <a:endParaRPr lang="bg-BG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bg-BG" altLang="en-US" smtClean="0"/>
              <a:t>Компаратори</a:t>
            </a:r>
            <a:endParaRPr lang="bg-BG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A75080E8-3B3E-4FED-9979-B98DE4069BD3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41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268760"/>
            <a:ext cx="7920880" cy="1512168"/>
          </a:xfrm>
        </p:spPr>
        <p:txBody>
          <a:bodyPr/>
          <a:lstStyle/>
          <a:p>
            <a:pPr algn="ctr"/>
            <a:r>
              <a:rPr lang="bg-BG" sz="4400" dirty="0" smtClean="0">
                <a:latin typeface="+mn-lt"/>
              </a:rPr>
              <a:t>Изисквания и правила за оформяне на </a:t>
            </a:r>
            <a:r>
              <a:rPr lang="bg-BG" sz="4400" dirty="0" smtClean="0">
                <a:latin typeface="+mn-lt"/>
              </a:rPr>
              <a:t>оценката</a:t>
            </a:r>
            <a:endParaRPr lang="bg-BG" sz="4400" dirty="0" smtClean="0">
              <a:latin typeface="+mn-lt"/>
            </a:endParaRPr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79712" y="4293096"/>
            <a:ext cx="6696744" cy="1368152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600" b="1" dirty="0" smtClean="0"/>
          </a:p>
          <a:p>
            <a:pPr eaLnBrk="1" hangingPunct="1">
              <a:lnSpc>
                <a:spcPct val="80000"/>
              </a:lnSpc>
            </a:pPr>
            <a:r>
              <a:rPr lang="bg-BG" sz="2000" b="1" dirty="0" smtClean="0">
                <a:solidFill>
                  <a:schemeClr val="tx2"/>
                </a:solidFill>
                <a:cs typeface="Times New Roman" pitchFamily="18" charset="0"/>
              </a:rPr>
              <a:t>Проектиране на аналогови интегрални схеми</a:t>
            </a:r>
          </a:p>
          <a:p>
            <a:pPr eaLnBrk="1" hangingPunct="1">
              <a:lnSpc>
                <a:spcPct val="80000"/>
              </a:lnSpc>
            </a:pPr>
            <a:endParaRPr lang="en-US" sz="1200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bg-BG" sz="1800" dirty="0" smtClean="0">
                <a:solidFill>
                  <a:schemeClr val="tx2"/>
                </a:solidFill>
                <a:cs typeface="Times New Roman" pitchFamily="18" charset="0"/>
              </a:rPr>
              <a:t>Емил Д. Манолов</a:t>
            </a:r>
            <a:r>
              <a:rPr lang="en-US" sz="1800" dirty="0" smtClean="0">
                <a:solidFill>
                  <a:schemeClr val="tx2"/>
                </a:solidFill>
                <a:cs typeface="Times New Roman" pitchFamily="18" charset="0"/>
              </a:rPr>
              <a:t>, edm@tu-sofia.bg, edmanolov@gmail.com</a:t>
            </a:r>
          </a:p>
          <a:p>
            <a:pPr eaLnBrk="1" hangingPunct="1">
              <a:lnSpc>
                <a:spcPct val="80000"/>
              </a:lnSpc>
            </a:pPr>
            <a:r>
              <a:rPr lang="bg-BG" sz="1800" dirty="0" smtClean="0">
                <a:solidFill>
                  <a:schemeClr val="tx2"/>
                </a:solidFill>
                <a:cs typeface="Times New Roman" pitchFamily="18" charset="0"/>
              </a:rPr>
              <a:t>кат. “Електронна техника”, Технически университет - София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07288" cy="486891"/>
          </a:xfrm>
        </p:spPr>
        <p:txBody>
          <a:bodyPr/>
          <a:lstStyle/>
          <a:p>
            <a:pPr algn="ctr"/>
            <a:r>
              <a:rPr lang="bg-BG" sz="2800" dirty="0" smtClean="0">
                <a:latin typeface="+mn-lt"/>
              </a:rPr>
              <a:t>Предварителни изисквания при оформяне на оценката</a:t>
            </a:r>
            <a:endParaRPr lang="bg-BG" sz="2800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86A34-E6F6-402E-AB48-550A9725C676}" type="slidenum">
              <a:rPr lang="bg-BG" altLang="en-US" smtClean="0"/>
              <a:pPr>
                <a:defRPr/>
              </a:pPr>
              <a:t>2</a:t>
            </a:fld>
            <a:endParaRPr lang="bg-BG" altLang="en-US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95536" y="1844824"/>
            <a:ext cx="8352928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    </a:t>
            </a:r>
            <a:r>
              <a:rPr kumimoji="0" lang="bg-BG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За допускане до изпит по Проектиране на аналогови интегрални схеми е необходимо студентите: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bg-BG" sz="2000" kern="0" dirty="0" smtClean="0">
                <a:solidFill>
                  <a:schemeClr val="tx2"/>
                </a:solidFill>
                <a:latin typeface="+mn-lt"/>
                <a:ea typeface="+mn-ea"/>
                <a:cs typeface="Times New Roman" pitchFamily="18" charset="0"/>
              </a:rPr>
              <a:t>     - да присъстват и участват активно при отработването на всички упражнения по дисциплината;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bg-BG" sz="2000" kern="0" dirty="0" smtClean="0">
                <a:solidFill>
                  <a:schemeClr val="tx2"/>
                </a:solidFill>
                <a:latin typeface="+mn-lt"/>
                <a:ea typeface="+mn-ea"/>
                <a:cs typeface="Times New Roman" pitchFamily="18" charset="0"/>
              </a:rPr>
              <a:t>     - да подготвят и представят в електронен вид протоколите от упражненията, в които да са включени резултатите от </a:t>
            </a:r>
            <a:r>
              <a:rPr lang="bg-BG" sz="2000" b="1" kern="0" dirty="0" smtClean="0">
                <a:solidFill>
                  <a:srgbClr val="C00000"/>
                </a:solidFill>
                <a:latin typeface="+mn-lt"/>
                <a:ea typeface="+mn-ea"/>
                <a:cs typeface="Times New Roman" pitchFamily="18" charset="0"/>
              </a:rPr>
              <a:t>всички задачи за изпълнение, дадени в заданието</a:t>
            </a:r>
            <a:r>
              <a:rPr lang="bg-BG" sz="2000" b="1" kern="0" dirty="0" smtClean="0">
                <a:solidFill>
                  <a:schemeClr val="tx2"/>
                </a:solidFill>
                <a:latin typeface="+mn-lt"/>
                <a:ea typeface="+mn-ea"/>
                <a:cs typeface="Times New Roman" pitchFamily="18" charset="0"/>
              </a:rPr>
              <a:t>. </a:t>
            </a:r>
            <a:r>
              <a:rPr lang="bg-BG" sz="2000" kern="0" dirty="0" smtClean="0">
                <a:solidFill>
                  <a:schemeClr val="tx2"/>
                </a:solidFill>
                <a:latin typeface="+mn-lt"/>
                <a:ea typeface="+mn-ea"/>
                <a:cs typeface="Times New Roman" pitchFamily="18" charset="0"/>
              </a:rPr>
              <a:t>(За целта ще бъде необходимо някои от задачите да се изпълнят или довършат самостоятелно от студентите).</a:t>
            </a:r>
            <a:endParaRPr lang="bg-BG" sz="2000" kern="0" dirty="0" smtClean="0">
              <a:solidFill>
                <a:schemeClr val="tx2"/>
              </a:solidFill>
              <a:latin typeface="+mn-lt"/>
              <a:ea typeface="+mn-ea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kumimoji="0" lang="bg-BG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    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bg-BG" sz="2000" kern="0" dirty="0" smtClean="0">
                <a:solidFill>
                  <a:schemeClr val="tx2"/>
                </a:solidFill>
                <a:latin typeface="+mn-lt"/>
                <a:ea typeface="+mn-ea"/>
                <a:cs typeface="Times New Roman" pitchFamily="18" charset="0"/>
              </a:rPr>
              <a:t>     Всеки студент ще бъде препитан върху съдържанието на представените от него протоколи.</a:t>
            </a:r>
            <a:endParaRPr lang="bg-BG" kern="0" dirty="0" smtClean="0">
              <a:solidFill>
                <a:schemeClr val="tx2"/>
              </a:solidFill>
              <a:latin typeface="+mn-lt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07288" cy="486891"/>
          </a:xfrm>
        </p:spPr>
        <p:txBody>
          <a:bodyPr/>
          <a:lstStyle/>
          <a:p>
            <a:pPr algn="ctr"/>
            <a:r>
              <a:rPr lang="bg-BG" sz="2800" dirty="0" smtClean="0">
                <a:latin typeface="+mn-lt"/>
              </a:rPr>
              <a:t>Окончателно оформяне на оценката</a:t>
            </a:r>
            <a:endParaRPr lang="bg-BG" sz="2800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86A34-E6F6-402E-AB48-550A9725C676}" type="slidenum">
              <a:rPr lang="bg-BG" altLang="en-US" smtClean="0"/>
              <a:pPr>
                <a:defRPr/>
              </a:pPr>
              <a:t>3</a:t>
            </a:fld>
            <a:endParaRPr lang="bg-BG" altLang="en-US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23528" y="1700808"/>
            <a:ext cx="8496944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    </a:t>
            </a:r>
            <a:r>
              <a:rPr lang="bg-BG" kern="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bg-BG" sz="2400" kern="0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 </a:t>
            </a:r>
            <a:r>
              <a:rPr lang="bg-BG" sz="2000" kern="0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За окончателно оформяне на </a:t>
            </a:r>
            <a:r>
              <a:rPr lang="bg-BG" sz="2000" kern="0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оценката, студентите </a:t>
            </a:r>
            <a:r>
              <a:rPr lang="bg-BG" sz="2000" kern="0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ще положат </a:t>
            </a:r>
            <a:r>
              <a:rPr lang="bg-BG" sz="2000" kern="0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допълнителен тест </a:t>
            </a:r>
            <a:r>
              <a:rPr lang="bg-BG" sz="2000" kern="0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(или препитване) върху лекционния </a:t>
            </a:r>
            <a:r>
              <a:rPr lang="bg-BG" sz="2000" kern="0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материал (формата е </a:t>
            </a:r>
            <a:r>
              <a:rPr lang="bg-BG" sz="2000" kern="0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в зависимост от епидемиологичната </a:t>
            </a:r>
            <a:r>
              <a:rPr lang="bg-BG" sz="2000" kern="0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обстановка).</a:t>
            </a:r>
          </a:p>
          <a:p>
            <a:pPr lvl="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bg-BG" sz="2000" kern="0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 </a:t>
            </a:r>
          </a:p>
          <a:p>
            <a:pPr lvl="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bg-BG" sz="2000" kern="0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        Студентите</a:t>
            </a:r>
            <a:r>
              <a:rPr lang="bg-BG" sz="2000" kern="0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, представили се много добре и отлично на защитата на протоколите, в зависимост от </a:t>
            </a:r>
            <a:r>
              <a:rPr lang="bg-BG" sz="2000" kern="0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резултатите от допълнителния тест (препитване), ще получат оценка добър (4), много добър (5) или отличен (6).</a:t>
            </a:r>
          </a:p>
          <a:p>
            <a:pPr lvl="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endParaRPr lang="bg-BG" sz="2000" kern="0" dirty="0" smtClean="0">
              <a:solidFill>
                <a:schemeClr val="tx2"/>
              </a:solidFill>
              <a:latin typeface="+mn-lt"/>
              <a:cs typeface="Times New Roman" pitchFamily="18" charset="0"/>
            </a:endParaRPr>
          </a:p>
          <a:p>
            <a:pPr lvl="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bg-BG" sz="2000" kern="0" dirty="0" smtClean="0">
                <a:solidFill>
                  <a:schemeClr val="tx2"/>
                </a:solidFill>
                <a:latin typeface="+mn-lt"/>
                <a:ea typeface="+mn-ea"/>
                <a:cs typeface="Times New Roman" pitchFamily="18" charset="0"/>
              </a:rPr>
              <a:t>        Студентите, представили се незадоволително на </a:t>
            </a:r>
            <a:r>
              <a:rPr lang="bg-BG" sz="2000" kern="0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защитата на </a:t>
            </a:r>
            <a:r>
              <a:rPr lang="bg-BG" sz="2000" kern="0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протоколите, </a:t>
            </a:r>
            <a:r>
              <a:rPr lang="bg-BG" sz="2000" kern="0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в зависимост от резултатите от допълнителния тест (препитване), ще получат оценка </a:t>
            </a:r>
            <a:r>
              <a:rPr lang="bg-BG" sz="2000" kern="0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слаб (2), среден (3) </a:t>
            </a:r>
            <a:r>
              <a:rPr lang="bg-BG" sz="2000" kern="0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или </a:t>
            </a:r>
            <a:r>
              <a:rPr lang="bg-BG" sz="2000" kern="0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добър (4). </a:t>
            </a:r>
            <a:endParaRPr lang="bg-BG" sz="2400" kern="0" dirty="0" smtClean="0">
              <a:solidFill>
                <a:schemeClr val="tx2"/>
              </a:solidFill>
              <a:latin typeface="+mn-lt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21572</TotalTime>
  <Words>242</Words>
  <Application>Microsoft Office PowerPoint</Application>
  <PresentationFormat>On-screen Show (4:3)</PresentationFormat>
  <Paragraphs>21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Edge</vt:lpstr>
      <vt:lpstr>Изисквания и правила за оформяне на оценката</vt:lpstr>
      <vt:lpstr>Предварителни изисквания при оформяне на оценката</vt:lpstr>
      <vt:lpstr>Окончателно оформяне на оценката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emanolov</dc:creator>
  <cp:lastModifiedBy>User5643</cp:lastModifiedBy>
  <cp:revision>1835</cp:revision>
  <dcterms:created xsi:type="dcterms:W3CDTF">2008-07-28T09:59:31Z</dcterms:created>
  <dcterms:modified xsi:type="dcterms:W3CDTF">2021-10-04T10:00:32Z</dcterms:modified>
</cp:coreProperties>
</file>