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7" r:id="rId28"/>
    <p:sldId id="288" r:id="rId29"/>
    <p:sldId id="286" r:id="rId30"/>
  </p:sldIdLst>
  <p:sldSz cx="9144000" cy="6858000" type="screen4x3"/>
  <p:notesSz cx="10234613" cy="7099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15" autoAdjust="0"/>
    <p:restoredTop sz="86424" autoAdjust="0"/>
  </p:normalViewPr>
  <p:slideViewPr>
    <p:cSldViewPr>
      <p:cViewPr>
        <p:scale>
          <a:sx n="100" d="100"/>
          <a:sy n="100" d="100"/>
        </p:scale>
        <p:origin x="-366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7" d="100"/>
          <a:sy n="97" d="100"/>
        </p:scale>
        <p:origin x="-966" y="-90"/>
      </p:cViewPr>
      <p:guideLst>
        <p:guide orient="horz" pos="2236"/>
        <p:guide pos="32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image" Target="../media/image43.e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image" Target="../media/image45.e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image" Target="../media/image4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4999" cy="354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97838" y="0"/>
            <a:ext cx="4434999" cy="354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6027D459-DBB7-4623-83A8-CAF51C65A498}" type="datetime1">
              <a:rPr lang="en-US"/>
              <a:pPr/>
              <a:t>6/20/2015</a:t>
            </a:fld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42692"/>
            <a:ext cx="4434999" cy="354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7838" y="6742692"/>
            <a:ext cx="4434999" cy="354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fld id="{1834DFFA-23DA-4E18-9EBA-AD7D49E1EF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7374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4999" cy="354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797838" y="0"/>
            <a:ext cx="4434999" cy="354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178094D4-D00C-47E0-9369-E7C2018F00A8}" type="datetime1">
              <a:rPr lang="en-US"/>
              <a:pPr/>
              <a:t>6/20/2015</a:t>
            </a:fld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41688" y="531813"/>
            <a:ext cx="3551237" cy="26622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23462" y="3372168"/>
            <a:ext cx="8187690" cy="3194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42692"/>
            <a:ext cx="4434999" cy="354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7838" y="6742692"/>
            <a:ext cx="4434999" cy="354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fld id="{2322BA98-55D2-456C-9575-F83E3E8CCF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4575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008F50B-789B-4E1B-8C76-E129DB6B2B97}" type="slidenum">
              <a:rPr lang="en-US"/>
              <a:pPr/>
              <a:t>1</a:t>
            </a:fld>
            <a:endParaRPr lang="en-US"/>
          </a:p>
        </p:txBody>
      </p:sp>
      <p:sp>
        <p:nvSpPr>
          <p:cNvPr id="8197" name="Footer Placeholder 4"/>
          <p:cNvSpPr>
            <a:spLocks noGrp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b="0" i="0"/>
            </a:lvl1pPr>
          </a:lstStyle>
          <a:p>
            <a:r>
              <a:rPr lang="bg-BG"/>
              <a:t>ПРОЕКТ </a:t>
            </a:r>
            <a:r>
              <a:rPr lang="en-US"/>
              <a:t>BG</a:t>
            </a:r>
            <a:r>
              <a:rPr lang="ru-RU"/>
              <a:t>051</a:t>
            </a:r>
            <a:r>
              <a:rPr lang="en-US"/>
              <a:t>PO</a:t>
            </a:r>
            <a:r>
              <a:rPr lang="ru-RU"/>
              <a:t>001--4.3.04-004</a:t>
            </a:r>
            <a:r>
              <a:rPr lang="bg-BG"/>
              <a:t>2</a:t>
            </a:r>
          </a:p>
          <a:p>
            <a:r>
              <a:rPr lang="bg-BG"/>
              <a:t>„Организационна и технологична инфраструктура за учене през </a:t>
            </a:r>
          </a:p>
          <a:p>
            <a:r>
              <a:rPr lang="bg-BG"/>
              <a:t>целия живот и развитие на компетенции”</a:t>
            </a:r>
          </a:p>
          <a:p>
            <a:r>
              <a:rPr lang="bg-BG"/>
              <a:t>Проектът се осъществява с финансовата подкрепа на</a:t>
            </a:r>
          </a:p>
          <a:p>
            <a:r>
              <a:rPr lang="bg-BG"/>
              <a:t>Оперативна програма „Развитие на човешките ресурси”,</a:t>
            </a:r>
          </a:p>
          <a:p>
            <a:r>
              <a:rPr lang="bg-BG"/>
              <a:t>съфинансирана от Европейския социален фонд на Европейския съюз</a:t>
            </a:r>
            <a:r>
              <a:rPr lang="en-US"/>
              <a:t>                       </a:t>
            </a:r>
            <a:endParaRPr lang="bg-BG"/>
          </a:p>
          <a:p>
            <a:r>
              <a:rPr lang="bg-BG"/>
              <a:t>Инвестира във вашето бъдеще!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b="0" i="0"/>
            </a:lvl1pPr>
          </a:lstStyle>
          <a:p>
            <a:r>
              <a:rPr lang="bg-BG"/>
              <a:t>ПРОЕКТ </a:t>
            </a:r>
            <a:r>
              <a:rPr lang="en-US"/>
              <a:t>BG</a:t>
            </a:r>
            <a:r>
              <a:rPr lang="ru-RU"/>
              <a:t>051</a:t>
            </a:r>
            <a:r>
              <a:rPr lang="en-US"/>
              <a:t>PO</a:t>
            </a:r>
            <a:r>
              <a:rPr lang="ru-RU"/>
              <a:t>001--4.3.04-004</a:t>
            </a:r>
            <a:r>
              <a:rPr lang="bg-BG"/>
              <a:t>2</a:t>
            </a:r>
          </a:p>
          <a:p>
            <a:r>
              <a:rPr lang="bg-BG"/>
              <a:t>„Организационна и технологична инфраструктура за учене през </a:t>
            </a:r>
          </a:p>
          <a:p>
            <a:r>
              <a:rPr lang="bg-BG"/>
              <a:t>целия живот и развитие на компетенции”</a:t>
            </a:r>
          </a:p>
          <a:p>
            <a:r>
              <a:rPr lang="bg-BG"/>
              <a:t>Проектът се осъществява с финансовата подкрепа на</a:t>
            </a:r>
          </a:p>
          <a:p>
            <a:r>
              <a:rPr lang="bg-BG"/>
              <a:t>Оперативна програма „Развитие на човешките ресурси”,</a:t>
            </a:r>
          </a:p>
          <a:p>
            <a:r>
              <a:rPr lang="bg-BG"/>
              <a:t>съфинансирана от Европейския социален фонд на Европейския съюз</a:t>
            </a:r>
            <a:r>
              <a:rPr lang="en-US"/>
              <a:t>                       </a:t>
            </a:r>
            <a:endParaRPr lang="bg-BG"/>
          </a:p>
          <a:p>
            <a:r>
              <a:rPr lang="bg-BG"/>
              <a:t>Инвестира във вашето бъдеще!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971550" y="5589588"/>
            <a:ext cx="7056438" cy="1125537"/>
          </a:xfrm>
        </p:spPr>
        <p:txBody>
          <a:bodyPr/>
          <a:lstStyle>
            <a:lvl1pPr>
              <a:defRPr b="0" i="0"/>
            </a:lvl1pPr>
          </a:lstStyle>
          <a:p>
            <a:r>
              <a:rPr lang="bg-BG"/>
              <a:t>ПРОЕКТ </a:t>
            </a:r>
            <a:r>
              <a:rPr lang="en-US"/>
              <a:t>BG</a:t>
            </a:r>
            <a:r>
              <a:rPr lang="ru-RU"/>
              <a:t>051</a:t>
            </a:r>
            <a:r>
              <a:rPr lang="en-US"/>
              <a:t>PO</a:t>
            </a:r>
            <a:r>
              <a:rPr lang="ru-RU"/>
              <a:t>001--4.3.04-004</a:t>
            </a:r>
            <a:r>
              <a:rPr lang="bg-BG"/>
              <a:t>2</a:t>
            </a:r>
          </a:p>
          <a:p>
            <a:r>
              <a:rPr lang="bg-BG"/>
              <a:t>„Организационна и технологична инфраструктура за учене през </a:t>
            </a:r>
          </a:p>
          <a:p>
            <a:r>
              <a:rPr lang="bg-BG"/>
              <a:t>целия живот и развитие на компетенции”</a:t>
            </a:r>
          </a:p>
          <a:p>
            <a:r>
              <a:rPr lang="bg-BG"/>
              <a:t>Проектът се осъществява с финансовата подкрепа на</a:t>
            </a:r>
          </a:p>
          <a:p>
            <a:r>
              <a:rPr lang="bg-BG"/>
              <a:t>Оперативна програма „Развитие на човешките ресурси”,</a:t>
            </a:r>
          </a:p>
          <a:p>
            <a:r>
              <a:rPr lang="bg-BG"/>
              <a:t>съфинансирана от Европейския социален фонд на Европейския съюз</a:t>
            </a:r>
            <a:r>
              <a:rPr lang="en-US"/>
              <a:t>                       </a:t>
            </a:r>
            <a:endParaRPr lang="bg-BG"/>
          </a:p>
          <a:p>
            <a:r>
              <a:rPr lang="bg-BG"/>
              <a:t>Инвестира във вашето бъдеще!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971550" y="5589588"/>
            <a:ext cx="7056438" cy="1125537"/>
          </a:xfrm>
        </p:spPr>
        <p:txBody>
          <a:bodyPr/>
          <a:lstStyle>
            <a:lvl1pPr>
              <a:defRPr b="0" i="0"/>
            </a:lvl1pPr>
          </a:lstStyle>
          <a:p>
            <a:r>
              <a:rPr lang="bg-BG"/>
              <a:t>ПРОЕКТ </a:t>
            </a:r>
            <a:r>
              <a:rPr lang="en-US"/>
              <a:t>BG</a:t>
            </a:r>
            <a:r>
              <a:rPr lang="ru-RU"/>
              <a:t>051</a:t>
            </a:r>
            <a:r>
              <a:rPr lang="en-US"/>
              <a:t>PO</a:t>
            </a:r>
            <a:r>
              <a:rPr lang="ru-RU"/>
              <a:t>001--4.3.04-004</a:t>
            </a:r>
            <a:r>
              <a:rPr lang="bg-BG"/>
              <a:t>2</a:t>
            </a:r>
          </a:p>
          <a:p>
            <a:r>
              <a:rPr lang="bg-BG"/>
              <a:t>„Организационна и технологична инфраструктура за учене през </a:t>
            </a:r>
          </a:p>
          <a:p>
            <a:r>
              <a:rPr lang="bg-BG"/>
              <a:t>целия живот и развитие на компетенции”</a:t>
            </a:r>
          </a:p>
          <a:p>
            <a:r>
              <a:rPr lang="bg-BG"/>
              <a:t>Проектът се осъществява с финансовата подкрепа на</a:t>
            </a:r>
          </a:p>
          <a:p>
            <a:r>
              <a:rPr lang="bg-BG"/>
              <a:t>Оперативна програма „Развитие на човешките ресурси”,</a:t>
            </a:r>
          </a:p>
          <a:p>
            <a:r>
              <a:rPr lang="bg-BG"/>
              <a:t>съфинансирана от Европейския социален фонд на Европейския съюз</a:t>
            </a:r>
            <a:r>
              <a:rPr lang="en-US"/>
              <a:t>                       </a:t>
            </a:r>
            <a:endParaRPr lang="bg-BG"/>
          </a:p>
          <a:p>
            <a:r>
              <a:rPr lang="bg-BG"/>
              <a:t>Инвестира във вашето бъдеще!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b="0" i="0"/>
            </a:lvl1pPr>
          </a:lstStyle>
          <a:p>
            <a:r>
              <a:rPr lang="bg-BG"/>
              <a:t>ПРОЕКТ </a:t>
            </a:r>
            <a:r>
              <a:rPr lang="en-US"/>
              <a:t>BG</a:t>
            </a:r>
            <a:r>
              <a:rPr lang="ru-RU"/>
              <a:t>051</a:t>
            </a:r>
            <a:r>
              <a:rPr lang="en-US"/>
              <a:t>PO</a:t>
            </a:r>
            <a:r>
              <a:rPr lang="ru-RU"/>
              <a:t>001--4.3.04-004</a:t>
            </a:r>
            <a:r>
              <a:rPr lang="bg-BG"/>
              <a:t>2</a:t>
            </a:r>
          </a:p>
          <a:p>
            <a:r>
              <a:rPr lang="bg-BG"/>
              <a:t>„Организационна и технологична инфраструктура за учене през </a:t>
            </a:r>
          </a:p>
          <a:p>
            <a:r>
              <a:rPr lang="bg-BG"/>
              <a:t>целия живот и развитие на компетенции”</a:t>
            </a:r>
          </a:p>
          <a:p>
            <a:r>
              <a:rPr lang="bg-BG"/>
              <a:t>Проектът се осъществява с финансовата подкрепа на</a:t>
            </a:r>
          </a:p>
          <a:p>
            <a:r>
              <a:rPr lang="bg-BG"/>
              <a:t>Оперативна програма „Развитие на човешките ресурси”,</a:t>
            </a:r>
          </a:p>
          <a:p>
            <a:r>
              <a:rPr lang="bg-BG"/>
              <a:t>съфинансирана от Европейския социален фонд на Европейския съюз</a:t>
            </a:r>
            <a:r>
              <a:rPr lang="en-US"/>
              <a:t>                       </a:t>
            </a:r>
            <a:endParaRPr lang="bg-BG"/>
          </a:p>
          <a:p>
            <a:r>
              <a:rPr lang="bg-BG"/>
              <a:t>Инвестира във вашето бъдеще!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b="0" i="0"/>
            </a:lvl1pPr>
          </a:lstStyle>
          <a:p>
            <a:r>
              <a:rPr lang="bg-BG"/>
              <a:t>ПРОЕКТ </a:t>
            </a:r>
            <a:r>
              <a:rPr lang="en-US"/>
              <a:t>BG</a:t>
            </a:r>
            <a:r>
              <a:rPr lang="ru-RU"/>
              <a:t>051</a:t>
            </a:r>
            <a:r>
              <a:rPr lang="en-US"/>
              <a:t>PO</a:t>
            </a:r>
            <a:r>
              <a:rPr lang="ru-RU"/>
              <a:t>001--4.3.04-004</a:t>
            </a:r>
            <a:r>
              <a:rPr lang="bg-BG"/>
              <a:t>2</a:t>
            </a:r>
          </a:p>
          <a:p>
            <a:r>
              <a:rPr lang="bg-BG"/>
              <a:t>„Организационна и технологична инфраструктура за учене през </a:t>
            </a:r>
          </a:p>
          <a:p>
            <a:r>
              <a:rPr lang="bg-BG"/>
              <a:t>целия живот и развитие на компетенции”</a:t>
            </a:r>
          </a:p>
          <a:p>
            <a:r>
              <a:rPr lang="bg-BG"/>
              <a:t>Проектът се осъществява с финансовата подкрепа на</a:t>
            </a:r>
          </a:p>
          <a:p>
            <a:r>
              <a:rPr lang="bg-BG"/>
              <a:t>Оперативна програма „Развитие на човешките ресурси”,</a:t>
            </a:r>
          </a:p>
          <a:p>
            <a:r>
              <a:rPr lang="bg-BG"/>
              <a:t>съфинансирана от Европейския социален фонд на Европейския съюз</a:t>
            </a:r>
            <a:r>
              <a:rPr lang="en-US"/>
              <a:t>                       </a:t>
            </a:r>
            <a:endParaRPr lang="bg-BG"/>
          </a:p>
          <a:p>
            <a:r>
              <a:rPr lang="bg-BG"/>
              <a:t>Инвестира във вашето бъдеще!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b="0" i="0"/>
            </a:lvl1pPr>
          </a:lstStyle>
          <a:p>
            <a:r>
              <a:rPr lang="bg-BG"/>
              <a:t>ПРОЕКТ </a:t>
            </a:r>
            <a:r>
              <a:rPr lang="en-US"/>
              <a:t>BG</a:t>
            </a:r>
            <a:r>
              <a:rPr lang="ru-RU"/>
              <a:t>051</a:t>
            </a:r>
            <a:r>
              <a:rPr lang="en-US"/>
              <a:t>PO</a:t>
            </a:r>
            <a:r>
              <a:rPr lang="ru-RU"/>
              <a:t>001--4.3.04-004</a:t>
            </a:r>
            <a:r>
              <a:rPr lang="bg-BG"/>
              <a:t>2</a:t>
            </a:r>
          </a:p>
          <a:p>
            <a:r>
              <a:rPr lang="bg-BG"/>
              <a:t>„Организационна и технологична инфраструктура за учене през </a:t>
            </a:r>
          </a:p>
          <a:p>
            <a:r>
              <a:rPr lang="bg-BG"/>
              <a:t>целия живот и развитие на компетенции”</a:t>
            </a:r>
          </a:p>
          <a:p>
            <a:r>
              <a:rPr lang="bg-BG"/>
              <a:t>Проектът се осъществява с финансовата подкрепа на</a:t>
            </a:r>
          </a:p>
          <a:p>
            <a:r>
              <a:rPr lang="bg-BG"/>
              <a:t>Оперативна програма „Развитие на човешките ресурси”,</a:t>
            </a:r>
          </a:p>
          <a:p>
            <a:r>
              <a:rPr lang="bg-BG"/>
              <a:t>съфинансирана от Европейския социален фонд на Европейския съюз</a:t>
            </a:r>
            <a:r>
              <a:rPr lang="en-US"/>
              <a:t>                       </a:t>
            </a:r>
            <a:endParaRPr lang="bg-BG"/>
          </a:p>
          <a:p>
            <a:r>
              <a:rPr lang="bg-BG"/>
              <a:t>Инвестира във вашето бъдеще!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b="0" i="0"/>
            </a:lvl1pPr>
          </a:lstStyle>
          <a:p>
            <a:r>
              <a:rPr lang="bg-BG"/>
              <a:t>ПРОЕКТ </a:t>
            </a:r>
            <a:r>
              <a:rPr lang="en-US"/>
              <a:t>BG</a:t>
            </a:r>
            <a:r>
              <a:rPr lang="ru-RU"/>
              <a:t>051</a:t>
            </a:r>
            <a:r>
              <a:rPr lang="en-US"/>
              <a:t>PO</a:t>
            </a:r>
            <a:r>
              <a:rPr lang="ru-RU"/>
              <a:t>001--4.3.04-004</a:t>
            </a:r>
            <a:r>
              <a:rPr lang="bg-BG"/>
              <a:t>2</a:t>
            </a:r>
          </a:p>
          <a:p>
            <a:r>
              <a:rPr lang="bg-BG"/>
              <a:t>„Организационна и технологична инфраструктура за учене през </a:t>
            </a:r>
          </a:p>
          <a:p>
            <a:r>
              <a:rPr lang="bg-BG"/>
              <a:t>целия живот и развитие на компетенции”</a:t>
            </a:r>
          </a:p>
          <a:p>
            <a:r>
              <a:rPr lang="bg-BG"/>
              <a:t>Проектът се осъществява с финансовата подкрепа на</a:t>
            </a:r>
          </a:p>
          <a:p>
            <a:r>
              <a:rPr lang="bg-BG"/>
              <a:t>Оперативна програма „Развитие на човешките ресурси”,</a:t>
            </a:r>
          </a:p>
          <a:p>
            <a:r>
              <a:rPr lang="bg-BG"/>
              <a:t>съфинансирана от Европейския социален фонд на Европейския съюз</a:t>
            </a:r>
            <a:r>
              <a:rPr lang="en-US"/>
              <a:t>                       </a:t>
            </a:r>
            <a:endParaRPr lang="bg-BG"/>
          </a:p>
          <a:p>
            <a:r>
              <a:rPr lang="bg-BG"/>
              <a:t>Инвестира във вашето бъдеще!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b="0" i="0"/>
            </a:lvl1pPr>
          </a:lstStyle>
          <a:p>
            <a:r>
              <a:rPr lang="bg-BG"/>
              <a:t>ПРОЕКТ </a:t>
            </a:r>
            <a:r>
              <a:rPr lang="en-US"/>
              <a:t>BG</a:t>
            </a:r>
            <a:r>
              <a:rPr lang="ru-RU"/>
              <a:t>051</a:t>
            </a:r>
            <a:r>
              <a:rPr lang="en-US"/>
              <a:t>PO</a:t>
            </a:r>
            <a:r>
              <a:rPr lang="ru-RU"/>
              <a:t>001--4.3.04-004</a:t>
            </a:r>
            <a:r>
              <a:rPr lang="bg-BG"/>
              <a:t>2</a:t>
            </a:r>
          </a:p>
          <a:p>
            <a:r>
              <a:rPr lang="bg-BG"/>
              <a:t>„Организационна и технологична инфраструктура за учене през </a:t>
            </a:r>
          </a:p>
          <a:p>
            <a:r>
              <a:rPr lang="bg-BG"/>
              <a:t>целия живот и развитие на компетенции”</a:t>
            </a:r>
          </a:p>
          <a:p>
            <a:r>
              <a:rPr lang="bg-BG"/>
              <a:t>Проектът се осъществява с финансовата подкрепа на</a:t>
            </a:r>
          </a:p>
          <a:p>
            <a:r>
              <a:rPr lang="bg-BG"/>
              <a:t>Оперативна програма „Развитие на човешките ресурси”,</a:t>
            </a:r>
          </a:p>
          <a:p>
            <a:r>
              <a:rPr lang="bg-BG"/>
              <a:t>съфинансирана от Европейския социален фонд на Европейския съюз</a:t>
            </a:r>
            <a:r>
              <a:rPr lang="en-US"/>
              <a:t>                       </a:t>
            </a:r>
            <a:endParaRPr lang="bg-BG"/>
          </a:p>
          <a:p>
            <a:r>
              <a:rPr lang="bg-BG"/>
              <a:t>Инвестира във вашето бъдеще!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b="0" i="0"/>
            </a:lvl1pPr>
          </a:lstStyle>
          <a:p>
            <a:r>
              <a:rPr lang="bg-BG"/>
              <a:t>ПРОЕКТ </a:t>
            </a:r>
            <a:r>
              <a:rPr lang="en-US"/>
              <a:t>BG</a:t>
            </a:r>
            <a:r>
              <a:rPr lang="ru-RU"/>
              <a:t>051</a:t>
            </a:r>
            <a:r>
              <a:rPr lang="en-US"/>
              <a:t>PO</a:t>
            </a:r>
            <a:r>
              <a:rPr lang="ru-RU"/>
              <a:t>001--4.3.04-004</a:t>
            </a:r>
            <a:r>
              <a:rPr lang="bg-BG"/>
              <a:t>2</a:t>
            </a:r>
          </a:p>
          <a:p>
            <a:r>
              <a:rPr lang="bg-BG"/>
              <a:t>„Организационна и технологична инфраструктура за учене през </a:t>
            </a:r>
          </a:p>
          <a:p>
            <a:r>
              <a:rPr lang="bg-BG"/>
              <a:t>целия живот и развитие на компетенции”</a:t>
            </a:r>
          </a:p>
          <a:p>
            <a:r>
              <a:rPr lang="bg-BG"/>
              <a:t>Проектът се осъществява с финансовата подкрепа на</a:t>
            </a:r>
          </a:p>
          <a:p>
            <a:r>
              <a:rPr lang="bg-BG"/>
              <a:t>Оперативна програма „Развитие на човешките ресурси”,</a:t>
            </a:r>
          </a:p>
          <a:p>
            <a:r>
              <a:rPr lang="bg-BG"/>
              <a:t>съфинансирана от Европейския социален фонд на Европейския съюз</a:t>
            </a:r>
            <a:r>
              <a:rPr lang="en-US"/>
              <a:t>                       </a:t>
            </a:r>
            <a:endParaRPr lang="bg-BG"/>
          </a:p>
          <a:p>
            <a:r>
              <a:rPr lang="bg-BG"/>
              <a:t>Инвестира във вашето бъдеще!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b="0" i="0"/>
            </a:lvl1pPr>
          </a:lstStyle>
          <a:p>
            <a:r>
              <a:rPr lang="bg-BG"/>
              <a:t>ПРОЕКТ </a:t>
            </a:r>
            <a:r>
              <a:rPr lang="en-US"/>
              <a:t>BG</a:t>
            </a:r>
            <a:r>
              <a:rPr lang="ru-RU"/>
              <a:t>051</a:t>
            </a:r>
            <a:r>
              <a:rPr lang="en-US"/>
              <a:t>PO</a:t>
            </a:r>
            <a:r>
              <a:rPr lang="ru-RU"/>
              <a:t>001--4.3.04-004</a:t>
            </a:r>
            <a:r>
              <a:rPr lang="bg-BG"/>
              <a:t>2</a:t>
            </a:r>
          </a:p>
          <a:p>
            <a:r>
              <a:rPr lang="bg-BG"/>
              <a:t>„Организационна и технологична инфраструктура за учене през </a:t>
            </a:r>
          </a:p>
          <a:p>
            <a:r>
              <a:rPr lang="bg-BG"/>
              <a:t>целия живот и развитие на компетенции”</a:t>
            </a:r>
          </a:p>
          <a:p>
            <a:r>
              <a:rPr lang="bg-BG"/>
              <a:t>Проектът се осъществява с финансовата подкрепа на</a:t>
            </a:r>
          </a:p>
          <a:p>
            <a:r>
              <a:rPr lang="bg-BG"/>
              <a:t>Оперативна програма „Развитие на човешките ресурси”,</a:t>
            </a:r>
          </a:p>
          <a:p>
            <a:r>
              <a:rPr lang="bg-BG"/>
              <a:t>съфинансирана от Европейския социален фонд на Европейския съюз</a:t>
            </a:r>
            <a:r>
              <a:rPr lang="en-US"/>
              <a:t>                       </a:t>
            </a:r>
            <a:endParaRPr lang="bg-BG"/>
          </a:p>
          <a:p>
            <a:r>
              <a:rPr lang="bg-BG"/>
              <a:t>Инвестира във вашето бъдеще!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b="0" i="0"/>
            </a:lvl1pPr>
          </a:lstStyle>
          <a:p>
            <a:r>
              <a:rPr lang="bg-BG"/>
              <a:t>ПРОЕКТ </a:t>
            </a:r>
            <a:r>
              <a:rPr lang="en-US"/>
              <a:t>BG</a:t>
            </a:r>
            <a:r>
              <a:rPr lang="ru-RU"/>
              <a:t>051</a:t>
            </a:r>
            <a:r>
              <a:rPr lang="en-US"/>
              <a:t>PO</a:t>
            </a:r>
            <a:r>
              <a:rPr lang="ru-RU"/>
              <a:t>001--4.3.04-004</a:t>
            </a:r>
            <a:r>
              <a:rPr lang="bg-BG"/>
              <a:t>2</a:t>
            </a:r>
          </a:p>
          <a:p>
            <a:r>
              <a:rPr lang="bg-BG"/>
              <a:t>„Организационна и технологична инфраструктура за учене през </a:t>
            </a:r>
          </a:p>
          <a:p>
            <a:r>
              <a:rPr lang="bg-BG"/>
              <a:t>целия живот и развитие на компетенции”</a:t>
            </a:r>
          </a:p>
          <a:p>
            <a:r>
              <a:rPr lang="bg-BG"/>
              <a:t>Проектът се осъществява с финансовата подкрепа на</a:t>
            </a:r>
          </a:p>
          <a:p>
            <a:r>
              <a:rPr lang="bg-BG"/>
              <a:t>Оперативна програма „Развитие на човешките ресурси”,</a:t>
            </a:r>
          </a:p>
          <a:p>
            <a:r>
              <a:rPr lang="bg-BG"/>
              <a:t>съфинансирана от Европейския социален фонд на Европейския съюз</a:t>
            </a:r>
            <a:r>
              <a:rPr lang="en-US"/>
              <a:t>                       </a:t>
            </a:r>
            <a:endParaRPr lang="bg-BG"/>
          </a:p>
          <a:p>
            <a:r>
              <a:rPr lang="bg-BG"/>
              <a:t>Инвестира във вашето бъдеще!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71550" y="5589588"/>
            <a:ext cx="7056438" cy="112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 i="1">
                <a:latin typeface="Times New Roman" pitchFamily="18" charset="0"/>
              </a:defRPr>
            </a:lvl1pPr>
          </a:lstStyle>
          <a:p>
            <a:r>
              <a:rPr lang="bg-BG"/>
              <a:t>ПРОЕКТ </a:t>
            </a:r>
            <a:r>
              <a:rPr lang="en-US"/>
              <a:t>BG</a:t>
            </a:r>
            <a:r>
              <a:rPr lang="ru-RU"/>
              <a:t>051</a:t>
            </a:r>
            <a:r>
              <a:rPr lang="en-US"/>
              <a:t>PO</a:t>
            </a:r>
            <a:r>
              <a:rPr lang="ru-RU"/>
              <a:t>001--4.3.04-004</a:t>
            </a:r>
            <a:r>
              <a:rPr lang="bg-BG"/>
              <a:t>2</a:t>
            </a:r>
          </a:p>
          <a:p>
            <a:r>
              <a:rPr lang="bg-BG"/>
              <a:t>„Организационна и технологична инфраструктура за учене през </a:t>
            </a:r>
          </a:p>
          <a:p>
            <a:r>
              <a:rPr lang="bg-BG"/>
              <a:t>целия живот и развитие на компетенции”</a:t>
            </a:r>
          </a:p>
          <a:p>
            <a:r>
              <a:rPr lang="bg-BG"/>
              <a:t>Проектът се осъществява с финансовата подкрепа на</a:t>
            </a:r>
          </a:p>
          <a:p>
            <a:r>
              <a:rPr lang="bg-BG"/>
              <a:t>Оперативна програма „Развитие на човешките ресурси”,</a:t>
            </a:r>
          </a:p>
          <a:p>
            <a:r>
              <a:rPr lang="bg-BG"/>
              <a:t>съфинансирана от Европейския социален фонд на Европейския съюз</a:t>
            </a:r>
            <a:r>
              <a:rPr lang="en-US"/>
              <a:t>                       </a:t>
            </a:r>
            <a:endParaRPr lang="bg-BG"/>
          </a:p>
          <a:p>
            <a:r>
              <a:rPr lang="bg-BG"/>
              <a:t>Инвестира във вашето бъдеще!</a:t>
            </a:r>
            <a:endParaRPr lang="en-US"/>
          </a:p>
        </p:txBody>
      </p:sp>
      <p:pic>
        <p:nvPicPr>
          <p:cNvPr id="1028" name="WordPictureWatermark1" descr="stars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468438" y="1090613"/>
            <a:ext cx="5840412" cy="370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0" descr="ESF_logo_small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626225" y="5570538"/>
            <a:ext cx="125730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11" descr="EU_logo_small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258888" y="5661025"/>
            <a:ext cx="1076325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Slide Number Placeholder 4"/>
          <p:cNvSpPr txBox="1">
            <a:spLocks noGrp="1"/>
          </p:cNvSpPr>
          <p:nvPr userDrawn="1"/>
        </p:nvSpPr>
        <p:spPr bwMode="auto">
          <a:xfrm>
            <a:off x="7885113" y="6337300"/>
            <a:ext cx="11842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bg-BG" sz="1400">
                <a:latin typeface="Times New Roman" pitchFamily="18" charset="0"/>
                <a:cs typeface="Times New Roman" pitchFamily="18" charset="0"/>
              </a:rPr>
              <a:t>стр. </a:t>
            </a:r>
            <a:fld id="{6534617C-CB92-4F45-8AC7-856F402EFB33}" type="slidenum">
              <a:rPr lang="en-US" sz="1400">
                <a:latin typeface="Times New Roman" pitchFamily="18" charset="0"/>
                <a:cs typeface="Times New Roman" pitchFamily="18" charset="0"/>
              </a:rPr>
              <a:pPr/>
              <a:t>‹#›</a:t>
            </a:fld>
            <a:r>
              <a:rPr lang="bg-BG" sz="1400">
                <a:latin typeface="Times New Roman" pitchFamily="18" charset="0"/>
                <a:cs typeface="Times New Roman" pitchFamily="18" charset="0"/>
              </a:rPr>
              <a:t> от</a:t>
            </a:r>
            <a:r>
              <a:rPr lang="en-US" sz="1400">
                <a:latin typeface="Times New Roman" pitchFamily="18" charset="0"/>
                <a:cs typeface="Times New Roman" pitchFamily="18" charset="0"/>
              </a:rPr>
              <a:t> …</a:t>
            </a:r>
            <a:r>
              <a:rPr lang="bg-BG" sz="140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Word_97_-_2003_Document8.doc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7.emf"/><Relationship Id="rId5" Type="http://schemas.openxmlformats.org/officeDocument/2006/relationships/image" Target="../media/image15.emf"/><Relationship Id="rId4" Type="http://schemas.openxmlformats.org/officeDocument/2006/relationships/oleObject" Target="../embeddings/Microsoft_Word_97_-_2003_Document7.doc"/><Relationship Id="rId9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8.emf"/><Relationship Id="rId4" Type="http://schemas.openxmlformats.org/officeDocument/2006/relationships/oleObject" Target="../embeddings/Microsoft_Word_97_-_2003_Document9.doc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oleObject" Target="../embeddings/Microsoft_Word_97_-_2003_Document10.doc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7" Type="http://schemas.openxmlformats.org/officeDocument/2006/relationships/image" Target="../media/image23.emf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oleObject" Target="../embeddings/Microsoft_Word_97_-_2003_Document11.doc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4.emf"/><Relationship Id="rId4" Type="http://schemas.openxmlformats.org/officeDocument/2006/relationships/oleObject" Target="../embeddings/Microsoft_Word_97_-_2003_Document12.doc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5.emf"/><Relationship Id="rId4" Type="http://schemas.openxmlformats.org/officeDocument/2006/relationships/oleObject" Target="../embeddings/Microsoft_Word_97_-_2003_Document13.doc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Word_97_-_2003_Document15.doc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8.emf"/><Relationship Id="rId5" Type="http://schemas.openxmlformats.org/officeDocument/2006/relationships/image" Target="../media/image26.emf"/><Relationship Id="rId4" Type="http://schemas.openxmlformats.org/officeDocument/2006/relationships/oleObject" Target="../embeddings/Microsoft_Word_97_-_2003_Document14.doc"/><Relationship Id="rId9" Type="http://schemas.openxmlformats.org/officeDocument/2006/relationships/image" Target="../media/image2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9.emf"/><Relationship Id="rId4" Type="http://schemas.openxmlformats.org/officeDocument/2006/relationships/oleObject" Target="../embeddings/Microsoft_Word_97_-_2003_Document16.doc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Microsoft_Word_97_-_2003_Document18.doc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30.emf"/><Relationship Id="rId4" Type="http://schemas.openxmlformats.org/officeDocument/2006/relationships/oleObject" Target="../embeddings/Microsoft_Word_97_-_2003_Document17.doc"/><Relationship Id="rId9" Type="http://schemas.openxmlformats.org/officeDocument/2006/relationships/image" Target="../media/image3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33.emf"/><Relationship Id="rId4" Type="http://schemas.openxmlformats.org/officeDocument/2006/relationships/oleObject" Target="../embeddings/Microsoft_Word_97_-_2003_Document19.doc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34.emf"/><Relationship Id="rId4" Type="http://schemas.openxmlformats.org/officeDocument/2006/relationships/oleObject" Target="../embeddings/Microsoft_Word_97_-_2003_Document20.doc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35.emf"/><Relationship Id="rId4" Type="http://schemas.openxmlformats.org/officeDocument/2006/relationships/oleObject" Target="../embeddings/Microsoft_Word_97_-_2003_Document21.doc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Microsoft_Word_97_-_2003_Document23.doc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36.emf"/><Relationship Id="rId4" Type="http://schemas.openxmlformats.org/officeDocument/2006/relationships/oleObject" Target="../embeddings/Microsoft_Word_97_-_2003_Document22.doc"/><Relationship Id="rId9" Type="http://schemas.openxmlformats.org/officeDocument/2006/relationships/image" Target="../media/image3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39.emf"/><Relationship Id="rId4" Type="http://schemas.openxmlformats.org/officeDocument/2006/relationships/oleObject" Target="../embeddings/Microsoft_Word_97_-_2003_Document24.doc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Microsoft_Word_97_-_2003_Document26.doc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40.emf"/><Relationship Id="rId4" Type="http://schemas.openxmlformats.org/officeDocument/2006/relationships/oleObject" Target="../embeddings/Microsoft_Word_97_-_2003_Document25.doc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42.emf"/><Relationship Id="rId4" Type="http://schemas.openxmlformats.org/officeDocument/2006/relationships/oleObject" Target="../embeddings/Microsoft_Word_97_-_2003_Document27.doc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Microsoft_Word_97_-_2003_Document29.doc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43.emf"/><Relationship Id="rId4" Type="http://schemas.openxmlformats.org/officeDocument/2006/relationships/oleObject" Target="../embeddings/Microsoft_Word_97_-_2003_Document28.doc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Microsoft_Word_97_-_2003_Document31.doc"/><Relationship Id="rId12" Type="http://schemas.openxmlformats.org/officeDocument/2006/relationships/image" Target="../media/image47.emf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32.bin"/><Relationship Id="rId11" Type="http://schemas.openxmlformats.org/officeDocument/2006/relationships/oleObject" Target="../embeddings/Microsoft_Word_97_-_2003_Document32.doc"/><Relationship Id="rId5" Type="http://schemas.openxmlformats.org/officeDocument/2006/relationships/image" Target="../media/image45.emf"/><Relationship Id="rId10" Type="http://schemas.openxmlformats.org/officeDocument/2006/relationships/oleObject" Target="../embeddings/oleObject33.bin"/><Relationship Id="rId4" Type="http://schemas.openxmlformats.org/officeDocument/2006/relationships/oleObject" Target="../embeddings/Microsoft_Word_97_-_2003_Document30.doc"/><Relationship Id="rId9" Type="http://schemas.openxmlformats.org/officeDocument/2006/relationships/image" Target="../media/image48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Microsoft_Word_97_-_2003_Document34.doc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51.emf"/><Relationship Id="rId5" Type="http://schemas.openxmlformats.org/officeDocument/2006/relationships/image" Target="../media/image49.emf"/><Relationship Id="rId10" Type="http://schemas.openxmlformats.org/officeDocument/2006/relationships/oleObject" Target="../embeddings/Microsoft_Word_97_-_2003_Document35.doc"/><Relationship Id="rId4" Type="http://schemas.openxmlformats.org/officeDocument/2006/relationships/oleObject" Target="../embeddings/Microsoft_Word_97_-_2003_Document33.doc"/><Relationship Id="rId9" Type="http://schemas.openxmlformats.org/officeDocument/2006/relationships/oleObject" Target="../embeddings/oleObject36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oleObject" Target="../embeddings/Microsoft_Word_97_-_2003_Document1.doc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oleObject" Target="../embeddings/Microsoft_Word_97_-_2003_Document2.doc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emf"/><Relationship Id="rId4" Type="http://schemas.openxmlformats.org/officeDocument/2006/relationships/oleObject" Target="../embeddings/Microsoft_Word_97_-_2003_Document3.doc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1.emf"/><Relationship Id="rId4" Type="http://schemas.openxmlformats.org/officeDocument/2006/relationships/oleObject" Target="../embeddings/Microsoft_Word_97_-_2003_Document4.doc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oleObject" Target="../embeddings/Microsoft_Word_97_-_2003_Document5.doc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4.emf"/><Relationship Id="rId4" Type="http://schemas.openxmlformats.org/officeDocument/2006/relationships/oleObject" Target="../embeddings/Microsoft_Word_97_-_2003_Document6.doc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/>
          <a:p>
            <a:r>
              <a:rPr lang="bg-BG" b="1"/>
              <a:t>ПРОЕКТ </a:t>
            </a:r>
            <a:r>
              <a:rPr lang="en-US" b="1"/>
              <a:t>BG</a:t>
            </a:r>
            <a:r>
              <a:rPr lang="ru-RU" b="1"/>
              <a:t>051</a:t>
            </a:r>
            <a:r>
              <a:rPr lang="en-US" b="1"/>
              <a:t>PO</a:t>
            </a:r>
            <a:r>
              <a:rPr lang="ru-RU" b="1"/>
              <a:t>001--4.3.04-004</a:t>
            </a:r>
            <a:r>
              <a:rPr lang="bg-BG" b="1"/>
              <a:t>2</a:t>
            </a:r>
          </a:p>
          <a:p>
            <a:r>
              <a:rPr lang="bg-BG" b="1" i="1"/>
              <a:t>„Организационна и технологична инфраструктура за учене през </a:t>
            </a:r>
          </a:p>
          <a:p>
            <a:r>
              <a:rPr lang="bg-BG" b="1" i="1"/>
              <a:t>целия живот и развитие на компетенции”</a:t>
            </a:r>
          </a:p>
          <a:p>
            <a:r>
              <a:rPr lang="bg-BG"/>
              <a:t>Проектът се осъществява с финансовата подкрепа на</a:t>
            </a:r>
          </a:p>
          <a:p>
            <a:r>
              <a:rPr lang="bg-BG"/>
              <a:t>Оперативна програма „Развитие на човешките ресурси”,</a:t>
            </a:r>
          </a:p>
          <a:p>
            <a:r>
              <a:rPr lang="bg-BG"/>
              <a:t>съфинансирана от Европейския социален фонд на Европейския съюз</a:t>
            </a:r>
            <a:r>
              <a:rPr lang="en-US"/>
              <a:t>                       </a:t>
            </a:r>
            <a:endParaRPr lang="bg-BG"/>
          </a:p>
          <a:p>
            <a:r>
              <a:rPr lang="bg-BG" b="1" i="1"/>
              <a:t>Инвестира във вашето бъдеще!</a:t>
            </a:r>
            <a:endParaRPr lang="en-US" b="1" i="1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12750" y="2276475"/>
            <a:ext cx="8208963" cy="830997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 dirty="0" smtClean="0"/>
              <a:t>Постояннотоково захранване на </a:t>
            </a:r>
            <a:r>
              <a:rPr lang="ru-RU" sz="2400" b="1" smtClean="0"/>
              <a:t>усилвателни </a:t>
            </a:r>
            <a:r>
              <a:rPr lang="ru-RU" sz="2400" b="1" smtClean="0"/>
              <a:t>стъпала</a:t>
            </a:r>
            <a:endParaRPr lang="bg-BG" sz="2400" b="1" dirty="0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3381375" y="1744663"/>
            <a:ext cx="2835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bg-BG" sz="2400" b="1" dirty="0"/>
              <a:t>Презентация</a:t>
            </a:r>
            <a:r>
              <a:rPr lang="en-US" sz="2400" b="1" dirty="0"/>
              <a:t> </a:t>
            </a:r>
            <a:r>
              <a:rPr lang="bg-BG" sz="2400" b="1" dirty="0"/>
              <a:t>№</a:t>
            </a:r>
            <a:r>
              <a:rPr lang="en-US" sz="2400" b="1" dirty="0"/>
              <a:t> </a:t>
            </a:r>
            <a:r>
              <a:rPr lang="en-US" sz="2400" b="1" dirty="0" smtClean="0"/>
              <a:t>2</a:t>
            </a:r>
            <a:endParaRPr lang="bg-BG" sz="2400" b="1" dirty="0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2027238" y="234950"/>
            <a:ext cx="5307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bg-BG" sz="2400" b="1"/>
              <a:t>Технически университет – София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1076325" y="739775"/>
            <a:ext cx="7243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bg-BG" sz="2400" b="1"/>
              <a:t>Факултет по електронна техника и технологии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2243138" y="1243013"/>
            <a:ext cx="4857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bg-BG" sz="2400" b="1"/>
              <a:t>Катедра „Електронна техника’’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139700" y="3746500"/>
            <a:ext cx="88249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bg-BG" sz="2000" b="1" i="1" dirty="0"/>
              <a:t>дисциплина „Аналогова </a:t>
            </a:r>
            <a:r>
              <a:rPr lang="bg-BG" sz="2000" b="1" i="1" dirty="0" err="1"/>
              <a:t>схемотехника</a:t>
            </a:r>
            <a:r>
              <a:rPr lang="bg-BG" sz="2000" b="1" i="1" dirty="0"/>
              <a:t>” – BE30</a:t>
            </a:r>
          </a:p>
          <a:p>
            <a:pPr algn="ctr"/>
            <a:r>
              <a:rPr lang="bg-BG" sz="2000" b="1" i="1" dirty="0"/>
              <a:t>ОКС „Бакалавър” от Учебен план за студентите на специалност</a:t>
            </a:r>
          </a:p>
          <a:p>
            <a:pPr algn="ctr"/>
            <a:r>
              <a:rPr lang="bg-BG" sz="2000" b="1" i="1" dirty="0"/>
              <a:t>Електроника, Професионално направление </a:t>
            </a:r>
          </a:p>
          <a:p>
            <a:pPr algn="ctr"/>
            <a:r>
              <a:rPr lang="bg-BG" sz="2000" b="1" i="1" dirty="0"/>
              <a:t>5.2. Електротехника, електроника и автоматика</a:t>
            </a:r>
          </a:p>
        </p:txBody>
      </p:sp>
      <p:pic>
        <p:nvPicPr>
          <p:cNvPr id="3083" name="Picture 11" descr="T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24025" y="285750"/>
            <a:ext cx="3587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84" name="Object 12"/>
          <p:cNvGraphicFramePr>
            <a:graphicFrameLocks noChangeAspect="1"/>
          </p:cNvGraphicFramePr>
          <p:nvPr/>
        </p:nvGraphicFramePr>
        <p:xfrm>
          <a:off x="1909763" y="1282700"/>
          <a:ext cx="37623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CorelDRAW" r:id="rId5" imgW="1753200" imgH="1906200" progId="">
                  <p:embed/>
                </p:oleObj>
              </mc:Choice>
              <mc:Fallback>
                <p:oleObj name="CorelDRAW" r:id="rId5" imgW="1753200" imgH="1906200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9763" y="1282700"/>
                        <a:ext cx="376237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8763000" y="6353175"/>
            <a:ext cx="33855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 smtClean="0">
                <a:latin typeface="Times New Roman" pitchFamily="18" charset="0"/>
              </a:rPr>
              <a:t>29</a:t>
            </a:r>
            <a:endParaRPr lang="en-US" sz="1200" b="1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bg-BG" b="1"/>
              <a:t>ПРОЕКТ </a:t>
            </a:r>
            <a:r>
              <a:rPr lang="en-US" b="1"/>
              <a:t>BG</a:t>
            </a:r>
            <a:r>
              <a:rPr lang="ru-RU" b="1"/>
              <a:t>051</a:t>
            </a:r>
            <a:r>
              <a:rPr lang="en-US" b="1"/>
              <a:t>PO</a:t>
            </a:r>
            <a:r>
              <a:rPr lang="ru-RU" b="1"/>
              <a:t>001--4.3.04-004</a:t>
            </a:r>
            <a:r>
              <a:rPr lang="bg-BG" b="1"/>
              <a:t>2</a:t>
            </a:r>
          </a:p>
          <a:p>
            <a:r>
              <a:rPr lang="bg-BG" b="1" i="1"/>
              <a:t>„Организационна и технологична инфраструктура за учене през </a:t>
            </a:r>
          </a:p>
          <a:p>
            <a:r>
              <a:rPr lang="bg-BG" b="1" i="1"/>
              <a:t>целия живот и развитие на компетенции”</a:t>
            </a:r>
          </a:p>
          <a:p>
            <a:r>
              <a:rPr lang="bg-BG"/>
              <a:t>Проектът се осъществява с финансовата подкрепа на</a:t>
            </a:r>
          </a:p>
          <a:p>
            <a:r>
              <a:rPr lang="bg-BG"/>
              <a:t>Оперативна програма „Развитие на човешките ресурси”,</a:t>
            </a:r>
          </a:p>
          <a:p>
            <a:r>
              <a:rPr lang="bg-BG"/>
              <a:t>съфинансирана от Европейския социален фонд на Европейския съюз</a:t>
            </a:r>
            <a:r>
              <a:rPr lang="en-US"/>
              <a:t>                       </a:t>
            </a:r>
            <a:endParaRPr lang="bg-BG"/>
          </a:p>
          <a:p>
            <a:r>
              <a:rPr lang="bg-BG" b="1" i="1"/>
              <a:t>Инвестира във вашето бъдеще!</a:t>
            </a:r>
            <a:endParaRPr lang="en-US" b="1" i="1"/>
          </a:p>
        </p:txBody>
      </p:sp>
      <p:sp>
        <p:nvSpPr>
          <p:cNvPr id="33808" name="Text Box 16"/>
          <p:cNvSpPr txBox="1">
            <a:spLocks noChangeArrowheads="1"/>
          </p:cNvSpPr>
          <p:nvPr/>
        </p:nvSpPr>
        <p:spPr bwMode="auto">
          <a:xfrm>
            <a:off x="8763000" y="6353175"/>
            <a:ext cx="33855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</a:rPr>
              <a:t>29</a:t>
            </a:r>
            <a:endParaRPr lang="en-US" sz="1200" b="1" dirty="0">
              <a:latin typeface="Times New Roman" pitchFamily="18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0" y="1149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0" y="768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683568" y="176913"/>
            <a:ext cx="57708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dirty="0" err="1" smtClean="0"/>
              <a:t>Температурна</a:t>
            </a:r>
            <a:r>
              <a:rPr lang="ru-RU" b="1" dirty="0" smtClean="0"/>
              <a:t> </a:t>
            </a:r>
            <a:r>
              <a:rPr lang="ru-RU" b="1" dirty="0" err="1" smtClean="0"/>
              <a:t>нестабилност</a:t>
            </a:r>
            <a:r>
              <a:rPr lang="ru-RU" b="1" dirty="0" smtClean="0"/>
              <a:t> на </a:t>
            </a:r>
            <a:r>
              <a:rPr lang="ru-RU" b="1" dirty="0" err="1" smtClean="0"/>
              <a:t>работната</a:t>
            </a:r>
            <a:r>
              <a:rPr lang="ru-RU" b="1" dirty="0" smtClean="0"/>
              <a:t> точка </a:t>
            </a:r>
            <a:endParaRPr lang="bg-BG" dirty="0"/>
          </a:p>
        </p:txBody>
      </p:sp>
      <p:sp>
        <p:nvSpPr>
          <p:cNvPr id="22" name="Oval 5"/>
          <p:cNvSpPr>
            <a:spLocks noChangeArrowheads="1"/>
          </p:cNvSpPr>
          <p:nvPr/>
        </p:nvSpPr>
        <p:spPr bwMode="auto">
          <a:xfrm>
            <a:off x="107950" y="150813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bg-BG" sz="2000" b="1" dirty="0" smtClean="0"/>
              <a:t>2</a:t>
            </a:r>
            <a:endParaRPr lang="bg-BG" sz="2000" b="1" dirty="0"/>
          </a:p>
        </p:txBody>
      </p:sp>
      <p:graphicFrame>
        <p:nvGraphicFramePr>
          <p:cNvPr id="23" name="Object 58"/>
          <p:cNvGraphicFramePr>
            <a:graphicFrameLocks noChangeAspect="1"/>
          </p:cNvGraphicFramePr>
          <p:nvPr/>
        </p:nvGraphicFramePr>
        <p:xfrm>
          <a:off x="606425" y="666328"/>
          <a:ext cx="8281988" cy="110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8" name="Document" r:id="rId4" imgW="6162033" imgH="817719" progId="Word.Document.8">
                  <p:embed/>
                </p:oleObj>
              </mc:Choice>
              <mc:Fallback>
                <p:oleObj name="Document" r:id="rId4" imgW="6162033" imgH="817719" progId="Word.Document.8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425" y="666328"/>
                        <a:ext cx="8281988" cy="1106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107504" y="4941168"/>
            <a:ext cx="45581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/>
              <a:t>Фиг. </a:t>
            </a:r>
            <a:r>
              <a:rPr lang="ru-RU" sz="1600" b="1" dirty="0" smtClean="0"/>
              <a:t>4</a:t>
            </a:r>
            <a:r>
              <a:rPr lang="bg-BG" sz="1600" b="1" dirty="0" smtClean="0"/>
              <a:t>.</a:t>
            </a:r>
            <a:r>
              <a:rPr lang="bg-BG" sz="1600" dirty="0" smtClean="0"/>
              <a:t> </a:t>
            </a:r>
            <a:r>
              <a:rPr lang="ru-RU" sz="1600" dirty="0" err="1" smtClean="0"/>
              <a:t>Входни</a:t>
            </a:r>
            <a:r>
              <a:rPr lang="ru-RU" sz="1600" dirty="0" smtClean="0"/>
              <a:t> характеристики на биполярен </a:t>
            </a:r>
          </a:p>
          <a:p>
            <a:pPr algn="ctr"/>
            <a:r>
              <a:rPr lang="ru-RU" sz="1600" dirty="0" smtClean="0"/>
              <a:t>транзистор</a:t>
            </a:r>
            <a:endParaRPr lang="en-US" sz="1600" dirty="0"/>
          </a:p>
        </p:txBody>
      </p:sp>
      <p:pic>
        <p:nvPicPr>
          <p:cNvPr id="33810" name="Picture 1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2204864"/>
            <a:ext cx="3412482" cy="2855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4066238" y="2496815"/>
          <a:ext cx="4610218" cy="2012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9" name="Document" r:id="rId8" imgW="4502566" imgH="1727944" progId="Word.Document.8">
                  <p:embed/>
                </p:oleObj>
              </mc:Choice>
              <mc:Fallback>
                <p:oleObj name="Document" r:id="rId8" imgW="4502566" imgH="1727944" progId="Word.Document.8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6238" y="2496815"/>
                        <a:ext cx="4610218" cy="201230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bg-BG" b="1"/>
              <a:t>ПРОЕКТ </a:t>
            </a:r>
            <a:r>
              <a:rPr lang="en-US" b="1"/>
              <a:t>BG</a:t>
            </a:r>
            <a:r>
              <a:rPr lang="ru-RU" b="1"/>
              <a:t>051</a:t>
            </a:r>
            <a:r>
              <a:rPr lang="en-US" b="1"/>
              <a:t>PO</a:t>
            </a:r>
            <a:r>
              <a:rPr lang="ru-RU" b="1"/>
              <a:t>001--4.3.04-004</a:t>
            </a:r>
            <a:r>
              <a:rPr lang="bg-BG" b="1"/>
              <a:t>2</a:t>
            </a:r>
          </a:p>
          <a:p>
            <a:r>
              <a:rPr lang="bg-BG" b="1" i="1"/>
              <a:t>„Организационна и технологична инфраструктура за учене през </a:t>
            </a:r>
          </a:p>
          <a:p>
            <a:r>
              <a:rPr lang="bg-BG" b="1" i="1"/>
              <a:t>целия живот и развитие на компетенции”</a:t>
            </a:r>
          </a:p>
          <a:p>
            <a:r>
              <a:rPr lang="bg-BG"/>
              <a:t>Проектът се осъществява с финансовата подкрепа на</a:t>
            </a:r>
          </a:p>
          <a:p>
            <a:r>
              <a:rPr lang="bg-BG"/>
              <a:t>Оперативна програма „Развитие на човешките ресурси”,</a:t>
            </a:r>
          </a:p>
          <a:p>
            <a:r>
              <a:rPr lang="bg-BG"/>
              <a:t>съфинансирана от Европейския социален фонд на Европейския съюз</a:t>
            </a:r>
            <a:r>
              <a:rPr lang="en-US"/>
              <a:t>                       </a:t>
            </a:r>
            <a:endParaRPr lang="bg-BG"/>
          </a:p>
          <a:p>
            <a:r>
              <a:rPr lang="bg-BG" b="1" i="1"/>
              <a:t>Инвестира във вашето бъдеще!</a:t>
            </a:r>
            <a:endParaRPr lang="en-US" b="1" i="1"/>
          </a:p>
        </p:txBody>
      </p:sp>
      <p:sp>
        <p:nvSpPr>
          <p:cNvPr id="34838" name="Text Box 22"/>
          <p:cNvSpPr txBox="1">
            <a:spLocks noChangeArrowheads="1"/>
          </p:cNvSpPr>
          <p:nvPr/>
        </p:nvSpPr>
        <p:spPr bwMode="auto">
          <a:xfrm>
            <a:off x="8763000" y="6353175"/>
            <a:ext cx="33855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</a:rPr>
              <a:t>29</a:t>
            </a:r>
            <a:endParaRPr lang="en-US" sz="1200" b="1" dirty="0">
              <a:latin typeface="Times New Roman" pitchFamily="18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0" y="1149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0" y="768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683568" y="176913"/>
            <a:ext cx="57708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dirty="0" err="1" smtClean="0"/>
              <a:t>Температурна</a:t>
            </a:r>
            <a:r>
              <a:rPr lang="ru-RU" b="1" dirty="0" smtClean="0"/>
              <a:t> </a:t>
            </a:r>
            <a:r>
              <a:rPr lang="ru-RU" b="1" dirty="0" err="1" smtClean="0"/>
              <a:t>нестабилност</a:t>
            </a:r>
            <a:r>
              <a:rPr lang="ru-RU" b="1" dirty="0" smtClean="0"/>
              <a:t> на </a:t>
            </a:r>
            <a:r>
              <a:rPr lang="ru-RU" b="1" dirty="0" err="1" smtClean="0"/>
              <a:t>работната</a:t>
            </a:r>
            <a:r>
              <a:rPr lang="ru-RU" b="1" dirty="0" smtClean="0"/>
              <a:t> точка </a:t>
            </a:r>
            <a:endParaRPr lang="bg-BG" dirty="0"/>
          </a:p>
        </p:txBody>
      </p:sp>
      <p:sp>
        <p:nvSpPr>
          <p:cNvPr id="21" name="Oval 5"/>
          <p:cNvSpPr>
            <a:spLocks noChangeArrowheads="1"/>
          </p:cNvSpPr>
          <p:nvPr/>
        </p:nvSpPr>
        <p:spPr bwMode="auto">
          <a:xfrm>
            <a:off x="107950" y="150813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bg-BG" sz="2000" b="1" dirty="0" smtClean="0"/>
              <a:t>2</a:t>
            </a:r>
            <a:endParaRPr lang="bg-BG" sz="2000" b="1" dirty="0"/>
          </a:p>
        </p:txBody>
      </p:sp>
      <p:graphicFrame>
        <p:nvGraphicFramePr>
          <p:cNvPr id="22" name="Object 58"/>
          <p:cNvGraphicFramePr>
            <a:graphicFrameLocks noChangeAspect="1"/>
          </p:cNvGraphicFramePr>
          <p:nvPr/>
        </p:nvGraphicFramePr>
        <p:xfrm>
          <a:off x="606425" y="871538"/>
          <a:ext cx="8239125" cy="467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3" name="Document" r:id="rId4" imgW="6269898" imgH="3550526" progId="Word.Document.8">
                  <p:embed/>
                </p:oleObj>
              </mc:Choice>
              <mc:Fallback>
                <p:oleObj name="Document" r:id="rId4" imgW="6269898" imgH="3550526" progId="Word.Document.8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425" y="871538"/>
                        <a:ext cx="8239125" cy="4678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bg-BG" b="1" dirty="0"/>
              <a:t>ПРОЕКТ </a:t>
            </a:r>
            <a:r>
              <a:rPr lang="en-US" b="1" dirty="0"/>
              <a:t>BG</a:t>
            </a:r>
            <a:r>
              <a:rPr lang="ru-RU" b="1" dirty="0"/>
              <a:t>051</a:t>
            </a:r>
            <a:r>
              <a:rPr lang="en-US" b="1" dirty="0"/>
              <a:t>PO</a:t>
            </a:r>
            <a:r>
              <a:rPr lang="ru-RU" b="1" dirty="0"/>
              <a:t>001--4.3.04-004</a:t>
            </a:r>
            <a:r>
              <a:rPr lang="bg-BG" b="1" dirty="0"/>
              <a:t>2</a:t>
            </a:r>
          </a:p>
          <a:p>
            <a:r>
              <a:rPr lang="bg-BG" b="1" i="1" dirty="0"/>
              <a:t>„Организационна и технологична инфраструктура за учене през </a:t>
            </a:r>
          </a:p>
          <a:p>
            <a:r>
              <a:rPr lang="bg-BG" b="1" i="1" dirty="0"/>
              <a:t>целия живот и развитие на компетенции”</a:t>
            </a:r>
          </a:p>
          <a:p>
            <a:r>
              <a:rPr lang="bg-BG" dirty="0"/>
              <a:t>Проектът се осъществява с финансовата подкрепа на</a:t>
            </a:r>
          </a:p>
          <a:p>
            <a:r>
              <a:rPr lang="bg-BG" dirty="0"/>
              <a:t>Оперативна програма „Развитие на човешките ресурси”,</a:t>
            </a:r>
          </a:p>
          <a:p>
            <a:r>
              <a:rPr lang="bg-BG" dirty="0" err="1"/>
              <a:t>съфинансирана</a:t>
            </a:r>
            <a:r>
              <a:rPr lang="bg-BG" dirty="0"/>
              <a:t> от Европейския социален фонд на Европейския съюз</a:t>
            </a:r>
            <a:r>
              <a:rPr lang="en-US" dirty="0"/>
              <a:t>                       </a:t>
            </a:r>
            <a:endParaRPr lang="bg-BG" dirty="0"/>
          </a:p>
          <a:p>
            <a:r>
              <a:rPr lang="bg-BG" b="1" i="1" dirty="0"/>
              <a:t>Инвестира във вашето бъдеще!</a:t>
            </a:r>
            <a:endParaRPr lang="en-US" b="1" i="1" dirty="0"/>
          </a:p>
        </p:txBody>
      </p:sp>
      <p:sp>
        <p:nvSpPr>
          <p:cNvPr id="35861" name="Text Box 21"/>
          <p:cNvSpPr txBox="1">
            <a:spLocks noChangeArrowheads="1"/>
          </p:cNvSpPr>
          <p:nvPr/>
        </p:nvSpPr>
        <p:spPr bwMode="auto">
          <a:xfrm>
            <a:off x="8763000" y="6353175"/>
            <a:ext cx="33855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</a:rPr>
              <a:t>29</a:t>
            </a:r>
            <a:endParaRPr lang="en-US" sz="1200" b="1" dirty="0">
              <a:latin typeface="Times New Roman" pitchFamily="18" charset="0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0" y="1149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0" y="768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683568" y="176913"/>
            <a:ext cx="57708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dirty="0" err="1" smtClean="0"/>
              <a:t>Температурна</a:t>
            </a:r>
            <a:r>
              <a:rPr lang="ru-RU" b="1" dirty="0" smtClean="0"/>
              <a:t> </a:t>
            </a:r>
            <a:r>
              <a:rPr lang="ru-RU" b="1" dirty="0" err="1" smtClean="0"/>
              <a:t>нестабилност</a:t>
            </a:r>
            <a:r>
              <a:rPr lang="ru-RU" b="1" dirty="0" smtClean="0"/>
              <a:t> на </a:t>
            </a:r>
            <a:r>
              <a:rPr lang="ru-RU" b="1" dirty="0" err="1" smtClean="0"/>
              <a:t>работната</a:t>
            </a:r>
            <a:r>
              <a:rPr lang="ru-RU" b="1" dirty="0" smtClean="0"/>
              <a:t> точка </a:t>
            </a:r>
            <a:endParaRPr lang="bg-BG" dirty="0"/>
          </a:p>
        </p:txBody>
      </p:sp>
      <p:sp>
        <p:nvSpPr>
          <p:cNvPr id="24" name="Oval 5"/>
          <p:cNvSpPr>
            <a:spLocks noChangeArrowheads="1"/>
          </p:cNvSpPr>
          <p:nvPr/>
        </p:nvSpPr>
        <p:spPr bwMode="auto">
          <a:xfrm>
            <a:off x="107950" y="150813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bg-BG" sz="2000" b="1" dirty="0" smtClean="0"/>
              <a:t>2</a:t>
            </a:r>
            <a:endParaRPr lang="bg-BG" sz="2000" b="1" dirty="0"/>
          </a:p>
        </p:txBody>
      </p:sp>
      <p:graphicFrame>
        <p:nvGraphicFramePr>
          <p:cNvPr id="25" name="Object 58"/>
          <p:cNvGraphicFramePr>
            <a:graphicFrameLocks noChangeAspect="1"/>
          </p:cNvGraphicFramePr>
          <p:nvPr/>
        </p:nvGraphicFramePr>
        <p:xfrm>
          <a:off x="606425" y="989013"/>
          <a:ext cx="8239125" cy="172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6" name="Document" r:id="rId4" imgW="6269898" imgH="1492913" progId="Word.Document.8">
                  <p:embed/>
                </p:oleObj>
              </mc:Choice>
              <mc:Fallback>
                <p:oleObj name="Document" r:id="rId4" imgW="6269898" imgH="1492913" progId="Word.Document.8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425" y="989013"/>
                        <a:ext cx="8239125" cy="1722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63" name="Text Box 23"/>
          <p:cNvSpPr txBox="1">
            <a:spLocks noChangeAspect="1" noChangeArrowheads="1"/>
          </p:cNvSpPr>
          <p:nvPr/>
        </p:nvSpPr>
        <p:spPr bwMode="auto">
          <a:xfrm>
            <a:off x="2025687" y="5144740"/>
            <a:ext cx="5400600" cy="4445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Фиг.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5.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Изходни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характеристики на биполярен транзистор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64" name="Picture 2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45767" y="2492896"/>
            <a:ext cx="396044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bg-BG" b="1" dirty="0"/>
              <a:t>ПРОЕКТ </a:t>
            </a:r>
            <a:r>
              <a:rPr lang="en-US" b="1" dirty="0"/>
              <a:t>BG</a:t>
            </a:r>
            <a:r>
              <a:rPr lang="ru-RU" b="1" dirty="0"/>
              <a:t>051</a:t>
            </a:r>
            <a:r>
              <a:rPr lang="en-US" b="1" dirty="0"/>
              <a:t>PO</a:t>
            </a:r>
            <a:r>
              <a:rPr lang="ru-RU" b="1" dirty="0"/>
              <a:t>001--4.3.04-004</a:t>
            </a:r>
            <a:r>
              <a:rPr lang="bg-BG" b="1" dirty="0"/>
              <a:t>2</a:t>
            </a:r>
          </a:p>
          <a:p>
            <a:r>
              <a:rPr lang="bg-BG" b="1" i="1" dirty="0"/>
              <a:t>„Организационна и технологична инфраструктура за учене през </a:t>
            </a:r>
          </a:p>
          <a:p>
            <a:r>
              <a:rPr lang="bg-BG" b="1" i="1" dirty="0"/>
              <a:t>целия живот и развитие на компетенции”</a:t>
            </a:r>
          </a:p>
          <a:p>
            <a:r>
              <a:rPr lang="bg-BG" dirty="0"/>
              <a:t>Проектът се осъществява с финансовата подкрепа на</a:t>
            </a:r>
          </a:p>
          <a:p>
            <a:r>
              <a:rPr lang="bg-BG" dirty="0"/>
              <a:t>Оперативна програма „Развитие на човешките ресурси”,</a:t>
            </a:r>
          </a:p>
          <a:p>
            <a:r>
              <a:rPr lang="bg-BG" dirty="0" err="1"/>
              <a:t>съфинансирана</a:t>
            </a:r>
            <a:r>
              <a:rPr lang="bg-BG" dirty="0"/>
              <a:t> от Европейския социален фонд на Европейския съюз</a:t>
            </a:r>
            <a:r>
              <a:rPr lang="en-US" dirty="0"/>
              <a:t>                       </a:t>
            </a:r>
            <a:endParaRPr lang="bg-BG" dirty="0"/>
          </a:p>
          <a:p>
            <a:r>
              <a:rPr lang="bg-BG" b="1" i="1" dirty="0"/>
              <a:t>Инвестира във вашето бъдеще!</a:t>
            </a:r>
            <a:endParaRPr lang="en-US" b="1" i="1" dirty="0"/>
          </a:p>
        </p:txBody>
      </p:sp>
      <p:sp>
        <p:nvSpPr>
          <p:cNvPr id="36882" name="Text Box 18"/>
          <p:cNvSpPr txBox="1">
            <a:spLocks noChangeArrowheads="1"/>
          </p:cNvSpPr>
          <p:nvPr/>
        </p:nvSpPr>
        <p:spPr bwMode="auto">
          <a:xfrm>
            <a:off x="8763000" y="6353175"/>
            <a:ext cx="33855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</a:rPr>
              <a:t>29</a:t>
            </a:r>
            <a:endParaRPr lang="en-US" sz="1200" b="1" dirty="0">
              <a:latin typeface="Times New Roman" pitchFamily="18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1149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0" y="768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683568" y="176913"/>
            <a:ext cx="66300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dirty="0" err="1" smtClean="0"/>
              <a:t>Температурна</a:t>
            </a:r>
            <a:r>
              <a:rPr lang="ru-RU" b="1" dirty="0" smtClean="0"/>
              <a:t> </a:t>
            </a:r>
            <a:r>
              <a:rPr lang="ru-RU" b="1" dirty="0" err="1" smtClean="0"/>
              <a:t>нестабилност</a:t>
            </a:r>
            <a:r>
              <a:rPr lang="ru-RU" b="1" dirty="0" smtClean="0"/>
              <a:t> на </a:t>
            </a:r>
            <a:r>
              <a:rPr lang="ru-RU" b="1" dirty="0" err="1" smtClean="0"/>
              <a:t>работната</a:t>
            </a:r>
            <a:r>
              <a:rPr lang="ru-RU" b="1" dirty="0" smtClean="0"/>
              <a:t> точка при ПТ </a:t>
            </a:r>
            <a:endParaRPr lang="bg-BG" dirty="0"/>
          </a:p>
        </p:txBody>
      </p:sp>
      <p:sp>
        <p:nvSpPr>
          <p:cNvPr id="17" name="Oval 5"/>
          <p:cNvSpPr>
            <a:spLocks noChangeArrowheads="1"/>
          </p:cNvSpPr>
          <p:nvPr/>
        </p:nvSpPr>
        <p:spPr bwMode="auto">
          <a:xfrm>
            <a:off x="107950" y="150813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bg-BG" sz="2000" b="1" dirty="0" smtClean="0"/>
              <a:t>2.1</a:t>
            </a:r>
            <a:endParaRPr lang="bg-BG" sz="2000" b="1" dirty="0"/>
          </a:p>
        </p:txBody>
      </p:sp>
      <p:graphicFrame>
        <p:nvGraphicFramePr>
          <p:cNvPr id="18" name="Object 58"/>
          <p:cNvGraphicFramePr>
            <a:graphicFrameLocks noChangeAspect="1"/>
          </p:cNvGraphicFramePr>
          <p:nvPr/>
        </p:nvGraphicFramePr>
        <p:xfrm>
          <a:off x="606425" y="989013"/>
          <a:ext cx="8239125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7" name="Document" r:id="rId4" imgW="6269898" imgH="838954" progId="Word.Document.8">
                  <p:embed/>
                </p:oleObj>
              </mc:Choice>
              <mc:Fallback>
                <p:oleObj name="Document" r:id="rId4" imgW="6269898" imgH="838954" progId="Word.Document.8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425" y="989013"/>
                        <a:ext cx="8239125" cy="1104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901" name="Text Box 37"/>
          <p:cNvSpPr txBox="1">
            <a:spLocks noChangeAspect="1" noChangeArrowheads="1"/>
          </p:cNvSpPr>
          <p:nvPr/>
        </p:nvSpPr>
        <p:spPr bwMode="auto">
          <a:xfrm>
            <a:off x="-36512" y="4972919"/>
            <a:ext cx="3240360" cy="34161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        Фиг. 6.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Схема с общ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сорс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(ОС)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36902" name="Picture 3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0112" y="2530072"/>
            <a:ext cx="345377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907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906" name="Text Box 42"/>
          <p:cNvSpPr txBox="1">
            <a:spLocks noChangeAspect="1" noChangeArrowheads="1"/>
          </p:cNvSpPr>
          <p:nvPr/>
        </p:nvSpPr>
        <p:spPr bwMode="auto">
          <a:xfrm>
            <a:off x="3721754" y="4914236"/>
            <a:ext cx="2074382" cy="45898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TW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PMingLiU" pitchFamily="18" charset="-120"/>
                <a:cs typeface="Arial" pitchFamily="34" charset="0"/>
              </a:rPr>
              <a:t>Фиг. 7а</a:t>
            </a:r>
            <a:r>
              <a:rPr kumimoji="0" lang="bg-BG" altLang="zh-TW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PMingLiU" pitchFamily="18" charset="-120"/>
                <a:cs typeface="Arial" pitchFamily="34" charset="0"/>
              </a:rPr>
              <a:t>.</a:t>
            </a:r>
            <a:r>
              <a:rPr kumimoji="0" lang="bg-BG" altLang="zh-TW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PMingLiU" pitchFamily="18" charset="-120"/>
                <a:cs typeface="Arial" pitchFamily="34" charset="0"/>
              </a:rPr>
              <a:t> </a:t>
            </a:r>
            <a:r>
              <a:rPr kumimoji="0" lang="ru-RU" altLang="zh-TW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PMingLiU" pitchFamily="18" charset="-120"/>
                <a:cs typeface="Arial" pitchFamily="34" charset="0"/>
              </a:rPr>
              <a:t>Проходни</a:t>
            </a:r>
            <a:r>
              <a:rPr kumimoji="0" lang="ru-RU" altLang="zh-TW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PMingLiU" pitchFamily="18" charset="-120"/>
                <a:cs typeface="Arial" pitchFamily="34" charset="0"/>
              </a:rPr>
              <a:t> ха­рактеристики на ПТ</a:t>
            </a:r>
            <a:endParaRPr kumimoji="0" lang="ru-RU" altLang="zh-TW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36905" name="Text Box 41"/>
          <p:cNvSpPr txBox="1">
            <a:spLocks noChangeAspect="1" noChangeArrowheads="1"/>
          </p:cNvSpPr>
          <p:nvPr/>
        </p:nvSpPr>
        <p:spPr bwMode="auto">
          <a:xfrm>
            <a:off x="6012160" y="4914236"/>
            <a:ext cx="2741745" cy="45898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TW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PMingLiU" pitchFamily="18" charset="-120"/>
                <a:cs typeface="Arial" pitchFamily="34" charset="0"/>
              </a:rPr>
              <a:t>Фиг. 7б</a:t>
            </a:r>
            <a:r>
              <a:rPr kumimoji="0" lang="bg-BG" altLang="zh-TW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PMingLiU" pitchFamily="18" charset="-120"/>
                <a:cs typeface="Arial" pitchFamily="34" charset="0"/>
              </a:rPr>
              <a:t>.</a:t>
            </a:r>
            <a:r>
              <a:rPr kumimoji="0" lang="bg-BG" altLang="zh-TW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PMingLiU" pitchFamily="18" charset="-120"/>
                <a:cs typeface="Arial" pitchFamily="34" charset="0"/>
              </a:rPr>
              <a:t> </a:t>
            </a:r>
            <a:r>
              <a:rPr kumimoji="0" lang="ru-RU" altLang="zh-TW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PMingLiU" pitchFamily="18" charset="-120"/>
                <a:cs typeface="Arial" pitchFamily="34" charset="0"/>
              </a:rPr>
              <a:t>Изходни</a:t>
            </a:r>
            <a:r>
              <a:rPr kumimoji="0" lang="ru-RU" altLang="zh-TW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PMingLiU" pitchFamily="18" charset="-120"/>
                <a:cs typeface="Arial" pitchFamily="34" charset="0"/>
              </a:rPr>
              <a:t> ха­рактеристики на ПТ</a:t>
            </a:r>
            <a:endParaRPr kumimoji="0" lang="ru-RU" altLang="zh-TW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36904" name="Picture 4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96439" y="2639257"/>
            <a:ext cx="5140057" cy="23019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bg-BG" b="1"/>
              <a:t>ПРОЕКТ </a:t>
            </a:r>
            <a:r>
              <a:rPr lang="en-US" b="1"/>
              <a:t>BG</a:t>
            </a:r>
            <a:r>
              <a:rPr lang="ru-RU" b="1"/>
              <a:t>051</a:t>
            </a:r>
            <a:r>
              <a:rPr lang="en-US" b="1"/>
              <a:t>PO</a:t>
            </a:r>
            <a:r>
              <a:rPr lang="ru-RU" b="1"/>
              <a:t>001--4.3.04-004</a:t>
            </a:r>
            <a:r>
              <a:rPr lang="bg-BG" b="1"/>
              <a:t>2</a:t>
            </a:r>
          </a:p>
          <a:p>
            <a:r>
              <a:rPr lang="bg-BG" b="1" i="1"/>
              <a:t>„Организационна и технологична инфраструктура за учене през </a:t>
            </a:r>
          </a:p>
          <a:p>
            <a:r>
              <a:rPr lang="bg-BG" b="1" i="1"/>
              <a:t>целия живот и развитие на компетенции”</a:t>
            </a:r>
          </a:p>
          <a:p>
            <a:r>
              <a:rPr lang="bg-BG"/>
              <a:t>Проектът се осъществява с финансовата подкрепа на</a:t>
            </a:r>
          </a:p>
          <a:p>
            <a:r>
              <a:rPr lang="bg-BG"/>
              <a:t>Оперативна програма „Развитие на човешките ресурси”,</a:t>
            </a:r>
          </a:p>
          <a:p>
            <a:r>
              <a:rPr lang="bg-BG"/>
              <a:t>съфинансирана от Европейския социален фонд на Европейския съюз</a:t>
            </a:r>
            <a:r>
              <a:rPr lang="en-US"/>
              <a:t>                       </a:t>
            </a:r>
            <a:endParaRPr lang="bg-BG"/>
          </a:p>
          <a:p>
            <a:r>
              <a:rPr lang="bg-BG" b="1" i="1"/>
              <a:t>Инвестира във вашето бъдеще!</a:t>
            </a:r>
            <a:endParaRPr lang="en-US" b="1" i="1"/>
          </a:p>
        </p:txBody>
      </p:sp>
      <p:sp>
        <p:nvSpPr>
          <p:cNvPr id="37911" name="Text Box 23"/>
          <p:cNvSpPr txBox="1">
            <a:spLocks noChangeArrowheads="1"/>
          </p:cNvSpPr>
          <p:nvPr/>
        </p:nvSpPr>
        <p:spPr bwMode="auto">
          <a:xfrm>
            <a:off x="8763000" y="6353175"/>
            <a:ext cx="33855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</a:rPr>
              <a:t>29</a:t>
            </a:r>
            <a:endParaRPr lang="en-US" sz="1200" b="1" dirty="0">
              <a:latin typeface="Times New Roman" pitchFamily="18" charset="0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0" y="1149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0" y="768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683568" y="176913"/>
            <a:ext cx="66300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dirty="0" err="1" smtClean="0"/>
              <a:t>Температурна</a:t>
            </a:r>
            <a:r>
              <a:rPr lang="ru-RU" b="1" dirty="0" smtClean="0"/>
              <a:t> </a:t>
            </a:r>
            <a:r>
              <a:rPr lang="ru-RU" b="1" dirty="0" err="1" smtClean="0"/>
              <a:t>нестабилност</a:t>
            </a:r>
            <a:r>
              <a:rPr lang="ru-RU" b="1" dirty="0" smtClean="0"/>
              <a:t> на </a:t>
            </a:r>
            <a:r>
              <a:rPr lang="ru-RU" b="1" dirty="0" err="1" smtClean="0"/>
              <a:t>работната</a:t>
            </a:r>
            <a:r>
              <a:rPr lang="ru-RU" b="1" dirty="0" smtClean="0"/>
              <a:t> точка при ПТ </a:t>
            </a:r>
            <a:endParaRPr lang="bg-BG" dirty="0"/>
          </a:p>
        </p:txBody>
      </p:sp>
      <p:sp>
        <p:nvSpPr>
          <p:cNvPr id="20" name="Oval 5"/>
          <p:cNvSpPr>
            <a:spLocks noChangeArrowheads="1"/>
          </p:cNvSpPr>
          <p:nvPr/>
        </p:nvSpPr>
        <p:spPr bwMode="auto">
          <a:xfrm>
            <a:off x="107950" y="150813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bg-BG" sz="2000" b="1" dirty="0" smtClean="0"/>
              <a:t>2.1</a:t>
            </a:r>
            <a:endParaRPr lang="bg-BG" sz="2000" b="1" dirty="0"/>
          </a:p>
        </p:txBody>
      </p:sp>
      <p:graphicFrame>
        <p:nvGraphicFramePr>
          <p:cNvPr id="21" name="Object 58"/>
          <p:cNvGraphicFramePr>
            <a:graphicFrameLocks noChangeAspect="1"/>
          </p:cNvGraphicFramePr>
          <p:nvPr/>
        </p:nvGraphicFramePr>
        <p:xfrm>
          <a:off x="606425" y="989013"/>
          <a:ext cx="8239125" cy="2328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6" name="Document" r:id="rId4" imgW="6346738" imgH="1870820" progId="Word.Document.8">
                  <p:embed/>
                </p:oleObj>
              </mc:Choice>
              <mc:Fallback>
                <p:oleObj name="Document" r:id="rId4" imgW="6346738" imgH="1870820" progId="Word.Document.8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425" y="989013"/>
                        <a:ext cx="8239125" cy="2328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bg-BG" b="1"/>
              <a:t>ПРОЕКТ </a:t>
            </a:r>
            <a:r>
              <a:rPr lang="en-US" b="1"/>
              <a:t>BG</a:t>
            </a:r>
            <a:r>
              <a:rPr lang="ru-RU" b="1"/>
              <a:t>051</a:t>
            </a:r>
            <a:r>
              <a:rPr lang="en-US" b="1"/>
              <a:t>PO</a:t>
            </a:r>
            <a:r>
              <a:rPr lang="ru-RU" b="1"/>
              <a:t>001--4.3.04-004</a:t>
            </a:r>
            <a:r>
              <a:rPr lang="bg-BG" b="1"/>
              <a:t>2</a:t>
            </a:r>
          </a:p>
          <a:p>
            <a:r>
              <a:rPr lang="bg-BG" b="1" i="1"/>
              <a:t>„Организационна и технологична инфраструктура за учене през </a:t>
            </a:r>
          </a:p>
          <a:p>
            <a:r>
              <a:rPr lang="bg-BG" b="1" i="1"/>
              <a:t>целия живот и развитие на компетенции”</a:t>
            </a:r>
          </a:p>
          <a:p>
            <a:r>
              <a:rPr lang="bg-BG"/>
              <a:t>Проектът се осъществява с финансовата подкрепа на</a:t>
            </a:r>
          </a:p>
          <a:p>
            <a:r>
              <a:rPr lang="bg-BG"/>
              <a:t>Оперативна програма „Развитие на човешките ресурси”,</a:t>
            </a:r>
          </a:p>
          <a:p>
            <a:r>
              <a:rPr lang="bg-BG"/>
              <a:t>съфинансирана от Европейския социален фонд на Европейския съюз</a:t>
            </a:r>
            <a:r>
              <a:rPr lang="en-US"/>
              <a:t>                       </a:t>
            </a:r>
            <a:endParaRPr lang="bg-BG"/>
          </a:p>
          <a:p>
            <a:r>
              <a:rPr lang="bg-BG" b="1" i="1"/>
              <a:t>Инвестира във вашето бъдеще!</a:t>
            </a:r>
            <a:endParaRPr lang="en-US" b="1" i="1"/>
          </a:p>
        </p:txBody>
      </p:sp>
      <p:sp>
        <p:nvSpPr>
          <p:cNvPr id="38973" name="Text Box 61"/>
          <p:cNvSpPr txBox="1">
            <a:spLocks noChangeArrowheads="1"/>
          </p:cNvSpPr>
          <p:nvPr/>
        </p:nvSpPr>
        <p:spPr bwMode="auto">
          <a:xfrm>
            <a:off x="8763000" y="6353175"/>
            <a:ext cx="33855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</a:rPr>
              <a:t>29</a:t>
            </a:r>
            <a:endParaRPr lang="en-US" sz="1200" b="1" dirty="0">
              <a:latin typeface="Times New Roman" pitchFamily="18" charset="0"/>
            </a:endParaRPr>
          </a:p>
        </p:txBody>
      </p:sp>
      <p:sp>
        <p:nvSpPr>
          <p:cNvPr id="61" name="Rectangle 4"/>
          <p:cNvSpPr>
            <a:spLocks noChangeArrowheads="1"/>
          </p:cNvSpPr>
          <p:nvPr/>
        </p:nvSpPr>
        <p:spPr bwMode="auto">
          <a:xfrm>
            <a:off x="0" y="1149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" name="Rectangle 5"/>
          <p:cNvSpPr>
            <a:spLocks noChangeArrowheads="1"/>
          </p:cNvSpPr>
          <p:nvPr/>
        </p:nvSpPr>
        <p:spPr bwMode="auto">
          <a:xfrm>
            <a:off x="0" y="768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" name="Text Box 4"/>
          <p:cNvSpPr txBox="1">
            <a:spLocks noChangeArrowheads="1"/>
          </p:cNvSpPr>
          <p:nvPr/>
        </p:nvSpPr>
        <p:spPr bwMode="auto">
          <a:xfrm>
            <a:off x="683568" y="176913"/>
            <a:ext cx="47772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dirty="0" err="1" smtClean="0"/>
              <a:t>Схеми</a:t>
            </a:r>
            <a:r>
              <a:rPr lang="ru-RU" b="1" dirty="0" smtClean="0"/>
              <a:t> за </a:t>
            </a:r>
            <a:r>
              <a:rPr lang="ru-RU" b="1" dirty="0" err="1" smtClean="0"/>
              <a:t>постояннотоково</a:t>
            </a:r>
            <a:r>
              <a:rPr lang="ru-RU" b="1" dirty="0" smtClean="0"/>
              <a:t> </a:t>
            </a:r>
            <a:r>
              <a:rPr lang="ru-RU" b="1" dirty="0" err="1" smtClean="0"/>
              <a:t>захранване</a:t>
            </a:r>
            <a:endParaRPr lang="bg-BG" dirty="0"/>
          </a:p>
        </p:txBody>
      </p:sp>
      <p:sp>
        <p:nvSpPr>
          <p:cNvPr id="64" name="Oval 5"/>
          <p:cNvSpPr>
            <a:spLocks noChangeArrowheads="1"/>
          </p:cNvSpPr>
          <p:nvPr/>
        </p:nvSpPr>
        <p:spPr bwMode="auto">
          <a:xfrm>
            <a:off x="107950" y="150813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bg-BG" sz="2000" b="1" dirty="0" smtClean="0"/>
              <a:t>2.2</a:t>
            </a:r>
            <a:endParaRPr lang="bg-BG" sz="2000" b="1" dirty="0"/>
          </a:p>
        </p:txBody>
      </p:sp>
      <p:graphicFrame>
        <p:nvGraphicFramePr>
          <p:cNvPr id="65" name="Object 58"/>
          <p:cNvGraphicFramePr>
            <a:graphicFrameLocks noChangeAspect="1"/>
          </p:cNvGraphicFramePr>
          <p:nvPr/>
        </p:nvGraphicFramePr>
        <p:xfrm>
          <a:off x="606425" y="620688"/>
          <a:ext cx="8281988" cy="238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78" name="Document" r:id="rId4" imgW="6472642" imgH="1863262" progId="Word.Document.8">
                  <p:embed/>
                </p:oleObj>
              </mc:Choice>
              <mc:Fallback>
                <p:oleObj name="Document" r:id="rId4" imgW="6472642" imgH="1863262" progId="Word.Document.8">
                  <p:embed/>
                  <p:pic>
                    <p:nvPicPr>
                      <p:cNvPr id="0" name="Picture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425" y="620688"/>
                        <a:ext cx="8281988" cy="2381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bg-BG" b="1"/>
              <a:t>ПРОЕКТ </a:t>
            </a:r>
            <a:r>
              <a:rPr lang="en-US" b="1"/>
              <a:t>BG</a:t>
            </a:r>
            <a:r>
              <a:rPr lang="ru-RU" b="1"/>
              <a:t>051</a:t>
            </a:r>
            <a:r>
              <a:rPr lang="en-US" b="1"/>
              <a:t>PO</a:t>
            </a:r>
            <a:r>
              <a:rPr lang="ru-RU" b="1"/>
              <a:t>001--4.3.04-004</a:t>
            </a:r>
            <a:r>
              <a:rPr lang="bg-BG" b="1"/>
              <a:t>2</a:t>
            </a:r>
          </a:p>
          <a:p>
            <a:r>
              <a:rPr lang="bg-BG" b="1" i="1"/>
              <a:t>„Организационна и технологична инфраструктура за учене през </a:t>
            </a:r>
          </a:p>
          <a:p>
            <a:r>
              <a:rPr lang="bg-BG" b="1" i="1"/>
              <a:t>целия живот и развитие на компетенции”</a:t>
            </a:r>
          </a:p>
          <a:p>
            <a:r>
              <a:rPr lang="bg-BG"/>
              <a:t>Проектът се осъществява с финансовата подкрепа на</a:t>
            </a:r>
          </a:p>
          <a:p>
            <a:r>
              <a:rPr lang="bg-BG"/>
              <a:t>Оперативна програма „Развитие на човешките ресурси”,</a:t>
            </a:r>
          </a:p>
          <a:p>
            <a:r>
              <a:rPr lang="bg-BG"/>
              <a:t>съфинансирана от Европейския социален фонд на Европейския съюз</a:t>
            </a:r>
            <a:r>
              <a:rPr lang="en-US"/>
              <a:t>                       </a:t>
            </a:r>
            <a:endParaRPr lang="bg-BG"/>
          </a:p>
          <a:p>
            <a:r>
              <a:rPr lang="bg-BG" b="1" i="1"/>
              <a:t>Инвестира във вашето бъдеще!</a:t>
            </a:r>
            <a:endParaRPr lang="en-US" b="1" i="1"/>
          </a:p>
        </p:txBody>
      </p:sp>
      <p:sp>
        <p:nvSpPr>
          <p:cNvPr id="40003" name="Text Box 67"/>
          <p:cNvSpPr txBox="1">
            <a:spLocks noChangeArrowheads="1"/>
          </p:cNvSpPr>
          <p:nvPr/>
        </p:nvSpPr>
        <p:spPr bwMode="auto">
          <a:xfrm>
            <a:off x="8763000" y="6353175"/>
            <a:ext cx="33855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</a:rPr>
              <a:t>29</a:t>
            </a:r>
            <a:endParaRPr lang="en-US" sz="1200" b="1" dirty="0">
              <a:latin typeface="Times New Roman" pitchFamily="18" charset="0"/>
            </a:endParaRPr>
          </a:p>
        </p:txBody>
      </p:sp>
      <p:sp>
        <p:nvSpPr>
          <p:cNvPr id="65" name="Text Box 4"/>
          <p:cNvSpPr txBox="1">
            <a:spLocks noChangeArrowheads="1"/>
          </p:cNvSpPr>
          <p:nvPr/>
        </p:nvSpPr>
        <p:spPr bwMode="auto">
          <a:xfrm>
            <a:off x="683568" y="176913"/>
            <a:ext cx="54108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dirty="0" smtClean="0"/>
              <a:t>Схема с </a:t>
            </a:r>
            <a:r>
              <a:rPr lang="ru-RU" b="1" dirty="0" err="1" smtClean="0"/>
              <a:t>последователна</a:t>
            </a:r>
            <a:r>
              <a:rPr lang="ru-RU" b="1" dirty="0" smtClean="0"/>
              <a:t> ООВ по </a:t>
            </a:r>
            <a:r>
              <a:rPr lang="ru-RU" b="1" dirty="0" err="1" smtClean="0"/>
              <a:t>напрежение</a:t>
            </a:r>
            <a:endParaRPr lang="bg-BG" dirty="0"/>
          </a:p>
        </p:txBody>
      </p:sp>
      <p:sp>
        <p:nvSpPr>
          <p:cNvPr id="66" name="Oval 5"/>
          <p:cNvSpPr>
            <a:spLocks noChangeArrowheads="1"/>
          </p:cNvSpPr>
          <p:nvPr/>
        </p:nvSpPr>
        <p:spPr bwMode="auto">
          <a:xfrm>
            <a:off x="68194" y="101117"/>
            <a:ext cx="575618" cy="54188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bg-BG" sz="2000" b="1" dirty="0" smtClean="0"/>
              <a:t>2.</a:t>
            </a:r>
            <a:r>
              <a:rPr lang="bg-BG" sz="2000" b="1" dirty="0" err="1" smtClean="0"/>
              <a:t>2</a:t>
            </a:r>
            <a:r>
              <a:rPr lang="bg-BG" sz="2000" b="1" dirty="0" smtClean="0"/>
              <a:t>.1</a:t>
            </a:r>
            <a:endParaRPr lang="bg-BG" sz="2000" b="1" dirty="0"/>
          </a:p>
        </p:txBody>
      </p:sp>
      <p:sp>
        <p:nvSpPr>
          <p:cNvPr id="70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6" name="Object 58"/>
          <p:cNvGraphicFramePr>
            <a:graphicFrameLocks noChangeAspect="1"/>
          </p:cNvGraphicFramePr>
          <p:nvPr/>
        </p:nvGraphicFramePr>
        <p:xfrm>
          <a:off x="500063" y="690563"/>
          <a:ext cx="7888287" cy="154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16" name="Document" r:id="rId4" imgW="6269898" imgH="1226938" progId="Word.Document.8">
                  <p:embed/>
                </p:oleObj>
              </mc:Choice>
              <mc:Fallback>
                <p:oleObj name="Document" r:id="rId4" imgW="6269898" imgH="1226938" progId="Word.Document.8">
                  <p:embed/>
                  <p:pic>
                    <p:nvPicPr>
                      <p:cNvPr id="0" name="Picture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690563"/>
                        <a:ext cx="7888287" cy="1543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7" name="Picture 6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3160" y="2204864"/>
            <a:ext cx="3193889" cy="301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008" name="Text Box 72"/>
          <p:cNvSpPr txBox="1">
            <a:spLocks noChangeAspect="1" noChangeArrowheads="1"/>
          </p:cNvSpPr>
          <p:nvPr/>
        </p:nvSpPr>
        <p:spPr bwMode="auto">
          <a:xfrm>
            <a:off x="-540568" y="5229200"/>
            <a:ext cx="5832648" cy="288032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Фиг. </a:t>
            </a:r>
            <a:r>
              <a:rPr lang="ru-RU" sz="1400" b="1" dirty="0">
                <a:latin typeface="+mj-lt"/>
                <a:cs typeface="Arial" pitchFamily="34" charset="0"/>
              </a:rPr>
              <a:t>8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Схема с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последователна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ООВ по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напрежение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graphicFrame>
        <p:nvGraphicFramePr>
          <p:cNvPr id="81" name="Object 80"/>
          <p:cNvGraphicFramePr>
            <a:graphicFrameLocks noChangeAspect="1"/>
          </p:cNvGraphicFramePr>
          <p:nvPr/>
        </p:nvGraphicFramePr>
        <p:xfrm>
          <a:off x="4139952" y="2518412"/>
          <a:ext cx="4824536" cy="2422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17" name="Document" r:id="rId8" imgW="4479838" imgH="2240781" progId="Word.Document.8">
                  <p:embed/>
                </p:oleObj>
              </mc:Choice>
              <mc:Fallback>
                <p:oleObj name="Document" r:id="rId8" imgW="4479838" imgH="2240781" progId="Word.Document.8">
                  <p:embed/>
                  <p:pic>
                    <p:nvPicPr>
                      <p:cNvPr id="0" name="Picture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2518412"/>
                        <a:ext cx="4824536" cy="24227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bg-BG" b="1"/>
              <a:t>ПРОЕКТ </a:t>
            </a:r>
            <a:r>
              <a:rPr lang="en-US" b="1"/>
              <a:t>BG</a:t>
            </a:r>
            <a:r>
              <a:rPr lang="ru-RU" b="1"/>
              <a:t>051</a:t>
            </a:r>
            <a:r>
              <a:rPr lang="en-US" b="1"/>
              <a:t>PO</a:t>
            </a:r>
            <a:r>
              <a:rPr lang="ru-RU" b="1"/>
              <a:t>001--4.3.04-004</a:t>
            </a:r>
            <a:r>
              <a:rPr lang="bg-BG" b="1"/>
              <a:t>2</a:t>
            </a:r>
          </a:p>
          <a:p>
            <a:r>
              <a:rPr lang="bg-BG" b="1" i="1"/>
              <a:t>„Организационна и технологична инфраструктура за учене през </a:t>
            </a:r>
          </a:p>
          <a:p>
            <a:r>
              <a:rPr lang="bg-BG" b="1" i="1"/>
              <a:t>целия живот и развитие на компетенции”</a:t>
            </a:r>
          </a:p>
          <a:p>
            <a:r>
              <a:rPr lang="bg-BG"/>
              <a:t>Проектът се осъществява с финансовата подкрепа на</a:t>
            </a:r>
          </a:p>
          <a:p>
            <a:r>
              <a:rPr lang="bg-BG"/>
              <a:t>Оперативна програма „Развитие на човешките ресурси”,</a:t>
            </a:r>
          </a:p>
          <a:p>
            <a:r>
              <a:rPr lang="bg-BG"/>
              <a:t>съфинансирана от Европейския социален фонд на Европейския съюз</a:t>
            </a:r>
            <a:r>
              <a:rPr lang="en-US"/>
              <a:t>                       </a:t>
            </a:r>
            <a:endParaRPr lang="bg-BG"/>
          </a:p>
          <a:p>
            <a:r>
              <a:rPr lang="bg-BG" b="1" i="1"/>
              <a:t>Инвестира във вашето бъдеще!</a:t>
            </a:r>
            <a:endParaRPr lang="en-US" b="1" i="1"/>
          </a:p>
        </p:txBody>
      </p:sp>
      <p:sp>
        <p:nvSpPr>
          <p:cNvPr id="40984" name="Text Box 24"/>
          <p:cNvSpPr txBox="1">
            <a:spLocks noChangeArrowheads="1"/>
          </p:cNvSpPr>
          <p:nvPr/>
        </p:nvSpPr>
        <p:spPr bwMode="auto">
          <a:xfrm>
            <a:off x="8763000" y="6353175"/>
            <a:ext cx="33855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</a:rPr>
              <a:t>29</a:t>
            </a:r>
            <a:endParaRPr lang="en-US" sz="1200" b="1" dirty="0">
              <a:latin typeface="Times New Roman" pitchFamily="18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1149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768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83568" y="176913"/>
            <a:ext cx="54108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dirty="0" smtClean="0"/>
              <a:t>Схема с </a:t>
            </a:r>
            <a:r>
              <a:rPr lang="ru-RU" b="1" dirty="0" err="1" smtClean="0"/>
              <a:t>последователна</a:t>
            </a:r>
            <a:r>
              <a:rPr lang="ru-RU" b="1" dirty="0" smtClean="0"/>
              <a:t> ООВ по </a:t>
            </a:r>
            <a:r>
              <a:rPr lang="ru-RU" b="1" dirty="0" err="1" smtClean="0"/>
              <a:t>напрежение</a:t>
            </a:r>
            <a:endParaRPr lang="bg-BG" dirty="0"/>
          </a:p>
        </p:txBody>
      </p:sp>
      <p:sp>
        <p:nvSpPr>
          <p:cNvPr id="13" name="Oval 5"/>
          <p:cNvSpPr>
            <a:spLocks noChangeArrowheads="1"/>
          </p:cNvSpPr>
          <p:nvPr/>
        </p:nvSpPr>
        <p:spPr bwMode="auto">
          <a:xfrm>
            <a:off x="68194" y="101117"/>
            <a:ext cx="575618" cy="54188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bg-BG" sz="2000" b="1" dirty="0" smtClean="0"/>
              <a:t>2.</a:t>
            </a:r>
            <a:r>
              <a:rPr lang="bg-BG" sz="2000" b="1" dirty="0" err="1" smtClean="0"/>
              <a:t>2</a:t>
            </a:r>
            <a:r>
              <a:rPr lang="bg-BG" sz="2000" b="1" dirty="0" smtClean="0"/>
              <a:t>.1</a:t>
            </a:r>
            <a:endParaRPr lang="bg-BG" sz="2000" b="1" dirty="0"/>
          </a:p>
        </p:txBody>
      </p:sp>
      <p:graphicFrame>
        <p:nvGraphicFramePr>
          <p:cNvPr id="14" name="Object 58"/>
          <p:cNvGraphicFramePr>
            <a:graphicFrameLocks noChangeAspect="1"/>
          </p:cNvGraphicFramePr>
          <p:nvPr/>
        </p:nvGraphicFramePr>
        <p:xfrm>
          <a:off x="722313" y="1000125"/>
          <a:ext cx="7985125" cy="284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9" name="Document" r:id="rId4" imgW="6129926" imgH="2188200" progId="Word.Document.8">
                  <p:embed/>
                </p:oleObj>
              </mc:Choice>
              <mc:Fallback>
                <p:oleObj name="Document" r:id="rId4" imgW="6129926" imgH="2188200" progId="Word.Document.8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313" y="1000125"/>
                        <a:ext cx="7985125" cy="2849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bg-BG" b="1"/>
              <a:t>ПРОЕКТ </a:t>
            </a:r>
            <a:r>
              <a:rPr lang="en-US" b="1"/>
              <a:t>BG</a:t>
            </a:r>
            <a:r>
              <a:rPr lang="ru-RU" b="1"/>
              <a:t>051</a:t>
            </a:r>
            <a:r>
              <a:rPr lang="en-US" b="1"/>
              <a:t>PO</a:t>
            </a:r>
            <a:r>
              <a:rPr lang="ru-RU" b="1"/>
              <a:t>001--4.3.04-004</a:t>
            </a:r>
            <a:r>
              <a:rPr lang="bg-BG" b="1"/>
              <a:t>2</a:t>
            </a:r>
          </a:p>
          <a:p>
            <a:r>
              <a:rPr lang="bg-BG" b="1" i="1"/>
              <a:t>„Организационна и технологична инфраструктура за учене през </a:t>
            </a:r>
          </a:p>
          <a:p>
            <a:r>
              <a:rPr lang="bg-BG" b="1" i="1"/>
              <a:t>целия живот и развитие на компетенции”</a:t>
            </a:r>
          </a:p>
          <a:p>
            <a:r>
              <a:rPr lang="bg-BG"/>
              <a:t>Проектът се осъществява с финансовата подкрепа на</a:t>
            </a:r>
          </a:p>
          <a:p>
            <a:r>
              <a:rPr lang="bg-BG"/>
              <a:t>Оперативна програма „Развитие на човешките ресурси”,</a:t>
            </a:r>
          </a:p>
          <a:p>
            <a:r>
              <a:rPr lang="bg-BG"/>
              <a:t>съфинансирана от Европейския социален фонд на Европейския съюз</a:t>
            </a:r>
            <a:r>
              <a:rPr lang="en-US"/>
              <a:t>                       </a:t>
            </a:r>
            <a:endParaRPr lang="bg-BG"/>
          </a:p>
          <a:p>
            <a:r>
              <a:rPr lang="bg-BG" b="1" i="1"/>
              <a:t>Инвестира във вашето бъдеще!</a:t>
            </a:r>
            <a:endParaRPr lang="en-US" b="1" i="1"/>
          </a:p>
        </p:txBody>
      </p:sp>
      <p:sp>
        <p:nvSpPr>
          <p:cNvPr id="41997" name="Text Box 13"/>
          <p:cNvSpPr txBox="1">
            <a:spLocks noChangeArrowheads="1"/>
          </p:cNvSpPr>
          <p:nvPr/>
        </p:nvSpPr>
        <p:spPr bwMode="auto">
          <a:xfrm>
            <a:off x="8763000" y="6353175"/>
            <a:ext cx="33855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</a:rPr>
              <a:t>29</a:t>
            </a:r>
            <a:endParaRPr lang="en-US" sz="1200" b="1" dirty="0">
              <a:latin typeface="Times New Roman" pitchFamily="18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83568" y="176913"/>
            <a:ext cx="34594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dirty="0" smtClean="0"/>
              <a:t>Схема с ООВ по </a:t>
            </a:r>
            <a:r>
              <a:rPr lang="ru-RU" b="1" dirty="0" err="1" smtClean="0"/>
              <a:t>напрежение</a:t>
            </a:r>
            <a:endParaRPr lang="bg-BG" dirty="0"/>
          </a:p>
        </p:txBody>
      </p:sp>
      <p:sp>
        <p:nvSpPr>
          <p:cNvPr id="13" name="Oval 5"/>
          <p:cNvSpPr>
            <a:spLocks noChangeArrowheads="1"/>
          </p:cNvSpPr>
          <p:nvPr/>
        </p:nvSpPr>
        <p:spPr bwMode="auto">
          <a:xfrm>
            <a:off x="68194" y="101117"/>
            <a:ext cx="575618" cy="54188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bg-BG" sz="2000" b="1" dirty="0" smtClean="0"/>
              <a:t>2.</a:t>
            </a:r>
            <a:r>
              <a:rPr lang="bg-BG" sz="2000" b="1" dirty="0" err="1" smtClean="0"/>
              <a:t>2</a:t>
            </a:r>
            <a:r>
              <a:rPr lang="bg-BG" sz="2000" b="1" dirty="0" smtClean="0"/>
              <a:t>.2</a:t>
            </a:r>
            <a:endParaRPr lang="bg-BG" sz="2000" b="1" dirty="0"/>
          </a:p>
        </p:txBody>
      </p:sp>
      <p:sp>
        <p:nvSpPr>
          <p:cNvPr id="14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58"/>
          <p:cNvGraphicFramePr>
            <a:graphicFrameLocks noChangeAspect="1"/>
          </p:cNvGraphicFramePr>
          <p:nvPr/>
        </p:nvGraphicFramePr>
        <p:xfrm>
          <a:off x="500063" y="690563"/>
          <a:ext cx="7888287" cy="156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6" name="Document" r:id="rId4" imgW="6269898" imgH="1239895" progId="Word.Document.8">
                  <p:embed/>
                </p:oleObj>
              </mc:Choice>
              <mc:Fallback>
                <p:oleObj name="Document" r:id="rId4" imgW="6269898" imgH="1239895" progId="Word.Document.8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690563"/>
                        <a:ext cx="7888287" cy="1563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72"/>
          <p:cNvSpPr txBox="1">
            <a:spLocks noChangeAspect="1" noChangeArrowheads="1"/>
          </p:cNvSpPr>
          <p:nvPr/>
        </p:nvSpPr>
        <p:spPr bwMode="auto">
          <a:xfrm>
            <a:off x="179512" y="5229200"/>
            <a:ext cx="5832648" cy="288032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1400" b="1" dirty="0"/>
              <a:t>Фиг. </a:t>
            </a:r>
            <a:r>
              <a:rPr lang="ru-RU" sz="1400" b="1" dirty="0" smtClean="0"/>
              <a:t>9</a:t>
            </a:r>
            <a:r>
              <a:rPr lang="bg-BG" sz="1400" b="1" dirty="0" smtClean="0"/>
              <a:t>.</a:t>
            </a:r>
            <a:r>
              <a:rPr lang="bg-BG" sz="1400" dirty="0" smtClean="0"/>
              <a:t> </a:t>
            </a:r>
            <a:r>
              <a:rPr lang="ru-RU" sz="1400" dirty="0"/>
              <a:t>Схема с </a:t>
            </a:r>
            <a:r>
              <a:rPr lang="ru-RU" sz="1400" dirty="0" err="1"/>
              <a:t>паралелна</a:t>
            </a:r>
            <a:r>
              <a:rPr lang="ru-RU" sz="1400" dirty="0"/>
              <a:t> ООВ по </a:t>
            </a:r>
            <a:r>
              <a:rPr lang="ru-RU" sz="1400" dirty="0" err="1"/>
              <a:t>напрежение</a:t>
            </a:r>
            <a:endParaRPr lang="en-US" sz="1400" dirty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4135438" y="2204864"/>
          <a:ext cx="4784725" cy="293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7" name="Document" r:id="rId7" imgW="4479838" imgH="2841852" progId="Word.Document.8">
                  <p:embed/>
                </p:oleObj>
              </mc:Choice>
              <mc:Fallback>
                <p:oleObj name="Document" r:id="rId7" imgW="4479838" imgH="2841852" progId="Word.Document.8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5438" y="2204864"/>
                        <a:ext cx="4784725" cy="2935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2000" name="Picture 1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87624" y="2204864"/>
            <a:ext cx="1728192" cy="3000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bg-BG" b="1"/>
              <a:t>ПРОЕКТ </a:t>
            </a:r>
            <a:r>
              <a:rPr lang="en-US" b="1"/>
              <a:t>BG</a:t>
            </a:r>
            <a:r>
              <a:rPr lang="ru-RU" b="1"/>
              <a:t>051</a:t>
            </a:r>
            <a:r>
              <a:rPr lang="en-US" b="1"/>
              <a:t>PO</a:t>
            </a:r>
            <a:r>
              <a:rPr lang="ru-RU" b="1"/>
              <a:t>001--4.3.04-004</a:t>
            </a:r>
            <a:r>
              <a:rPr lang="bg-BG" b="1"/>
              <a:t>2</a:t>
            </a:r>
          </a:p>
          <a:p>
            <a:r>
              <a:rPr lang="bg-BG" b="1" i="1"/>
              <a:t>„Организационна и технологична инфраструктура за учене през </a:t>
            </a:r>
          </a:p>
          <a:p>
            <a:r>
              <a:rPr lang="bg-BG" b="1" i="1"/>
              <a:t>целия живот и развитие на компетенции”</a:t>
            </a:r>
          </a:p>
          <a:p>
            <a:r>
              <a:rPr lang="bg-BG"/>
              <a:t>Проектът се осъществява с финансовата подкрепа на</a:t>
            </a:r>
          </a:p>
          <a:p>
            <a:r>
              <a:rPr lang="bg-BG"/>
              <a:t>Оперативна програма „Развитие на човешките ресурси”,</a:t>
            </a:r>
          </a:p>
          <a:p>
            <a:r>
              <a:rPr lang="bg-BG"/>
              <a:t>съфинансирана от Европейския социален фонд на Европейския съюз</a:t>
            </a:r>
            <a:r>
              <a:rPr lang="en-US"/>
              <a:t>                       </a:t>
            </a:r>
            <a:endParaRPr lang="bg-BG"/>
          </a:p>
          <a:p>
            <a:r>
              <a:rPr lang="bg-BG" b="1" i="1"/>
              <a:t>Инвестира във вашето бъдеще!</a:t>
            </a:r>
            <a:endParaRPr lang="en-US" b="1" i="1"/>
          </a:p>
        </p:txBody>
      </p:sp>
      <p:sp>
        <p:nvSpPr>
          <p:cNvPr id="43066" name="Text Box 58"/>
          <p:cNvSpPr txBox="1">
            <a:spLocks noChangeArrowheads="1"/>
          </p:cNvSpPr>
          <p:nvPr/>
        </p:nvSpPr>
        <p:spPr bwMode="auto">
          <a:xfrm>
            <a:off x="8763000" y="6353175"/>
            <a:ext cx="33855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</a:rPr>
              <a:t>29</a:t>
            </a:r>
            <a:endParaRPr lang="en-US" sz="1200" b="1" dirty="0">
              <a:latin typeface="Times New Roman" pitchFamily="18" charset="0"/>
            </a:endParaRPr>
          </a:p>
        </p:txBody>
      </p:sp>
      <p:sp>
        <p:nvSpPr>
          <p:cNvPr id="49" name="Text Box 4"/>
          <p:cNvSpPr txBox="1">
            <a:spLocks noChangeArrowheads="1"/>
          </p:cNvSpPr>
          <p:nvPr/>
        </p:nvSpPr>
        <p:spPr bwMode="auto">
          <a:xfrm>
            <a:off x="683568" y="176913"/>
            <a:ext cx="83126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600" b="1" dirty="0" err="1" smtClean="0"/>
              <a:t>Схеми</a:t>
            </a:r>
            <a:r>
              <a:rPr lang="ru-RU" sz="1600" b="1" dirty="0" smtClean="0"/>
              <a:t> за </a:t>
            </a:r>
            <a:r>
              <a:rPr lang="ru-RU" sz="1600" b="1" dirty="0" err="1" smtClean="0"/>
              <a:t>температурна</a:t>
            </a:r>
            <a:r>
              <a:rPr lang="ru-RU" sz="1600" b="1" dirty="0" smtClean="0"/>
              <a:t> стабилизация с </a:t>
            </a:r>
            <a:r>
              <a:rPr lang="ru-RU" sz="1600" b="1" dirty="0" err="1" smtClean="0"/>
              <a:t>пасивни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термочувствителни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елементи</a:t>
            </a:r>
            <a:r>
              <a:rPr lang="ru-RU" sz="1600" b="1" dirty="0" smtClean="0"/>
              <a:t> </a:t>
            </a:r>
            <a:endParaRPr lang="bg-BG" sz="1600" dirty="0"/>
          </a:p>
        </p:txBody>
      </p:sp>
      <p:sp>
        <p:nvSpPr>
          <p:cNvPr id="50" name="Oval 5"/>
          <p:cNvSpPr>
            <a:spLocks noChangeArrowheads="1"/>
          </p:cNvSpPr>
          <p:nvPr/>
        </p:nvSpPr>
        <p:spPr bwMode="auto">
          <a:xfrm>
            <a:off x="68194" y="101117"/>
            <a:ext cx="575618" cy="54188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bg-BG" b="1" dirty="0" smtClean="0"/>
              <a:t>2.</a:t>
            </a:r>
            <a:r>
              <a:rPr lang="bg-BG" b="1" dirty="0" err="1" smtClean="0"/>
              <a:t>2</a:t>
            </a:r>
            <a:r>
              <a:rPr lang="bg-BG" b="1" dirty="0" smtClean="0"/>
              <a:t>.3</a:t>
            </a:r>
            <a:endParaRPr lang="bg-BG" b="1" dirty="0"/>
          </a:p>
        </p:txBody>
      </p:sp>
      <p:sp>
        <p:nvSpPr>
          <p:cNvPr id="51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2" name="Object 58"/>
          <p:cNvGraphicFramePr>
            <a:graphicFrameLocks noChangeAspect="1"/>
          </p:cNvGraphicFramePr>
          <p:nvPr/>
        </p:nvGraphicFramePr>
        <p:xfrm>
          <a:off x="755650" y="1201738"/>
          <a:ext cx="7793038" cy="298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71" name="Document" r:id="rId4" imgW="6303448" imgH="2410327" progId="Word.Document.8">
                  <p:embed/>
                </p:oleObj>
              </mc:Choice>
              <mc:Fallback>
                <p:oleObj name="Document" r:id="rId4" imgW="6303448" imgH="2410327" progId="Word.Document.8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201738"/>
                        <a:ext cx="7793038" cy="298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bg-BG" b="1"/>
              <a:t>ПРОЕКТ </a:t>
            </a:r>
            <a:r>
              <a:rPr lang="en-US" b="1"/>
              <a:t>BG</a:t>
            </a:r>
            <a:r>
              <a:rPr lang="ru-RU" b="1"/>
              <a:t>051</a:t>
            </a:r>
            <a:r>
              <a:rPr lang="en-US" b="1"/>
              <a:t>PO</a:t>
            </a:r>
            <a:r>
              <a:rPr lang="ru-RU" b="1"/>
              <a:t>001--4.3.04-004</a:t>
            </a:r>
            <a:r>
              <a:rPr lang="bg-BG" b="1"/>
              <a:t>2</a:t>
            </a:r>
          </a:p>
          <a:p>
            <a:r>
              <a:rPr lang="bg-BG" b="1" i="1"/>
              <a:t>„Организационна и технологична инфраструктура за учене през </a:t>
            </a:r>
          </a:p>
          <a:p>
            <a:r>
              <a:rPr lang="bg-BG" b="1" i="1"/>
              <a:t>целия живот и развитие на компетенции”</a:t>
            </a:r>
          </a:p>
          <a:p>
            <a:r>
              <a:rPr lang="bg-BG"/>
              <a:t>Проектът се осъществява с финансовата подкрепа на</a:t>
            </a:r>
          </a:p>
          <a:p>
            <a:r>
              <a:rPr lang="bg-BG"/>
              <a:t>Оперативна програма „Развитие на човешките ресурси”,</a:t>
            </a:r>
          </a:p>
          <a:p>
            <a:r>
              <a:rPr lang="bg-BG"/>
              <a:t>съфинансирана от Европейския социален фонд на Европейския съюз</a:t>
            </a:r>
            <a:r>
              <a:rPr lang="en-US"/>
              <a:t>                       </a:t>
            </a:r>
            <a:endParaRPr lang="bg-BG"/>
          </a:p>
          <a:p>
            <a:r>
              <a:rPr lang="bg-BG" b="1" i="1"/>
              <a:t>Инвестира във вашето бъдеще!</a:t>
            </a:r>
            <a:endParaRPr lang="en-US" b="1" i="1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34925" y="476250"/>
            <a:ext cx="916642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bg-BG" b="1" dirty="0"/>
              <a:t>Съдържание</a:t>
            </a:r>
          </a:p>
          <a:p>
            <a:r>
              <a:rPr lang="bg-BG" b="1" dirty="0"/>
              <a:t> </a:t>
            </a:r>
          </a:p>
          <a:p>
            <a:pPr>
              <a:buFontTx/>
              <a:buChar char="•"/>
            </a:pPr>
            <a:r>
              <a:rPr lang="bg-BG" b="1" dirty="0"/>
              <a:t> </a:t>
            </a:r>
            <a:r>
              <a:rPr lang="ru-RU" dirty="0" err="1" smtClean="0"/>
              <a:t>Работна</a:t>
            </a:r>
            <a:r>
              <a:rPr lang="ru-RU" dirty="0" smtClean="0"/>
              <a:t> точка. </a:t>
            </a:r>
            <a:r>
              <a:rPr lang="ru-RU" dirty="0" err="1" smtClean="0"/>
              <a:t>Динамични</a:t>
            </a:r>
            <a:r>
              <a:rPr lang="ru-RU" dirty="0" smtClean="0"/>
              <a:t> характеристики. </a:t>
            </a:r>
            <a:r>
              <a:rPr lang="ru-RU" dirty="0" err="1" smtClean="0"/>
              <a:t>Режими</a:t>
            </a:r>
            <a:r>
              <a:rPr lang="ru-RU" dirty="0" smtClean="0"/>
              <a:t> на работа</a:t>
            </a:r>
            <a:endParaRPr lang="en-US" dirty="0" smtClean="0"/>
          </a:p>
          <a:p>
            <a:endParaRPr lang="en-US" dirty="0" smtClean="0"/>
          </a:p>
          <a:p>
            <a:pPr>
              <a:buFontTx/>
              <a:buChar char="•"/>
            </a:pPr>
            <a:r>
              <a:rPr lang="en-US" dirty="0" smtClean="0"/>
              <a:t> </a:t>
            </a:r>
            <a:r>
              <a:rPr lang="ru-RU" dirty="0" err="1" smtClean="0"/>
              <a:t>Температурна</a:t>
            </a:r>
            <a:r>
              <a:rPr lang="ru-RU" dirty="0" smtClean="0"/>
              <a:t> </a:t>
            </a:r>
            <a:r>
              <a:rPr lang="ru-RU" dirty="0" err="1" smtClean="0"/>
              <a:t>нестабилност</a:t>
            </a:r>
            <a:r>
              <a:rPr lang="ru-RU" dirty="0" smtClean="0"/>
              <a:t> на </a:t>
            </a:r>
            <a:r>
              <a:rPr lang="ru-RU" dirty="0" err="1" smtClean="0"/>
              <a:t>работната</a:t>
            </a:r>
            <a:r>
              <a:rPr lang="ru-RU" dirty="0" smtClean="0"/>
              <a:t> точка</a:t>
            </a:r>
            <a:endParaRPr lang="en-US" dirty="0" smtClean="0"/>
          </a:p>
          <a:p>
            <a:endParaRPr lang="en-US" dirty="0" smtClean="0"/>
          </a:p>
          <a:p>
            <a:pPr>
              <a:buFontTx/>
              <a:buChar char="•"/>
            </a:pPr>
            <a:r>
              <a:rPr lang="en-US" dirty="0"/>
              <a:t> </a:t>
            </a:r>
            <a:r>
              <a:rPr lang="bg-BG" dirty="0" smtClean="0"/>
              <a:t>Схеми за постояннотоково захранване </a:t>
            </a:r>
            <a:endParaRPr lang="bg-BG" dirty="0"/>
          </a:p>
          <a:p>
            <a:pPr lvl="1">
              <a:buFontTx/>
              <a:buChar char="•"/>
            </a:pPr>
            <a:r>
              <a:rPr lang="bg-BG" dirty="0"/>
              <a:t> </a:t>
            </a:r>
            <a:r>
              <a:rPr lang="ru-RU" dirty="0" smtClean="0"/>
              <a:t>Схема с </a:t>
            </a:r>
            <a:r>
              <a:rPr lang="ru-RU" dirty="0" err="1" smtClean="0"/>
              <a:t>последователна</a:t>
            </a:r>
            <a:r>
              <a:rPr lang="ru-RU" dirty="0" smtClean="0"/>
              <a:t> ООВ по </a:t>
            </a:r>
            <a:r>
              <a:rPr lang="ru-RU" dirty="0" err="1" smtClean="0"/>
              <a:t>напрежение</a:t>
            </a:r>
            <a:endParaRPr lang="bg-BG" dirty="0"/>
          </a:p>
          <a:p>
            <a:pPr lvl="1">
              <a:buFontTx/>
              <a:buChar char="•"/>
            </a:pPr>
            <a:r>
              <a:rPr lang="ru-RU" dirty="0"/>
              <a:t> </a:t>
            </a:r>
            <a:r>
              <a:rPr lang="ru-RU" dirty="0" smtClean="0"/>
              <a:t>Схема с ООВ по </a:t>
            </a:r>
            <a:r>
              <a:rPr lang="ru-RU" dirty="0" err="1" smtClean="0"/>
              <a:t>напрежение</a:t>
            </a:r>
            <a:endParaRPr lang="en-US" dirty="0" smtClean="0"/>
          </a:p>
          <a:p>
            <a:pPr lvl="1"/>
            <a:endParaRPr lang="en-US" dirty="0"/>
          </a:p>
          <a:p>
            <a:pPr marL="0" lvl="1">
              <a:buFontTx/>
              <a:buChar char="•"/>
            </a:pPr>
            <a:r>
              <a:rPr lang="en-US" dirty="0" smtClean="0"/>
              <a:t> </a:t>
            </a:r>
            <a:r>
              <a:rPr lang="ru-RU" dirty="0" err="1" smtClean="0"/>
              <a:t>Схеми</a:t>
            </a:r>
            <a:r>
              <a:rPr lang="ru-RU" dirty="0" smtClean="0"/>
              <a:t> за </a:t>
            </a:r>
            <a:r>
              <a:rPr lang="ru-RU" dirty="0" err="1" smtClean="0"/>
              <a:t>температурна</a:t>
            </a:r>
            <a:r>
              <a:rPr lang="ru-RU" dirty="0" smtClean="0"/>
              <a:t> стабилизация с </a:t>
            </a:r>
            <a:r>
              <a:rPr lang="ru-RU" dirty="0" err="1" smtClean="0"/>
              <a:t>пасивни</a:t>
            </a:r>
            <a:r>
              <a:rPr lang="en-US" dirty="0"/>
              <a:t> </a:t>
            </a:r>
            <a:r>
              <a:rPr lang="ru-RU" dirty="0" err="1" smtClean="0"/>
              <a:t>термочувствителни</a:t>
            </a:r>
            <a:r>
              <a:rPr lang="ru-RU" dirty="0" smtClean="0"/>
              <a:t> </a:t>
            </a:r>
            <a:r>
              <a:rPr lang="ru-RU" dirty="0" err="1" smtClean="0"/>
              <a:t>елементи</a:t>
            </a:r>
            <a:r>
              <a:rPr lang="ru-RU" dirty="0" smtClean="0"/>
              <a:t> </a:t>
            </a:r>
            <a:endParaRPr lang="en-US" dirty="0" smtClean="0"/>
          </a:p>
          <a:p>
            <a:pPr marL="0" lvl="1"/>
            <a:endParaRPr lang="en-US" dirty="0" smtClean="0"/>
          </a:p>
          <a:p>
            <a:pPr marL="0" lvl="1">
              <a:buFontTx/>
              <a:buChar char="•"/>
            </a:pPr>
            <a:r>
              <a:rPr lang="en-US" dirty="0"/>
              <a:t> </a:t>
            </a:r>
            <a:r>
              <a:rPr lang="ru-RU" dirty="0" err="1" smtClean="0"/>
              <a:t>Схеми</a:t>
            </a:r>
            <a:r>
              <a:rPr lang="ru-RU" dirty="0" smtClean="0"/>
              <a:t> за стабилизация на </a:t>
            </a:r>
            <a:r>
              <a:rPr lang="ru-RU" dirty="0" err="1" smtClean="0"/>
              <a:t>работната</a:t>
            </a:r>
            <a:r>
              <a:rPr lang="ru-RU" dirty="0" smtClean="0"/>
              <a:t> точка на </a:t>
            </a:r>
            <a:r>
              <a:rPr lang="ru-RU" dirty="0" err="1" smtClean="0"/>
              <a:t>стъпала</a:t>
            </a:r>
            <a:r>
              <a:rPr lang="ru-RU" dirty="0" smtClean="0"/>
              <a:t> с ПТ</a:t>
            </a:r>
            <a:endParaRPr lang="en-US" dirty="0" smtClean="0"/>
          </a:p>
          <a:p>
            <a:pPr marL="0" lvl="1"/>
            <a:endParaRPr lang="en-US" dirty="0" smtClean="0"/>
          </a:p>
          <a:p>
            <a:pPr marL="0" lvl="1">
              <a:buFontTx/>
              <a:buChar char="•"/>
            </a:pPr>
            <a:r>
              <a:rPr lang="en-US" dirty="0" smtClean="0"/>
              <a:t> </a:t>
            </a:r>
            <a:r>
              <a:rPr lang="ru-RU" dirty="0" err="1" smtClean="0"/>
              <a:t>Задаващи</a:t>
            </a:r>
            <a:r>
              <a:rPr lang="ru-RU" dirty="0" smtClean="0"/>
              <a:t> </a:t>
            </a:r>
            <a:r>
              <a:rPr lang="ru-RU" dirty="0" err="1" smtClean="0"/>
              <a:t>източници</a:t>
            </a:r>
            <a:r>
              <a:rPr lang="ru-RU" dirty="0" smtClean="0"/>
              <a:t> на ток. </a:t>
            </a:r>
            <a:r>
              <a:rPr lang="ru-RU" dirty="0" err="1" smtClean="0"/>
              <a:t>Токови</a:t>
            </a:r>
            <a:r>
              <a:rPr lang="ru-RU" dirty="0" smtClean="0"/>
              <a:t> </a:t>
            </a:r>
            <a:r>
              <a:rPr lang="ru-RU" dirty="0" err="1" smtClean="0"/>
              <a:t>огледала</a:t>
            </a:r>
            <a:r>
              <a:rPr lang="ru-RU" dirty="0" smtClean="0"/>
              <a:t>. </a:t>
            </a:r>
            <a:r>
              <a:rPr lang="ru-RU" dirty="0" err="1" smtClean="0"/>
              <a:t>Генератори</a:t>
            </a:r>
            <a:r>
              <a:rPr lang="ru-RU" dirty="0" smtClean="0"/>
              <a:t> на </a:t>
            </a:r>
            <a:r>
              <a:rPr lang="ru-RU" dirty="0" err="1" smtClean="0"/>
              <a:t>опорно</a:t>
            </a:r>
            <a:r>
              <a:rPr lang="ru-RU" dirty="0" smtClean="0"/>
              <a:t> </a:t>
            </a:r>
            <a:r>
              <a:rPr lang="ru-RU" dirty="0" err="1" smtClean="0"/>
              <a:t>напрежение</a:t>
            </a:r>
            <a:r>
              <a:rPr lang="ru-RU" dirty="0" smtClean="0"/>
              <a:t>.</a:t>
            </a:r>
            <a:endParaRPr lang="en-US" dirty="0"/>
          </a:p>
          <a:p>
            <a:pPr marL="0" lvl="1"/>
            <a:endParaRPr lang="ru-RU" dirty="0"/>
          </a:p>
          <a:p>
            <a:pPr>
              <a:buFontTx/>
              <a:buChar char="•"/>
            </a:pPr>
            <a:r>
              <a:rPr lang="bg-BG" dirty="0"/>
              <a:t> Литература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8763000" y="6353175"/>
            <a:ext cx="33855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</a:rPr>
              <a:t>29</a:t>
            </a:r>
            <a:endParaRPr lang="en-US" sz="1200" b="1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bg-BG" b="1"/>
              <a:t>ПРОЕКТ </a:t>
            </a:r>
            <a:r>
              <a:rPr lang="en-US" b="1"/>
              <a:t>BG</a:t>
            </a:r>
            <a:r>
              <a:rPr lang="ru-RU" b="1"/>
              <a:t>051</a:t>
            </a:r>
            <a:r>
              <a:rPr lang="en-US" b="1"/>
              <a:t>PO</a:t>
            </a:r>
            <a:r>
              <a:rPr lang="ru-RU" b="1"/>
              <a:t>001--4.3.04-004</a:t>
            </a:r>
            <a:r>
              <a:rPr lang="bg-BG" b="1"/>
              <a:t>2</a:t>
            </a:r>
          </a:p>
          <a:p>
            <a:r>
              <a:rPr lang="bg-BG" b="1" i="1"/>
              <a:t>„Организационна и технологична инфраструктура за учене през </a:t>
            </a:r>
          </a:p>
          <a:p>
            <a:r>
              <a:rPr lang="bg-BG" b="1" i="1"/>
              <a:t>целия живот и развитие на компетенции”</a:t>
            </a:r>
          </a:p>
          <a:p>
            <a:r>
              <a:rPr lang="bg-BG"/>
              <a:t>Проектът се осъществява с финансовата подкрепа на</a:t>
            </a:r>
          </a:p>
          <a:p>
            <a:r>
              <a:rPr lang="bg-BG"/>
              <a:t>Оперативна програма „Развитие на човешките ресурси”,</a:t>
            </a:r>
          </a:p>
          <a:p>
            <a:r>
              <a:rPr lang="bg-BG"/>
              <a:t>съфинансирана от Европейския социален фонд на Европейския съюз</a:t>
            </a:r>
            <a:r>
              <a:rPr lang="en-US"/>
              <a:t>                       </a:t>
            </a:r>
            <a:endParaRPr lang="bg-BG"/>
          </a:p>
          <a:p>
            <a:r>
              <a:rPr lang="bg-BG" b="1" i="1"/>
              <a:t>Инвестира във вашето бъдеще!</a:t>
            </a:r>
            <a:endParaRPr lang="en-US" b="1" i="1"/>
          </a:p>
        </p:txBody>
      </p:sp>
      <p:sp>
        <p:nvSpPr>
          <p:cNvPr id="44058" name="Text Box 26"/>
          <p:cNvSpPr txBox="1">
            <a:spLocks noChangeArrowheads="1"/>
          </p:cNvSpPr>
          <p:nvPr/>
        </p:nvSpPr>
        <p:spPr bwMode="auto">
          <a:xfrm>
            <a:off x="8763000" y="6353175"/>
            <a:ext cx="33855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</a:rPr>
              <a:t>29</a:t>
            </a:r>
            <a:endParaRPr lang="en-US" sz="1200" b="1" dirty="0">
              <a:latin typeface="Times New Roman" pitchFamily="18" charset="0"/>
            </a:endParaRPr>
          </a:p>
        </p:txBody>
      </p:sp>
      <p:sp>
        <p:nvSpPr>
          <p:cNvPr id="21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" name="Object 58"/>
          <p:cNvGraphicFramePr>
            <a:graphicFrameLocks noChangeAspect="1"/>
          </p:cNvGraphicFramePr>
          <p:nvPr/>
        </p:nvGraphicFramePr>
        <p:xfrm>
          <a:off x="572145" y="353145"/>
          <a:ext cx="7888287" cy="156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3" name="Document" r:id="rId4" imgW="6269898" imgH="1303959" progId="Word.Document.8">
                  <p:embed/>
                </p:oleObj>
              </mc:Choice>
              <mc:Fallback>
                <p:oleObj name="Document" r:id="rId4" imgW="6269898" imgH="1303959" progId="Word.Document.8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145" y="353145"/>
                        <a:ext cx="7888287" cy="1563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63" name="Text Box 31"/>
          <p:cNvSpPr txBox="1">
            <a:spLocks noChangeAspect="1" noChangeArrowheads="1"/>
          </p:cNvSpPr>
          <p:nvPr/>
        </p:nvSpPr>
        <p:spPr bwMode="auto">
          <a:xfrm>
            <a:off x="827584" y="4778896"/>
            <a:ext cx="7560840" cy="6663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     а)		                                    б)		</a:t>
            </a:r>
            <a:r>
              <a:rPr lang="ru-RU" sz="1400" b="1" dirty="0">
                <a:latin typeface="+mj-lt"/>
                <a:cs typeface="Arial" pitchFamily="34" charset="0"/>
              </a:rPr>
              <a:t> </a:t>
            </a:r>
            <a:r>
              <a:rPr lang="ru-RU" sz="1400" b="1" dirty="0" smtClean="0">
                <a:latin typeface="+mj-lt"/>
                <a:cs typeface="Arial" pitchFamily="34" charset="0"/>
              </a:rPr>
              <a:t>         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в)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Фиг. </a:t>
            </a:r>
            <a:r>
              <a:rPr lang="ru-RU" sz="1400" b="1" dirty="0" smtClean="0">
                <a:latin typeface="+mj-lt"/>
                <a:cs typeface="Arial" pitchFamily="34" charset="0"/>
              </a:rPr>
              <a:t>10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Схеми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за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температурна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стабилизация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с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пасивни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термочувствителни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елементи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grpSp>
        <p:nvGrpSpPr>
          <p:cNvPr id="44236" name="Group 204"/>
          <p:cNvGrpSpPr>
            <a:grpSpLocks/>
          </p:cNvGrpSpPr>
          <p:nvPr/>
        </p:nvGrpSpPr>
        <p:grpSpPr bwMode="auto">
          <a:xfrm>
            <a:off x="3960813" y="3576638"/>
            <a:ext cx="207963" cy="211138"/>
            <a:chOff x="2495" y="2253"/>
            <a:chExt cx="131" cy="133"/>
          </a:xfrm>
        </p:grpSpPr>
        <p:sp>
          <p:nvSpPr>
            <p:cNvPr id="44234" name="Rectangle 202"/>
            <p:cNvSpPr>
              <a:spLocks noChangeArrowheads="1"/>
            </p:cNvSpPr>
            <p:nvPr/>
          </p:nvSpPr>
          <p:spPr bwMode="auto">
            <a:xfrm>
              <a:off x="2572" y="2319"/>
              <a:ext cx="5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D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235" name="Rectangle 203"/>
            <p:cNvSpPr>
              <a:spLocks noChangeArrowheads="1"/>
            </p:cNvSpPr>
            <p:nvPr/>
          </p:nvSpPr>
          <p:spPr bwMode="auto">
            <a:xfrm>
              <a:off x="2495" y="2253"/>
              <a:ext cx="108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U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94" name="Group 293"/>
          <p:cNvGrpSpPr/>
          <p:nvPr/>
        </p:nvGrpSpPr>
        <p:grpSpPr>
          <a:xfrm>
            <a:off x="409202" y="2125427"/>
            <a:ext cx="7992368" cy="2743733"/>
            <a:chOff x="409202" y="1661090"/>
            <a:chExt cx="7992368" cy="2743733"/>
          </a:xfrm>
        </p:grpSpPr>
        <p:grpSp>
          <p:nvGrpSpPr>
            <p:cNvPr id="291" name="Group 290"/>
            <p:cNvGrpSpPr/>
            <p:nvPr/>
          </p:nvGrpSpPr>
          <p:grpSpPr>
            <a:xfrm>
              <a:off x="409202" y="1700808"/>
              <a:ext cx="3010670" cy="2704015"/>
              <a:chOff x="1760538" y="2122488"/>
              <a:chExt cx="2197100" cy="2176463"/>
            </a:xfrm>
          </p:grpSpPr>
          <p:sp>
            <p:nvSpPr>
              <p:cNvPr id="44067" name="Line 35"/>
              <p:cNvSpPr>
                <a:spLocks noChangeShapeType="1"/>
              </p:cNvSpPr>
              <p:nvPr/>
            </p:nvSpPr>
            <p:spPr bwMode="auto">
              <a:xfrm flipV="1">
                <a:off x="3043238" y="3013075"/>
                <a:ext cx="115888" cy="57150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68" name="Oval 36"/>
              <p:cNvSpPr>
                <a:spLocks noChangeArrowheads="1"/>
              </p:cNvSpPr>
              <p:nvPr/>
            </p:nvSpPr>
            <p:spPr bwMode="auto">
              <a:xfrm>
                <a:off x="2941638" y="2995613"/>
                <a:ext cx="296863" cy="296863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69" name="Line 37"/>
              <p:cNvSpPr>
                <a:spLocks noChangeShapeType="1"/>
              </p:cNvSpPr>
              <p:nvPr/>
            </p:nvSpPr>
            <p:spPr bwMode="auto">
              <a:xfrm flipV="1">
                <a:off x="3041651" y="3027363"/>
                <a:ext cx="1588" cy="233363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70" name="Line 38"/>
              <p:cNvSpPr>
                <a:spLocks noChangeShapeType="1"/>
              </p:cNvSpPr>
              <p:nvPr/>
            </p:nvSpPr>
            <p:spPr bwMode="auto">
              <a:xfrm flipV="1">
                <a:off x="3165476" y="2239963"/>
                <a:ext cx="1588" cy="769938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71" name="Line 39"/>
              <p:cNvSpPr>
                <a:spLocks noChangeShapeType="1"/>
              </p:cNvSpPr>
              <p:nvPr/>
            </p:nvSpPr>
            <p:spPr bwMode="auto">
              <a:xfrm flipV="1">
                <a:off x="3165476" y="3279775"/>
                <a:ext cx="1588" cy="185738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72" name="Line 40"/>
              <p:cNvSpPr>
                <a:spLocks noChangeShapeType="1"/>
              </p:cNvSpPr>
              <p:nvPr/>
            </p:nvSpPr>
            <p:spPr bwMode="auto">
              <a:xfrm flipH="1" flipV="1">
                <a:off x="3040063" y="3206750"/>
                <a:ext cx="71438" cy="39688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44075" name="Group 43"/>
              <p:cNvGrpSpPr>
                <a:grpSpLocks/>
              </p:cNvGrpSpPr>
              <p:nvPr/>
            </p:nvGrpSpPr>
            <p:grpSpPr bwMode="auto">
              <a:xfrm>
                <a:off x="3092451" y="3225800"/>
                <a:ext cx="60325" cy="41275"/>
                <a:chOff x="1948" y="2032"/>
                <a:chExt cx="38" cy="26"/>
              </a:xfrm>
            </p:grpSpPr>
            <p:sp>
              <p:nvSpPr>
                <p:cNvPr id="44073" name="Freeform 41"/>
                <p:cNvSpPr>
                  <a:spLocks/>
                </p:cNvSpPr>
                <p:nvPr/>
              </p:nvSpPr>
              <p:spPr bwMode="auto">
                <a:xfrm>
                  <a:off x="1948" y="2032"/>
                  <a:ext cx="38" cy="26"/>
                </a:xfrm>
                <a:custGeom>
                  <a:avLst/>
                  <a:gdLst/>
                  <a:ahLst/>
                  <a:cxnLst>
                    <a:cxn ang="0">
                      <a:pos x="38" y="26"/>
                    </a:cxn>
                    <a:cxn ang="0">
                      <a:pos x="8" y="0"/>
                    </a:cxn>
                    <a:cxn ang="0">
                      <a:pos x="0" y="14"/>
                    </a:cxn>
                    <a:cxn ang="0">
                      <a:pos x="38" y="26"/>
                    </a:cxn>
                  </a:cxnLst>
                  <a:rect l="0" t="0" r="r" b="b"/>
                  <a:pathLst>
                    <a:path w="38" h="26">
                      <a:moveTo>
                        <a:pt x="38" y="26"/>
                      </a:moveTo>
                      <a:lnTo>
                        <a:pt x="8" y="0"/>
                      </a:lnTo>
                      <a:lnTo>
                        <a:pt x="0" y="14"/>
                      </a:lnTo>
                      <a:lnTo>
                        <a:pt x="38" y="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074" name="Freeform 42"/>
                <p:cNvSpPr>
                  <a:spLocks/>
                </p:cNvSpPr>
                <p:nvPr/>
              </p:nvSpPr>
              <p:spPr bwMode="auto">
                <a:xfrm>
                  <a:off x="1948" y="2032"/>
                  <a:ext cx="38" cy="26"/>
                </a:xfrm>
                <a:custGeom>
                  <a:avLst/>
                  <a:gdLst/>
                  <a:ahLst/>
                  <a:cxnLst>
                    <a:cxn ang="0">
                      <a:pos x="38" y="26"/>
                    </a:cxn>
                    <a:cxn ang="0">
                      <a:pos x="8" y="0"/>
                    </a:cxn>
                    <a:cxn ang="0">
                      <a:pos x="0" y="14"/>
                    </a:cxn>
                    <a:cxn ang="0">
                      <a:pos x="38" y="26"/>
                    </a:cxn>
                  </a:cxnLst>
                  <a:rect l="0" t="0" r="r" b="b"/>
                  <a:pathLst>
                    <a:path w="38" h="26">
                      <a:moveTo>
                        <a:pt x="38" y="26"/>
                      </a:moveTo>
                      <a:lnTo>
                        <a:pt x="8" y="0"/>
                      </a:lnTo>
                      <a:lnTo>
                        <a:pt x="0" y="14"/>
                      </a:lnTo>
                      <a:lnTo>
                        <a:pt x="38" y="26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4076" name="Line 44"/>
              <p:cNvSpPr>
                <a:spLocks noChangeShapeType="1"/>
              </p:cNvSpPr>
              <p:nvPr/>
            </p:nvSpPr>
            <p:spPr bwMode="auto">
              <a:xfrm flipH="1" flipV="1">
                <a:off x="3040063" y="3206750"/>
                <a:ext cx="71438" cy="39688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44079" name="Group 47"/>
              <p:cNvGrpSpPr>
                <a:grpSpLocks/>
              </p:cNvGrpSpPr>
              <p:nvPr/>
            </p:nvGrpSpPr>
            <p:grpSpPr bwMode="auto">
              <a:xfrm>
                <a:off x="3092451" y="3225800"/>
                <a:ext cx="60325" cy="41275"/>
                <a:chOff x="1948" y="2032"/>
                <a:chExt cx="38" cy="26"/>
              </a:xfrm>
            </p:grpSpPr>
            <p:sp>
              <p:nvSpPr>
                <p:cNvPr id="44077" name="Freeform 45"/>
                <p:cNvSpPr>
                  <a:spLocks/>
                </p:cNvSpPr>
                <p:nvPr/>
              </p:nvSpPr>
              <p:spPr bwMode="auto">
                <a:xfrm>
                  <a:off x="1948" y="2032"/>
                  <a:ext cx="38" cy="26"/>
                </a:xfrm>
                <a:custGeom>
                  <a:avLst/>
                  <a:gdLst/>
                  <a:ahLst/>
                  <a:cxnLst>
                    <a:cxn ang="0">
                      <a:pos x="38" y="26"/>
                    </a:cxn>
                    <a:cxn ang="0">
                      <a:pos x="8" y="0"/>
                    </a:cxn>
                    <a:cxn ang="0">
                      <a:pos x="0" y="14"/>
                    </a:cxn>
                    <a:cxn ang="0">
                      <a:pos x="38" y="26"/>
                    </a:cxn>
                  </a:cxnLst>
                  <a:rect l="0" t="0" r="r" b="b"/>
                  <a:pathLst>
                    <a:path w="38" h="26">
                      <a:moveTo>
                        <a:pt x="38" y="26"/>
                      </a:moveTo>
                      <a:lnTo>
                        <a:pt x="8" y="0"/>
                      </a:lnTo>
                      <a:lnTo>
                        <a:pt x="0" y="14"/>
                      </a:lnTo>
                      <a:lnTo>
                        <a:pt x="38" y="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078" name="Freeform 46"/>
                <p:cNvSpPr>
                  <a:spLocks/>
                </p:cNvSpPr>
                <p:nvPr/>
              </p:nvSpPr>
              <p:spPr bwMode="auto">
                <a:xfrm>
                  <a:off x="1948" y="2032"/>
                  <a:ext cx="38" cy="26"/>
                </a:xfrm>
                <a:custGeom>
                  <a:avLst/>
                  <a:gdLst/>
                  <a:ahLst/>
                  <a:cxnLst>
                    <a:cxn ang="0">
                      <a:pos x="38" y="26"/>
                    </a:cxn>
                    <a:cxn ang="0">
                      <a:pos x="8" y="0"/>
                    </a:cxn>
                    <a:cxn ang="0">
                      <a:pos x="0" y="14"/>
                    </a:cxn>
                    <a:cxn ang="0">
                      <a:pos x="38" y="26"/>
                    </a:cxn>
                  </a:cxnLst>
                  <a:rect l="0" t="0" r="r" b="b"/>
                  <a:pathLst>
                    <a:path w="38" h="26">
                      <a:moveTo>
                        <a:pt x="38" y="26"/>
                      </a:moveTo>
                      <a:lnTo>
                        <a:pt x="8" y="0"/>
                      </a:lnTo>
                      <a:lnTo>
                        <a:pt x="0" y="14"/>
                      </a:lnTo>
                      <a:lnTo>
                        <a:pt x="38" y="26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4080" name="Line 48"/>
              <p:cNvSpPr>
                <a:spLocks noChangeShapeType="1"/>
              </p:cNvSpPr>
              <p:nvPr/>
            </p:nvSpPr>
            <p:spPr bwMode="auto">
              <a:xfrm flipH="1">
                <a:off x="2779713" y="3141663"/>
                <a:ext cx="257175" cy="1588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44083" name="Group 51"/>
              <p:cNvGrpSpPr>
                <a:grpSpLocks/>
              </p:cNvGrpSpPr>
              <p:nvPr/>
            </p:nvGrpSpPr>
            <p:grpSpPr bwMode="auto">
              <a:xfrm>
                <a:off x="3117851" y="2482850"/>
                <a:ext cx="92075" cy="295275"/>
                <a:chOff x="1964" y="1564"/>
                <a:chExt cx="58" cy="186"/>
              </a:xfrm>
            </p:grpSpPr>
            <p:sp>
              <p:nvSpPr>
                <p:cNvPr id="44081" name="Rectangle 49"/>
                <p:cNvSpPr>
                  <a:spLocks noChangeArrowheads="1"/>
                </p:cNvSpPr>
                <p:nvPr/>
              </p:nvSpPr>
              <p:spPr bwMode="auto">
                <a:xfrm>
                  <a:off x="1964" y="1564"/>
                  <a:ext cx="58" cy="18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082" name="Rectangle 50"/>
                <p:cNvSpPr>
                  <a:spLocks noChangeArrowheads="1"/>
                </p:cNvSpPr>
                <p:nvPr/>
              </p:nvSpPr>
              <p:spPr bwMode="auto">
                <a:xfrm>
                  <a:off x="1964" y="1564"/>
                  <a:ext cx="58" cy="186"/>
                </a:xfrm>
                <a:prstGeom prst="rect">
                  <a:avLst/>
                </a:prstGeom>
                <a:noFill/>
                <a:ln w="9525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4084" name="Line 52"/>
              <p:cNvSpPr>
                <a:spLocks noChangeShapeType="1"/>
              </p:cNvSpPr>
              <p:nvPr/>
            </p:nvSpPr>
            <p:spPr bwMode="auto">
              <a:xfrm>
                <a:off x="3165476" y="3448050"/>
                <a:ext cx="19050" cy="849313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85" name="Line 53"/>
              <p:cNvSpPr>
                <a:spLocks noChangeShapeType="1"/>
              </p:cNvSpPr>
              <p:nvPr/>
            </p:nvSpPr>
            <p:spPr bwMode="auto">
              <a:xfrm>
                <a:off x="3117851" y="4297363"/>
                <a:ext cx="130175" cy="1588"/>
              </a:xfrm>
              <a:prstGeom prst="line">
                <a:avLst/>
              </a:prstGeom>
              <a:noFill/>
              <a:ln w="269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86" name="Line 54"/>
              <p:cNvSpPr>
                <a:spLocks noChangeShapeType="1"/>
              </p:cNvSpPr>
              <p:nvPr/>
            </p:nvSpPr>
            <p:spPr bwMode="auto">
              <a:xfrm>
                <a:off x="2536826" y="2230438"/>
                <a:ext cx="1019175" cy="1588"/>
              </a:xfrm>
              <a:prstGeom prst="line">
                <a:avLst/>
              </a:prstGeom>
              <a:noFill/>
              <a:ln w="1111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87" name="Line 55"/>
              <p:cNvSpPr>
                <a:spLocks noChangeShapeType="1"/>
              </p:cNvSpPr>
              <p:nvPr/>
            </p:nvSpPr>
            <p:spPr bwMode="auto">
              <a:xfrm flipH="1">
                <a:off x="2165351" y="3143250"/>
                <a:ext cx="647700" cy="1588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44090" name="Group 58"/>
              <p:cNvGrpSpPr>
                <a:grpSpLocks/>
              </p:cNvGrpSpPr>
              <p:nvPr/>
            </p:nvGrpSpPr>
            <p:grpSpPr bwMode="auto">
              <a:xfrm>
                <a:off x="3148013" y="2217738"/>
                <a:ext cx="30163" cy="30163"/>
                <a:chOff x="1983" y="1397"/>
                <a:chExt cx="19" cy="19"/>
              </a:xfrm>
            </p:grpSpPr>
            <p:sp>
              <p:nvSpPr>
                <p:cNvPr id="44088" name="Oval 56"/>
                <p:cNvSpPr>
                  <a:spLocks noChangeArrowheads="1"/>
                </p:cNvSpPr>
                <p:nvPr/>
              </p:nvSpPr>
              <p:spPr bwMode="auto">
                <a:xfrm>
                  <a:off x="1983" y="1398"/>
                  <a:ext cx="19" cy="18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089" name="Oval 57"/>
                <p:cNvSpPr>
                  <a:spLocks noChangeArrowheads="1"/>
                </p:cNvSpPr>
                <p:nvPr/>
              </p:nvSpPr>
              <p:spPr bwMode="auto">
                <a:xfrm>
                  <a:off x="1983" y="1397"/>
                  <a:ext cx="19" cy="19"/>
                </a:xfrm>
                <a:prstGeom prst="ellipse">
                  <a:avLst/>
                </a:prstGeom>
                <a:noFill/>
                <a:ln w="1111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4093" name="Group 61"/>
              <p:cNvGrpSpPr>
                <a:grpSpLocks/>
              </p:cNvGrpSpPr>
              <p:nvPr/>
            </p:nvGrpSpPr>
            <p:grpSpPr bwMode="auto">
              <a:xfrm>
                <a:off x="3529013" y="2217738"/>
                <a:ext cx="28575" cy="30163"/>
                <a:chOff x="2223" y="1397"/>
                <a:chExt cx="18" cy="19"/>
              </a:xfrm>
            </p:grpSpPr>
            <p:sp>
              <p:nvSpPr>
                <p:cNvPr id="44091" name="Oval 59"/>
                <p:cNvSpPr>
                  <a:spLocks noChangeArrowheads="1"/>
                </p:cNvSpPr>
                <p:nvPr/>
              </p:nvSpPr>
              <p:spPr bwMode="auto">
                <a:xfrm>
                  <a:off x="2223" y="1398"/>
                  <a:ext cx="18" cy="18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092" name="Oval 60"/>
                <p:cNvSpPr>
                  <a:spLocks noChangeArrowheads="1"/>
                </p:cNvSpPr>
                <p:nvPr/>
              </p:nvSpPr>
              <p:spPr bwMode="auto">
                <a:xfrm>
                  <a:off x="2223" y="1397"/>
                  <a:ext cx="18" cy="19"/>
                </a:xfrm>
                <a:prstGeom prst="ellipse">
                  <a:avLst/>
                </a:prstGeom>
                <a:noFill/>
                <a:ln w="1111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4094" name="Line 62"/>
              <p:cNvSpPr>
                <a:spLocks noChangeShapeType="1"/>
              </p:cNvSpPr>
              <p:nvPr/>
            </p:nvSpPr>
            <p:spPr bwMode="auto">
              <a:xfrm>
                <a:off x="2530476" y="2230438"/>
                <a:ext cx="1588" cy="1217613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44097" name="Group 65"/>
              <p:cNvGrpSpPr>
                <a:grpSpLocks/>
              </p:cNvGrpSpPr>
              <p:nvPr/>
            </p:nvGrpSpPr>
            <p:grpSpPr bwMode="auto">
              <a:xfrm>
                <a:off x="3243263" y="2533650"/>
                <a:ext cx="166688" cy="211138"/>
                <a:chOff x="2043" y="1596"/>
                <a:chExt cx="105" cy="133"/>
              </a:xfrm>
            </p:grpSpPr>
            <p:sp>
              <p:nvSpPr>
                <p:cNvPr id="44095" name="Rectangle 63"/>
                <p:cNvSpPr>
                  <a:spLocks noChangeArrowheads="1"/>
                </p:cNvSpPr>
                <p:nvPr/>
              </p:nvSpPr>
              <p:spPr bwMode="auto">
                <a:xfrm>
                  <a:off x="2097" y="1662"/>
                  <a:ext cx="51" cy="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" b="0" i="1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C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4096" name="Rectangle 64"/>
                <p:cNvSpPr>
                  <a:spLocks noChangeArrowheads="1"/>
                </p:cNvSpPr>
                <p:nvPr/>
              </p:nvSpPr>
              <p:spPr bwMode="auto">
                <a:xfrm>
                  <a:off x="2043" y="1596"/>
                  <a:ext cx="98" cy="1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200" b="0" i="1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R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44100" name="Group 68"/>
              <p:cNvGrpSpPr>
                <a:grpSpLocks/>
              </p:cNvGrpSpPr>
              <p:nvPr/>
            </p:nvGrpSpPr>
            <p:grpSpPr bwMode="auto">
              <a:xfrm>
                <a:off x="2338388" y="2555875"/>
                <a:ext cx="153988" cy="212725"/>
                <a:chOff x="1473" y="1610"/>
                <a:chExt cx="97" cy="134"/>
              </a:xfrm>
            </p:grpSpPr>
            <p:sp>
              <p:nvSpPr>
                <p:cNvPr id="44098" name="Rectangle 66"/>
                <p:cNvSpPr>
                  <a:spLocks noChangeArrowheads="1"/>
                </p:cNvSpPr>
                <p:nvPr/>
              </p:nvSpPr>
              <p:spPr bwMode="auto">
                <a:xfrm>
                  <a:off x="1523" y="1677"/>
                  <a:ext cx="43" cy="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1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4099" name="Rectangle 67"/>
                <p:cNvSpPr>
                  <a:spLocks noChangeArrowheads="1"/>
                </p:cNvSpPr>
                <p:nvPr/>
              </p:nvSpPr>
              <p:spPr bwMode="auto">
                <a:xfrm>
                  <a:off x="1473" y="1610"/>
                  <a:ext cx="97" cy="1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200" b="0" i="1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R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44104" name="Group 72"/>
              <p:cNvGrpSpPr>
                <a:grpSpLocks/>
              </p:cNvGrpSpPr>
              <p:nvPr/>
            </p:nvGrpSpPr>
            <p:grpSpPr bwMode="auto">
              <a:xfrm>
                <a:off x="3608388" y="2122488"/>
                <a:ext cx="349250" cy="228600"/>
                <a:chOff x="2273" y="1337"/>
                <a:chExt cx="220" cy="144"/>
              </a:xfrm>
            </p:grpSpPr>
            <p:sp>
              <p:nvSpPr>
                <p:cNvPr id="44101" name="Rectangle 69"/>
                <p:cNvSpPr>
                  <a:spLocks noChangeArrowheads="1"/>
                </p:cNvSpPr>
                <p:nvPr/>
              </p:nvSpPr>
              <p:spPr bwMode="auto">
                <a:xfrm>
                  <a:off x="2410" y="1414"/>
                  <a:ext cx="83" cy="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" b="0" i="1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CC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4102" name="Rectangle 70"/>
                <p:cNvSpPr>
                  <a:spLocks noChangeArrowheads="1"/>
                </p:cNvSpPr>
                <p:nvPr/>
              </p:nvSpPr>
              <p:spPr bwMode="auto">
                <a:xfrm>
                  <a:off x="2336" y="1348"/>
                  <a:ext cx="108" cy="1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200" b="0" i="1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U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4103" name="Rectangle 71"/>
                <p:cNvSpPr>
                  <a:spLocks noChangeArrowheads="1"/>
                </p:cNvSpPr>
                <p:nvPr/>
              </p:nvSpPr>
              <p:spPr bwMode="auto">
                <a:xfrm>
                  <a:off x="2273" y="1337"/>
                  <a:ext cx="111" cy="1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2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Symbol" pitchFamily="18" charset="2"/>
                      <a:cs typeface="Arial" pitchFamily="34" charset="0"/>
                    </a:rPr>
                    <a:t>+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44105" name="Line 73"/>
              <p:cNvSpPr>
                <a:spLocks noChangeShapeType="1"/>
              </p:cNvSpPr>
              <p:nvPr/>
            </p:nvSpPr>
            <p:spPr bwMode="auto">
              <a:xfrm>
                <a:off x="2516188" y="3662363"/>
                <a:ext cx="7938" cy="511175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44108" name="Group 76"/>
              <p:cNvGrpSpPr>
                <a:grpSpLocks/>
              </p:cNvGrpSpPr>
              <p:nvPr/>
            </p:nvGrpSpPr>
            <p:grpSpPr bwMode="auto">
              <a:xfrm>
                <a:off x="2519363" y="3127375"/>
                <a:ext cx="30163" cy="28575"/>
                <a:chOff x="1587" y="1970"/>
                <a:chExt cx="19" cy="18"/>
              </a:xfrm>
            </p:grpSpPr>
            <p:sp>
              <p:nvSpPr>
                <p:cNvPr id="44106" name="Oval 74"/>
                <p:cNvSpPr>
                  <a:spLocks noChangeArrowheads="1"/>
                </p:cNvSpPr>
                <p:nvPr/>
              </p:nvSpPr>
              <p:spPr bwMode="auto">
                <a:xfrm>
                  <a:off x="1587" y="1970"/>
                  <a:ext cx="19" cy="18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107" name="Oval 75"/>
                <p:cNvSpPr>
                  <a:spLocks noChangeArrowheads="1"/>
                </p:cNvSpPr>
                <p:nvPr/>
              </p:nvSpPr>
              <p:spPr bwMode="auto">
                <a:xfrm>
                  <a:off x="1587" y="1970"/>
                  <a:ext cx="19" cy="18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4111" name="Group 79"/>
              <p:cNvGrpSpPr>
                <a:grpSpLocks/>
              </p:cNvGrpSpPr>
              <p:nvPr/>
            </p:nvGrpSpPr>
            <p:grpSpPr bwMode="auto">
              <a:xfrm>
                <a:off x="2298701" y="3503613"/>
                <a:ext cx="157163" cy="211138"/>
                <a:chOff x="1448" y="2207"/>
                <a:chExt cx="99" cy="133"/>
              </a:xfrm>
            </p:grpSpPr>
            <p:sp>
              <p:nvSpPr>
                <p:cNvPr id="44109" name="Rectangle 77"/>
                <p:cNvSpPr>
                  <a:spLocks noChangeArrowheads="1"/>
                </p:cNvSpPr>
                <p:nvPr/>
              </p:nvSpPr>
              <p:spPr bwMode="auto">
                <a:xfrm>
                  <a:off x="1503" y="2273"/>
                  <a:ext cx="44" cy="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2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4110" name="Rectangle 78"/>
                <p:cNvSpPr>
                  <a:spLocks noChangeArrowheads="1"/>
                </p:cNvSpPr>
                <p:nvPr/>
              </p:nvSpPr>
              <p:spPr bwMode="auto">
                <a:xfrm>
                  <a:off x="1448" y="2207"/>
                  <a:ext cx="98" cy="1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200" b="0" i="1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R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44112" name="Line 80"/>
              <p:cNvSpPr>
                <a:spLocks noChangeShapeType="1"/>
              </p:cNvSpPr>
              <p:nvPr/>
            </p:nvSpPr>
            <p:spPr bwMode="auto">
              <a:xfrm>
                <a:off x="2173288" y="4173538"/>
                <a:ext cx="1012825" cy="1588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44115" name="Group 83"/>
              <p:cNvGrpSpPr>
                <a:grpSpLocks/>
              </p:cNvGrpSpPr>
              <p:nvPr/>
            </p:nvGrpSpPr>
            <p:grpSpPr bwMode="auto">
              <a:xfrm>
                <a:off x="2503488" y="4149725"/>
                <a:ext cx="30163" cy="30163"/>
                <a:chOff x="1577" y="2614"/>
                <a:chExt cx="19" cy="19"/>
              </a:xfrm>
            </p:grpSpPr>
            <p:sp>
              <p:nvSpPr>
                <p:cNvPr id="44113" name="Oval 81"/>
                <p:cNvSpPr>
                  <a:spLocks noChangeArrowheads="1"/>
                </p:cNvSpPr>
                <p:nvPr/>
              </p:nvSpPr>
              <p:spPr bwMode="auto">
                <a:xfrm>
                  <a:off x="1577" y="2614"/>
                  <a:ext cx="19" cy="19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114" name="Oval 82"/>
                <p:cNvSpPr>
                  <a:spLocks noChangeArrowheads="1"/>
                </p:cNvSpPr>
                <p:nvPr/>
              </p:nvSpPr>
              <p:spPr bwMode="auto">
                <a:xfrm>
                  <a:off x="1577" y="2614"/>
                  <a:ext cx="19" cy="19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4118" name="Group 86"/>
              <p:cNvGrpSpPr>
                <a:grpSpLocks/>
              </p:cNvGrpSpPr>
              <p:nvPr/>
            </p:nvGrpSpPr>
            <p:grpSpPr bwMode="auto">
              <a:xfrm>
                <a:off x="3167063" y="4160838"/>
                <a:ext cx="30163" cy="30163"/>
                <a:chOff x="1995" y="2621"/>
                <a:chExt cx="19" cy="19"/>
              </a:xfrm>
            </p:grpSpPr>
            <p:sp>
              <p:nvSpPr>
                <p:cNvPr id="44116" name="Oval 84"/>
                <p:cNvSpPr>
                  <a:spLocks noChangeArrowheads="1"/>
                </p:cNvSpPr>
                <p:nvPr/>
              </p:nvSpPr>
              <p:spPr bwMode="auto">
                <a:xfrm>
                  <a:off x="1995" y="2621"/>
                  <a:ext cx="19" cy="19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117" name="Oval 85"/>
                <p:cNvSpPr>
                  <a:spLocks noChangeArrowheads="1"/>
                </p:cNvSpPr>
                <p:nvPr/>
              </p:nvSpPr>
              <p:spPr bwMode="auto">
                <a:xfrm>
                  <a:off x="1995" y="2621"/>
                  <a:ext cx="19" cy="19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4121" name="Group 89"/>
              <p:cNvGrpSpPr>
                <a:grpSpLocks/>
              </p:cNvGrpSpPr>
              <p:nvPr/>
            </p:nvGrpSpPr>
            <p:grpSpPr bwMode="auto">
              <a:xfrm>
                <a:off x="2490788" y="2482850"/>
                <a:ext cx="92075" cy="295275"/>
                <a:chOff x="1569" y="1564"/>
                <a:chExt cx="58" cy="186"/>
              </a:xfrm>
            </p:grpSpPr>
            <p:sp>
              <p:nvSpPr>
                <p:cNvPr id="44119" name="Rectangle 87"/>
                <p:cNvSpPr>
                  <a:spLocks noChangeArrowheads="1"/>
                </p:cNvSpPr>
                <p:nvPr/>
              </p:nvSpPr>
              <p:spPr bwMode="auto">
                <a:xfrm>
                  <a:off x="1569" y="1564"/>
                  <a:ext cx="58" cy="18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120" name="Rectangle 88"/>
                <p:cNvSpPr>
                  <a:spLocks noChangeArrowheads="1"/>
                </p:cNvSpPr>
                <p:nvPr/>
              </p:nvSpPr>
              <p:spPr bwMode="auto">
                <a:xfrm>
                  <a:off x="1569" y="1564"/>
                  <a:ext cx="58" cy="186"/>
                </a:xfrm>
                <a:prstGeom prst="rect">
                  <a:avLst/>
                </a:prstGeom>
                <a:noFill/>
                <a:ln w="9525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4124" name="Group 92"/>
              <p:cNvGrpSpPr>
                <a:grpSpLocks/>
              </p:cNvGrpSpPr>
              <p:nvPr/>
            </p:nvGrpSpPr>
            <p:grpSpPr bwMode="auto">
              <a:xfrm>
                <a:off x="2476501" y="3448050"/>
                <a:ext cx="92075" cy="293688"/>
                <a:chOff x="1560" y="2172"/>
                <a:chExt cx="58" cy="185"/>
              </a:xfrm>
            </p:grpSpPr>
            <p:sp>
              <p:nvSpPr>
                <p:cNvPr id="44122" name="Rectangle 90"/>
                <p:cNvSpPr>
                  <a:spLocks noChangeArrowheads="1"/>
                </p:cNvSpPr>
                <p:nvPr/>
              </p:nvSpPr>
              <p:spPr bwMode="auto">
                <a:xfrm>
                  <a:off x="1560" y="2172"/>
                  <a:ext cx="58" cy="18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123" name="Rectangle 91"/>
                <p:cNvSpPr>
                  <a:spLocks noChangeArrowheads="1"/>
                </p:cNvSpPr>
                <p:nvPr/>
              </p:nvSpPr>
              <p:spPr bwMode="auto">
                <a:xfrm>
                  <a:off x="1560" y="2172"/>
                  <a:ext cx="58" cy="185"/>
                </a:xfrm>
                <a:prstGeom prst="rect">
                  <a:avLst/>
                </a:prstGeom>
                <a:noFill/>
                <a:ln w="9525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4125" name="Line 93"/>
              <p:cNvSpPr>
                <a:spLocks noChangeShapeType="1"/>
              </p:cNvSpPr>
              <p:nvPr/>
            </p:nvSpPr>
            <p:spPr bwMode="auto">
              <a:xfrm>
                <a:off x="2165351" y="3205163"/>
                <a:ext cx="1588" cy="908050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44128" name="Group 96"/>
              <p:cNvGrpSpPr>
                <a:grpSpLocks/>
              </p:cNvGrpSpPr>
              <p:nvPr/>
            </p:nvGrpSpPr>
            <p:grpSpPr bwMode="auto">
              <a:xfrm>
                <a:off x="2152651" y="3216275"/>
                <a:ext cx="23813" cy="53975"/>
                <a:chOff x="1356" y="2026"/>
                <a:chExt cx="15" cy="34"/>
              </a:xfrm>
            </p:grpSpPr>
            <p:sp>
              <p:nvSpPr>
                <p:cNvPr id="44126" name="Freeform 94"/>
                <p:cNvSpPr>
                  <a:spLocks/>
                </p:cNvSpPr>
                <p:nvPr/>
              </p:nvSpPr>
              <p:spPr bwMode="auto">
                <a:xfrm>
                  <a:off x="1356" y="2026"/>
                  <a:ext cx="15" cy="34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15" y="34"/>
                    </a:cxn>
                    <a:cxn ang="0">
                      <a:pos x="0" y="34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15" h="34">
                      <a:moveTo>
                        <a:pt x="7" y="0"/>
                      </a:moveTo>
                      <a:lnTo>
                        <a:pt x="15" y="34"/>
                      </a:lnTo>
                      <a:lnTo>
                        <a:pt x="0" y="34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127" name="Freeform 95"/>
                <p:cNvSpPr>
                  <a:spLocks/>
                </p:cNvSpPr>
                <p:nvPr/>
              </p:nvSpPr>
              <p:spPr bwMode="auto">
                <a:xfrm>
                  <a:off x="1356" y="2026"/>
                  <a:ext cx="15" cy="34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15" y="34"/>
                    </a:cxn>
                    <a:cxn ang="0">
                      <a:pos x="0" y="34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15" h="34">
                      <a:moveTo>
                        <a:pt x="7" y="0"/>
                      </a:moveTo>
                      <a:lnTo>
                        <a:pt x="15" y="34"/>
                      </a:lnTo>
                      <a:lnTo>
                        <a:pt x="0" y="34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4134" name="Group 102"/>
              <p:cNvGrpSpPr>
                <a:grpSpLocks/>
              </p:cNvGrpSpPr>
              <p:nvPr/>
            </p:nvGrpSpPr>
            <p:grpSpPr bwMode="auto">
              <a:xfrm>
                <a:off x="1760538" y="3514725"/>
                <a:ext cx="457200" cy="292100"/>
                <a:chOff x="1109" y="2214"/>
                <a:chExt cx="288" cy="184"/>
              </a:xfrm>
            </p:grpSpPr>
            <p:sp>
              <p:nvSpPr>
                <p:cNvPr id="44129" name="Rectangle 97"/>
                <p:cNvSpPr>
                  <a:spLocks noChangeArrowheads="1"/>
                </p:cNvSpPr>
                <p:nvPr/>
              </p:nvSpPr>
              <p:spPr bwMode="auto">
                <a:xfrm>
                  <a:off x="1218" y="2214"/>
                  <a:ext cx="87" cy="1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5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Symbol" pitchFamily="18" charset="2"/>
                      <a:cs typeface="Arial" pitchFamily="34" charset="0"/>
                    </a:rPr>
                    <a:t>(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4130" name="Rectangle 98"/>
                <p:cNvSpPr>
                  <a:spLocks noChangeArrowheads="1"/>
                </p:cNvSpPr>
                <p:nvPr/>
              </p:nvSpPr>
              <p:spPr bwMode="auto">
                <a:xfrm>
                  <a:off x="1310" y="2214"/>
                  <a:ext cx="87" cy="1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5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Symbol" pitchFamily="18" charset="2"/>
                      <a:cs typeface="Arial" pitchFamily="34" charset="0"/>
                    </a:rPr>
                    <a:t>)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4131" name="Rectangle 99"/>
                <p:cNvSpPr>
                  <a:spLocks noChangeArrowheads="1"/>
                </p:cNvSpPr>
                <p:nvPr/>
              </p:nvSpPr>
              <p:spPr bwMode="auto">
                <a:xfrm>
                  <a:off x="1242" y="2253"/>
                  <a:ext cx="91" cy="1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200" b="0" i="1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T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4132" name="Rectangle 100"/>
                <p:cNvSpPr>
                  <a:spLocks noChangeArrowheads="1"/>
                </p:cNvSpPr>
                <p:nvPr/>
              </p:nvSpPr>
              <p:spPr bwMode="auto">
                <a:xfrm>
                  <a:off x="1109" y="2253"/>
                  <a:ext cx="107" cy="1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200" b="0" i="1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U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4133" name="Rectangle 101"/>
                <p:cNvSpPr>
                  <a:spLocks noChangeArrowheads="1"/>
                </p:cNvSpPr>
                <p:nvPr/>
              </p:nvSpPr>
              <p:spPr bwMode="auto">
                <a:xfrm>
                  <a:off x="1185" y="2319"/>
                  <a:ext cx="43" cy="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2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44137" name="Group 105"/>
              <p:cNvGrpSpPr>
                <a:grpSpLocks/>
              </p:cNvGrpSpPr>
              <p:nvPr/>
            </p:nvGrpSpPr>
            <p:grpSpPr bwMode="auto">
              <a:xfrm>
                <a:off x="2143126" y="3128963"/>
                <a:ext cx="28575" cy="28575"/>
                <a:chOff x="1350" y="1971"/>
                <a:chExt cx="18" cy="18"/>
              </a:xfrm>
            </p:grpSpPr>
            <p:sp>
              <p:nvSpPr>
                <p:cNvPr id="44135" name="Oval 103"/>
                <p:cNvSpPr>
                  <a:spLocks noChangeArrowheads="1"/>
                </p:cNvSpPr>
                <p:nvPr/>
              </p:nvSpPr>
              <p:spPr bwMode="auto">
                <a:xfrm>
                  <a:off x="1350" y="1971"/>
                  <a:ext cx="18" cy="18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136" name="Oval 104"/>
                <p:cNvSpPr>
                  <a:spLocks noChangeArrowheads="1"/>
                </p:cNvSpPr>
                <p:nvPr/>
              </p:nvSpPr>
              <p:spPr bwMode="auto">
                <a:xfrm>
                  <a:off x="1350" y="1971"/>
                  <a:ext cx="18" cy="18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4140" name="Group 108"/>
              <p:cNvGrpSpPr>
                <a:grpSpLocks/>
              </p:cNvGrpSpPr>
              <p:nvPr/>
            </p:nvGrpSpPr>
            <p:grpSpPr bwMode="auto">
              <a:xfrm>
                <a:off x="2155826" y="4154488"/>
                <a:ext cx="30163" cy="30163"/>
                <a:chOff x="1358" y="2617"/>
                <a:chExt cx="19" cy="19"/>
              </a:xfrm>
            </p:grpSpPr>
            <p:sp>
              <p:nvSpPr>
                <p:cNvPr id="44138" name="Oval 106"/>
                <p:cNvSpPr>
                  <a:spLocks noChangeArrowheads="1"/>
                </p:cNvSpPr>
                <p:nvPr/>
              </p:nvSpPr>
              <p:spPr bwMode="auto">
                <a:xfrm>
                  <a:off x="1358" y="2617"/>
                  <a:ext cx="19" cy="19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139" name="Oval 107"/>
                <p:cNvSpPr>
                  <a:spLocks noChangeArrowheads="1"/>
                </p:cNvSpPr>
                <p:nvPr/>
              </p:nvSpPr>
              <p:spPr bwMode="auto">
                <a:xfrm>
                  <a:off x="1358" y="2617"/>
                  <a:ext cx="19" cy="19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4141" name="Line 109"/>
              <p:cNvSpPr>
                <a:spLocks noChangeShapeType="1"/>
              </p:cNvSpPr>
              <p:nvPr/>
            </p:nvSpPr>
            <p:spPr bwMode="auto">
              <a:xfrm flipV="1">
                <a:off x="3073401" y="2657475"/>
                <a:ext cx="1588" cy="265113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44144" name="Group 112"/>
              <p:cNvGrpSpPr>
                <a:grpSpLocks/>
              </p:cNvGrpSpPr>
              <p:nvPr/>
            </p:nvGrpSpPr>
            <p:grpSpPr bwMode="auto">
              <a:xfrm>
                <a:off x="3060701" y="2855913"/>
                <a:ext cx="23813" cy="55563"/>
                <a:chOff x="1928" y="1799"/>
                <a:chExt cx="15" cy="35"/>
              </a:xfrm>
            </p:grpSpPr>
            <p:sp>
              <p:nvSpPr>
                <p:cNvPr id="44142" name="Freeform 110"/>
                <p:cNvSpPr>
                  <a:spLocks/>
                </p:cNvSpPr>
                <p:nvPr/>
              </p:nvSpPr>
              <p:spPr bwMode="auto">
                <a:xfrm>
                  <a:off x="1928" y="1799"/>
                  <a:ext cx="15" cy="35"/>
                </a:xfrm>
                <a:custGeom>
                  <a:avLst/>
                  <a:gdLst/>
                  <a:ahLst/>
                  <a:cxnLst>
                    <a:cxn ang="0">
                      <a:pos x="7" y="35"/>
                    </a:cxn>
                    <a:cxn ang="0">
                      <a:pos x="15" y="0"/>
                    </a:cxn>
                    <a:cxn ang="0">
                      <a:pos x="0" y="0"/>
                    </a:cxn>
                    <a:cxn ang="0">
                      <a:pos x="7" y="35"/>
                    </a:cxn>
                  </a:cxnLst>
                  <a:rect l="0" t="0" r="r" b="b"/>
                  <a:pathLst>
                    <a:path w="15" h="35">
                      <a:moveTo>
                        <a:pt x="7" y="35"/>
                      </a:moveTo>
                      <a:lnTo>
                        <a:pt x="15" y="0"/>
                      </a:lnTo>
                      <a:lnTo>
                        <a:pt x="0" y="0"/>
                      </a:lnTo>
                      <a:lnTo>
                        <a:pt x="7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143" name="Freeform 111"/>
                <p:cNvSpPr>
                  <a:spLocks/>
                </p:cNvSpPr>
                <p:nvPr/>
              </p:nvSpPr>
              <p:spPr bwMode="auto">
                <a:xfrm>
                  <a:off x="1928" y="1799"/>
                  <a:ext cx="15" cy="35"/>
                </a:xfrm>
                <a:custGeom>
                  <a:avLst/>
                  <a:gdLst/>
                  <a:ahLst/>
                  <a:cxnLst>
                    <a:cxn ang="0">
                      <a:pos x="7" y="35"/>
                    </a:cxn>
                    <a:cxn ang="0">
                      <a:pos x="15" y="0"/>
                    </a:cxn>
                    <a:cxn ang="0">
                      <a:pos x="0" y="0"/>
                    </a:cxn>
                    <a:cxn ang="0">
                      <a:pos x="7" y="35"/>
                    </a:cxn>
                  </a:cxnLst>
                  <a:rect l="0" t="0" r="r" b="b"/>
                  <a:pathLst>
                    <a:path w="15" h="35">
                      <a:moveTo>
                        <a:pt x="7" y="35"/>
                      </a:moveTo>
                      <a:lnTo>
                        <a:pt x="15" y="0"/>
                      </a:lnTo>
                      <a:lnTo>
                        <a:pt x="0" y="0"/>
                      </a:lnTo>
                      <a:lnTo>
                        <a:pt x="7" y="35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4145" name="Line 113"/>
              <p:cNvSpPr>
                <a:spLocks noChangeShapeType="1"/>
              </p:cNvSpPr>
              <p:nvPr/>
            </p:nvSpPr>
            <p:spPr bwMode="auto">
              <a:xfrm flipV="1">
                <a:off x="3073401" y="2657475"/>
                <a:ext cx="1588" cy="265113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44148" name="Group 116"/>
              <p:cNvGrpSpPr>
                <a:grpSpLocks/>
              </p:cNvGrpSpPr>
              <p:nvPr/>
            </p:nvGrpSpPr>
            <p:grpSpPr bwMode="auto">
              <a:xfrm>
                <a:off x="3060701" y="2855913"/>
                <a:ext cx="23813" cy="55563"/>
                <a:chOff x="1928" y="1799"/>
                <a:chExt cx="15" cy="35"/>
              </a:xfrm>
            </p:grpSpPr>
            <p:sp>
              <p:nvSpPr>
                <p:cNvPr id="44146" name="Freeform 114"/>
                <p:cNvSpPr>
                  <a:spLocks/>
                </p:cNvSpPr>
                <p:nvPr/>
              </p:nvSpPr>
              <p:spPr bwMode="auto">
                <a:xfrm>
                  <a:off x="1928" y="1799"/>
                  <a:ext cx="15" cy="35"/>
                </a:xfrm>
                <a:custGeom>
                  <a:avLst/>
                  <a:gdLst/>
                  <a:ahLst/>
                  <a:cxnLst>
                    <a:cxn ang="0">
                      <a:pos x="7" y="35"/>
                    </a:cxn>
                    <a:cxn ang="0">
                      <a:pos x="15" y="0"/>
                    </a:cxn>
                    <a:cxn ang="0">
                      <a:pos x="0" y="0"/>
                    </a:cxn>
                    <a:cxn ang="0">
                      <a:pos x="7" y="35"/>
                    </a:cxn>
                  </a:cxnLst>
                  <a:rect l="0" t="0" r="r" b="b"/>
                  <a:pathLst>
                    <a:path w="15" h="35">
                      <a:moveTo>
                        <a:pt x="7" y="35"/>
                      </a:moveTo>
                      <a:lnTo>
                        <a:pt x="15" y="0"/>
                      </a:lnTo>
                      <a:lnTo>
                        <a:pt x="0" y="0"/>
                      </a:lnTo>
                      <a:lnTo>
                        <a:pt x="7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147" name="Freeform 115"/>
                <p:cNvSpPr>
                  <a:spLocks/>
                </p:cNvSpPr>
                <p:nvPr/>
              </p:nvSpPr>
              <p:spPr bwMode="auto">
                <a:xfrm>
                  <a:off x="1928" y="1799"/>
                  <a:ext cx="15" cy="35"/>
                </a:xfrm>
                <a:custGeom>
                  <a:avLst/>
                  <a:gdLst/>
                  <a:ahLst/>
                  <a:cxnLst>
                    <a:cxn ang="0">
                      <a:pos x="7" y="35"/>
                    </a:cxn>
                    <a:cxn ang="0">
                      <a:pos x="15" y="0"/>
                    </a:cxn>
                    <a:cxn ang="0">
                      <a:pos x="0" y="0"/>
                    </a:cxn>
                    <a:cxn ang="0">
                      <a:pos x="7" y="35"/>
                    </a:cxn>
                  </a:cxnLst>
                  <a:rect l="0" t="0" r="r" b="b"/>
                  <a:pathLst>
                    <a:path w="15" h="35">
                      <a:moveTo>
                        <a:pt x="7" y="35"/>
                      </a:moveTo>
                      <a:lnTo>
                        <a:pt x="15" y="0"/>
                      </a:lnTo>
                      <a:lnTo>
                        <a:pt x="0" y="0"/>
                      </a:lnTo>
                      <a:lnTo>
                        <a:pt x="7" y="35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4151" name="Group 119"/>
              <p:cNvGrpSpPr>
                <a:grpSpLocks/>
              </p:cNvGrpSpPr>
              <p:nvPr/>
            </p:nvGrpSpPr>
            <p:grpSpPr bwMode="auto">
              <a:xfrm>
                <a:off x="2908301" y="2655888"/>
                <a:ext cx="138113" cy="214313"/>
                <a:chOff x="1832" y="1673"/>
                <a:chExt cx="87" cy="135"/>
              </a:xfrm>
            </p:grpSpPr>
            <p:sp>
              <p:nvSpPr>
                <p:cNvPr id="44149" name="Rectangle 117"/>
                <p:cNvSpPr>
                  <a:spLocks noChangeArrowheads="1"/>
                </p:cNvSpPr>
                <p:nvPr/>
              </p:nvSpPr>
              <p:spPr bwMode="auto">
                <a:xfrm>
                  <a:off x="1868" y="1741"/>
                  <a:ext cx="51" cy="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" b="0" i="1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C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4150" name="Rectangle 118"/>
                <p:cNvSpPr>
                  <a:spLocks noChangeArrowheads="1"/>
                </p:cNvSpPr>
                <p:nvPr/>
              </p:nvSpPr>
              <p:spPr bwMode="auto">
                <a:xfrm>
                  <a:off x="1832" y="1673"/>
                  <a:ext cx="71" cy="1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200" b="0" i="1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I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44154" name="Group 122"/>
              <p:cNvGrpSpPr>
                <a:grpSpLocks/>
              </p:cNvGrpSpPr>
              <p:nvPr/>
            </p:nvGrpSpPr>
            <p:grpSpPr bwMode="auto">
              <a:xfrm>
                <a:off x="2909888" y="3200400"/>
                <a:ext cx="25400" cy="65088"/>
                <a:chOff x="1833" y="2016"/>
                <a:chExt cx="16" cy="41"/>
              </a:xfrm>
            </p:grpSpPr>
            <p:sp>
              <p:nvSpPr>
                <p:cNvPr id="44152" name="Freeform 120"/>
                <p:cNvSpPr>
                  <a:spLocks/>
                </p:cNvSpPr>
                <p:nvPr/>
              </p:nvSpPr>
              <p:spPr bwMode="auto">
                <a:xfrm>
                  <a:off x="1833" y="2016"/>
                  <a:ext cx="16" cy="41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1"/>
                    </a:cxn>
                    <a:cxn ang="0">
                      <a:pos x="16" y="38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16" h="41">
                      <a:moveTo>
                        <a:pt x="2" y="0"/>
                      </a:moveTo>
                      <a:lnTo>
                        <a:pt x="0" y="41"/>
                      </a:lnTo>
                      <a:lnTo>
                        <a:pt x="16" y="38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153" name="Freeform 121"/>
                <p:cNvSpPr>
                  <a:spLocks/>
                </p:cNvSpPr>
                <p:nvPr/>
              </p:nvSpPr>
              <p:spPr bwMode="auto">
                <a:xfrm>
                  <a:off x="1833" y="2016"/>
                  <a:ext cx="16" cy="41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1"/>
                    </a:cxn>
                    <a:cxn ang="0">
                      <a:pos x="16" y="38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16" h="41">
                      <a:moveTo>
                        <a:pt x="2" y="0"/>
                      </a:moveTo>
                      <a:lnTo>
                        <a:pt x="0" y="41"/>
                      </a:lnTo>
                      <a:lnTo>
                        <a:pt x="16" y="38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4155" name="Freeform 123"/>
              <p:cNvSpPr>
                <a:spLocks/>
              </p:cNvSpPr>
              <p:nvPr/>
            </p:nvSpPr>
            <p:spPr bwMode="auto">
              <a:xfrm>
                <a:off x="2921001" y="3263900"/>
                <a:ext cx="179388" cy="1190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3" y="61"/>
                  </a:cxn>
                </a:cxnLst>
                <a:rect l="0" t="0" r="r" b="b"/>
                <a:pathLst>
                  <a:path w="113" h="75">
                    <a:moveTo>
                      <a:pt x="0" y="0"/>
                    </a:moveTo>
                    <a:cubicBezTo>
                      <a:pt x="14" y="48"/>
                      <a:pt x="65" y="75"/>
                      <a:pt x="113" y="61"/>
                    </a:cubicBez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44158" name="Group 126"/>
              <p:cNvGrpSpPr>
                <a:grpSpLocks/>
              </p:cNvGrpSpPr>
              <p:nvPr/>
            </p:nvGrpSpPr>
            <p:grpSpPr bwMode="auto">
              <a:xfrm>
                <a:off x="2909888" y="3200400"/>
                <a:ext cx="25400" cy="65088"/>
                <a:chOff x="1833" y="2016"/>
                <a:chExt cx="16" cy="41"/>
              </a:xfrm>
            </p:grpSpPr>
            <p:sp>
              <p:nvSpPr>
                <p:cNvPr id="44156" name="Freeform 124"/>
                <p:cNvSpPr>
                  <a:spLocks/>
                </p:cNvSpPr>
                <p:nvPr/>
              </p:nvSpPr>
              <p:spPr bwMode="auto">
                <a:xfrm>
                  <a:off x="1833" y="2016"/>
                  <a:ext cx="16" cy="41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1"/>
                    </a:cxn>
                    <a:cxn ang="0">
                      <a:pos x="16" y="38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16" h="41">
                      <a:moveTo>
                        <a:pt x="2" y="0"/>
                      </a:moveTo>
                      <a:lnTo>
                        <a:pt x="0" y="41"/>
                      </a:lnTo>
                      <a:lnTo>
                        <a:pt x="16" y="38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157" name="Freeform 125"/>
                <p:cNvSpPr>
                  <a:spLocks/>
                </p:cNvSpPr>
                <p:nvPr/>
              </p:nvSpPr>
              <p:spPr bwMode="auto">
                <a:xfrm>
                  <a:off x="1833" y="2016"/>
                  <a:ext cx="16" cy="41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1"/>
                    </a:cxn>
                    <a:cxn ang="0">
                      <a:pos x="16" y="38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16" h="41">
                      <a:moveTo>
                        <a:pt x="2" y="0"/>
                      </a:moveTo>
                      <a:lnTo>
                        <a:pt x="0" y="41"/>
                      </a:lnTo>
                      <a:lnTo>
                        <a:pt x="16" y="38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4159" name="Freeform 127"/>
              <p:cNvSpPr>
                <a:spLocks/>
              </p:cNvSpPr>
              <p:nvPr/>
            </p:nvSpPr>
            <p:spPr bwMode="auto">
              <a:xfrm>
                <a:off x="2921001" y="3263900"/>
                <a:ext cx="179388" cy="1190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3" y="61"/>
                  </a:cxn>
                </a:cxnLst>
                <a:rect l="0" t="0" r="r" b="b"/>
                <a:pathLst>
                  <a:path w="113" h="75">
                    <a:moveTo>
                      <a:pt x="0" y="0"/>
                    </a:moveTo>
                    <a:cubicBezTo>
                      <a:pt x="14" y="48"/>
                      <a:pt x="65" y="75"/>
                      <a:pt x="113" y="61"/>
                    </a:cubicBez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44162" name="Group 130"/>
              <p:cNvGrpSpPr>
                <a:grpSpLocks/>
              </p:cNvGrpSpPr>
              <p:nvPr/>
            </p:nvGrpSpPr>
            <p:grpSpPr bwMode="auto">
              <a:xfrm>
                <a:off x="2774951" y="3292475"/>
                <a:ext cx="269875" cy="231775"/>
                <a:chOff x="1748" y="2074"/>
                <a:chExt cx="170" cy="146"/>
              </a:xfrm>
            </p:grpSpPr>
            <p:sp>
              <p:nvSpPr>
                <p:cNvPr id="44160" name="Rectangle 128"/>
                <p:cNvSpPr>
                  <a:spLocks noChangeArrowheads="1"/>
                </p:cNvSpPr>
                <p:nvPr/>
              </p:nvSpPr>
              <p:spPr bwMode="auto">
                <a:xfrm>
                  <a:off x="1828" y="2142"/>
                  <a:ext cx="90" cy="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" b="0" i="1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BE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4161" name="Rectangle 129"/>
                <p:cNvSpPr>
                  <a:spLocks noChangeArrowheads="1"/>
                </p:cNvSpPr>
                <p:nvPr/>
              </p:nvSpPr>
              <p:spPr bwMode="auto">
                <a:xfrm>
                  <a:off x="1748" y="2074"/>
                  <a:ext cx="116" cy="14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200" b="0" i="1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U</a:t>
                  </a:r>
                  <a:endPara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44163" name="Line 131"/>
              <p:cNvSpPr>
                <a:spLocks noChangeShapeType="1"/>
              </p:cNvSpPr>
              <p:nvPr/>
            </p:nvSpPr>
            <p:spPr bwMode="auto">
              <a:xfrm flipH="1">
                <a:off x="2578101" y="3084513"/>
                <a:ext cx="263525" cy="1588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44166" name="Group 134"/>
              <p:cNvGrpSpPr>
                <a:grpSpLocks/>
              </p:cNvGrpSpPr>
              <p:nvPr/>
            </p:nvGrpSpPr>
            <p:grpSpPr bwMode="auto">
              <a:xfrm>
                <a:off x="2776538" y="3071813"/>
                <a:ext cx="53975" cy="23813"/>
                <a:chOff x="1749" y="1935"/>
                <a:chExt cx="34" cy="15"/>
              </a:xfrm>
            </p:grpSpPr>
            <p:sp>
              <p:nvSpPr>
                <p:cNvPr id="44164" name="Freeform 132"/>
                <p:cNvSpPr>
                  <a:spLocks/>
                </p:cNvSpPr>
                <p:nvPr/>
              </p:nvSpPr>
              <p:spPr bwMode="auto">
                <a:xfrm>
                  <a:off x="1749" y="1935"/>
                  <a:ext cx="34" cy="15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0" y="0"/>
                    </a:cxn>
                    <a:cxn ang="0">
                      <a:pos x="0" y="15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15">
                      <a:moveTo>
                        <a:pt x="34" y="8"/>
                      </a:move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34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165" name="Freeform 133"/>
                <p:cNvSpPr>
                  <a:spLocks/>
                </p:cNvSpPr>
                <p:nvPr/>
              </p:nvSpPr>
              <p:spPr bwMode="auto">
                <a:xfrm>
                  <a:off x="1749" y="1935"/>
                  <a:ext cx="34" cy="15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0" y="0"/>
                    </a:cxn>
                    <a:cxn ang="0">
                      <a:pos x="0" y="15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15">
                      <a:moveTo>
                        <a:pt x="34" y="8"/>
                      </a:move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34" y="8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4167" name="Line 135"/>
              <p:cNvSpPr>
                <a:spLocks noChangeShapeType="1"/>
              </p:cNvSpPr>
              <p:nvPr/>
            </p:nvSpPr>
            <p:spPr bwMode="auto">
              <a:xfrm flipH="1">
                <a:off x="2578101" y="3084513"/>
                <a:ext cx="263525" cy="1588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44170" name="Group 138"/>
              <p:cNvGrpSpPr>
                <a:grpSpLocks/>
              </p:cNvGrpSpPr>
              <p:nvPr/>
            </p:nvGrpSpPr>
            <p:grpSpPr bwMode="auto">
              <a:xfrm>
                <a:off x="2776538" y="3071813"/>
                <a:ext cx="53975" cy="23813"/>
                <a:chOff x="1749" y="1935"/>
                <a:chExt cx="34" cy="15"/>
              </a:xfrm>
            </p:grpSpPr>
            <p:sp>
              <p:nvSpPr>
                <p:cNvPr id="44168" name="Freeform 136"/>
                <p:cNvSpPr>
                  <a:spLocks/>
                </p:cNvSpPr>
                <p:nvPr/>
              </p:nvSpPr>
              <p:spPr bwMode="auto">
                <a:xfrm>
                  <a:off x="1749" y="1935"/>
                  <a:ext cx="34" cy="15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0" y="0"/>
                    </a:cxn>
                    <a:cxn ang="0">
                      <a:pos x="0" y="15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15">
                      <a:moveTo>
                        <a:pt x="34" y="8"/>
                      </a:move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34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169" name="Freeform 137"/>
                <p:cNvSpPr>
                  <a:spLocks/>
                </p:cNvSpPr>
                <p:nvPr/>
              </p:nvSpPr>
              <p:spPr bwMode="auto">
                <a:xfrm>
                  <a:off x="1749" y="1935"/>
                  <a:ext cx="34" cy="15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0" y="0"/>
                    </a:cxn>
                    <a:cxn ang="0">
                      <a:pos x="0" y="15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15">
                      <a:moveTo>
                        <a:pt x="34" y="8"/>
                      </a:move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34" y="8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4173" name="Group 141"/>
              <p:cNvGrpSpPr>
                <a:grpSpLocks/>
              </p:cNvGrpSpPr>
              <p:nvPr/>
            </p:nvGrpSpPr>
            <p:grpSpPr bwMode="auto">
              <a:xfrm>
                <a:off x="2635251" y="2884488"/>
                <a:ext cx="138113" cy="211138"/>
                <a:chOff x="1660" y="1817"/>
                <a:chExt cx="87" cy="133"/>
              </a:xfrm>
            </p:grpSpPr>
            <p:sp>
              <p:nvSpPr>
                <p:cNvPr id="44171" name="Rectangle 139"/>
                <p:cNvSpPr>
                  <a:spLocks noChangeArrowheads="1"/>
                </p:cNvSpPr>
                <p:nvPr/>
              </p:nvSpPr>
              <p:spPr bwMode="auto">
                <a:xfrm>
                  <a:off x="1699" y="1883"/>
                  <a:ext cx="48" cy="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" b="0" i="1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B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4172" name="Rectangle 140"/>
                <p:cNvSpPr>
                  <a:spLocks noChangeArrowheads="1"/>
                </p:cNvSpPr>
                <p:nvPr/>
              </p:nvSpPr>
              <p:spPr bwMode="auto">
                <a:xfrm>
                  <a:off x="1660" y="1817"/>
                  <a:ext cx="71" cy="1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200" b="0" i="1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I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44174" name="Line 142"/>
              <p:cNvSpPr>
                <a:spLocks noChangeShapeType="1"/>
              </p:cNvSpPr>
              <p:nvPr/>
            </p:nvSpPr>
            <p:spPr bwMode="auto">
              <a:xfrm flipV="1">
                <a:off x="2443163" y="3514725"/>
                <a:ext cx="185738" cy="13970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175" name="Line 143"/>
              <p:cNvSpPr>
                <a:spLocks noChangeShapeType="1"/>
              </p:cNvSpPr>
              <p:nvPr/>
            </p:nvSpPr>
            <p:spPr bwMode="auto">
              <a:xfrm>
                <a:off x="2628901" y="3514725"/>
                <a:ext cx="127000" cy="1588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44178" name="Group 146"/>
              <p:cNvGrpSpPr>
                <a:grpSpLocks/>
              </p:cNvGrpSpPr>
              <p:nvPr/>
            </p:nvGrpSpPr>
            <p:grpSpPr bwMode="auto">
              <a:xfrm>
                <a:off x="2622551" y="3548063"/>
                <a:ext cx="160338" cy="225425"/>
                <a:chOff x="1652" y="2235"/>
                <a:chExt cx="101" cy="142"/>
              </a:xfrm>
            </p:grpSpPr>
            <p:sp>
              <p:nvSpPr>
                <p:cNvPr id="44176" name="Rectangle 144"/>
                <p:cNvSpPr>
                  <a:spLocks noChangeArrowheads="1"/>
                </p:cNvSpPr>
                <p:nvPr/>
              </p:nvSpPr>
              <p:spPr bwMode="auto">
                <a:xfrm>
                  <a:off x="1687" y="2245"/>
                  <a:ext cx="66" cy="1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200" b="0" i="1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t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4177" name="Rectangle 145"/>
                <p:cNvSpPr>
                  <a:spLocks noChangeArrowheads="1"/>
                </p:cNvSpPr>
                <p:nvPr/>
              </p:nvSpPr>
              <p:spPr bwMode="auto">
                <a:xfrm>
                  <a:off x="1652" y="2235"/>
                  <a:ext cx="95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2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Symbol" pitchFamily="18" charset="2"/>
                      <a:cs typeface="Arial" pitchFamily="34" charset="0"/>
                    </a:rPr>
                    <a:t>°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293" name="Group 292"/>
            <p:cNvGrpSpPr/>
            <p:nvPr/>
          </p:nvGrpSpPr>
          <p:grpSpPr>
            <a:xfrm>
              <a:off x="3707904" y="1661090"/>
              <a:ext cx="2486414" cy="2704015"/>
              <a:chOff x="4164013" y="2122488"/>
              <a:chExt cx="1814513" cy="2176463"/>
            </a:xfrm>
          </p:grpSpPr>
          <p:sp>
            <p:nvSpPr>
              <p:cNvPr id="44179" name="Line 147"/>
              <p:cNvSpPr>
                <a:spLocks noChangeShapeType="1"/>
              </p:cNvSpPr>
              <p:nvPr/>
            </p:nvSpPr>
            <p:spPr bwMode="auto">
              <a:xfrm flipV="1">
                <a:off x="5064126" y="3013075"/>
                <a:ext cx="115888" cy="57150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180" name="Oval 148"/>
              <p:cNvSpPr>
                <a:spLocks noChangeArrowheads="1"/>
              </p:cNvSpPr>
              <p:nvPr/>
            </p:nvSpPr>
            <p:spPr bwMode="auto">
              <a:xfrm>
                <a:off x="4962526" y="2995613"/>
                <a:ext cx="296863" cy="296863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181" name="Line 149"/>
              <p:cNvSpPr>
                <a:spLocks noChangeShapeType="1"/>
              </p:cNvSpPr>
              <p:nvPr/>
            </p:nvSpPr>
            <p:spPr bwMode="auto">
              <a:xfrm flipV="1">
                <a:off x="5062538" y="3027363"/>
                <a:ext cx="1588" cy="233363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182" name="Line 150"/>
              <p:cNvSpPr>
                <a:spLocks noChangeShapeType="1"/>
              </p:cNvSpPr>
              <p:nvPr/>
            </p:nvSpPr>
            <p:spPr bwMode="auto">
              <a:xfrm flipV="1">
                <a:off x="5184776" y="2239963"/>
                <a:ext cx="1588" cy="769938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183" name="Line 151"/>
              <p:cNvSpPr>
                <a:spLocks noChangeShapeType="1"/>
              </p:cNvSpPr>
              <p:nvPr/>
            </p:nvSpPr>
            <p:spPr bwMode="auto">
              <a:xfrm flipV="1">
                <a:off x="5184776" y="3279775"/>
                <a:ext cx="1588" cy="185738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184" name="Line 152"/>
              <p:cNvSpPr>
                <a:spLocks noChangeShapeType="1"/>
              </p:cNvSpPr>
              <p:nvPr/>
            </p:nvSpPr>
            <p:spPr bwMode="auto">
              <a:xfrm flipH="1" flipV="1">
                <a:off x="5060951" y="3206750"/>
                <a:ext cx="71438" cy="39688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44187" name="Group 155"/>
              <p:cNvGrpSpPr>
                <a:grpSpLocks/>
              </p:cNvGrpSpPr>
              <p:nvPr/>
            </p:nvGrpSpPr>
            <p:grpSpPr bwMode="auto">
              <a:xfrm>
                <a:off x="5113338" y="3225800"/>
                <a:ext cx="58738" cy="41275"/>
                <a:chOff x="3221" y="2032"/>
                <a:chExt cx="37" cy="26"/>
              </a:xfrm>
            </p:grpSpPr>
            <p:sp>
              <p:nvSpPr>
                <p:cNvPr id="44185" name="Freeform 153"/>
                <p:cNvSpPr>
                  <a:spLocks/>
                </p:cNvSpPr>
                <p:nvPr/>
              </p:nvSpPr>
              <p:spPr bwMode="auto">
                <a:xfrm>
                  <a:off x="3221" y="2032"/>
                  <a:ext cx="37" cy="26"/>
                </a:xfrm>
                <a:custGeom>
                  <a:avLst/>
                  <a:gdLst/>
                  <a:ahLst/>
                  <a:cxnLst>
                    <a:cxn ang="0">
                      <a:pos x="37" y="26"/>
                    </a:cxn>
                    <a:cxn ang="0">
                      <a:pos x="8" y="0"/>
                    </a:cxn>
                    <a:cxn ang="0">
                      <a:pos x="0" y="14"/>
                    </a:cxn>
                    <a:cxn ang="0">
                      <a:pos x="37" y="26"/>
                    </a:cxn>
                  </a:cxnLst>
                  <a:rect l="0" t="0" r="r" b="b"/>
                  <a:pathLst>
                    <a:path w="37" h="26">
                      <a:moveTo>
                        <a:pt x="37" y="26"/>
                      </a:moveTo>
                      <a:lnTo>
                        <a:pt x="8" y="0"/>
                      </a:lnTo>
                      <a:lnTo>
                        <a:pt x="0" y="14"/>
                      </a:lnTo>
                      <a:lnTo>
                        <a:pt x="37" y="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186" name="Freeform 154"/>
                <p:cNvSpPr>
                  <a:spLocks/>
                </p:cNvSpPr>
                <p:nvPr/>
              </p:nvSpPr>
              <p:spPr bwMode="auto">
                <a:xfrm>
                  <a:off x="3221" y="2032"/>
                  <a:ext cx="37" cy="26"/>
                </a:xfrm>
                <a:custGeom>
                  <a:avLst/>
                  <a:gdLst/>
                  <a:ahLst/>
                  <a:cxnLst>
                    <a:cxn ang="0">
                      <a:pos x="37" y="26"/>
                    </a:cxn>
                    <a:cxn ang="0">
                      <a:pos x="8" y="0"/>
                    </a:cxn>
                    <a:cxn ang="0">
                      <a:pos x="0" y="14"/>
                    </a:cxn>
                    <a:cxn ang="0">
                      <a:pos x="37" y="26"/>
                    </a:cxn>
                  </a:cxnLst>
                  <a:rect l="0" t="0" r="r" b="b"/>
                  <a:pathLst>
                    <a:path w="37" h="26">
                      <a:moveTo>
                        <a:pt x="37" y="26"/>
                      </a:moveTo>
                      <a:lnTo>
                        <a:pt x="8" y="0"/>
                      </a:lnTo>
                      <a:lnTo>
                        <a:pt x="0" y="14"/>
                      </a:lnTo>
                      <a:lnTo>
                        <a:pt x="37" y="26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4188" name="Line 156"/>
              <p:cNvSpPr>
                <a:spLocks noChangeShapeType="1"/>
              </p:cNvSpPr>
              <p:nvPr/>
            </p:nvSpPr>
            <p:spPr bwMode="auto">
              <a:xfrm flipH="1" flipV="1">
                <a:off x="5060951" y="3206750"/>
                <a:ext cx="71438" cy="39688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44191" name="Group 159"/>
              <p:cNvGrpSpPr>
                <a:grpSpLocks/>
              </p:cNvGrpSpPr>
              <p:nvPr/>
            </p:nvGrpSpPr>
            <p:grpSpPr bwMode="auto">
              <a:xfrm>
                <a:off x="5113338" y="3225800"/>
                <a:ext cx="58738" cy="41275"/>
                <a:chOff x="3221" y="2032"/>
                <a:chExt cx="37" cy="26"/>
              </a:xfrm>
            </p:grpSpPr>
            <p:sp>
              <p:nvSpPr>
                <p:cNvPr id="44189" name="Freeform 157"/>
                <p:cNvSpPr>
                  <a:spLocks/>
                </p:cNvSpPr>
                <p:nvPr/>
              </p:nvSpPr>
              <p:spPr bwMode="auto">
                <a:xfrm>
                  <a:off x="3221" y="2032"/>
                  <a:ext cx="37" cy="26"/>
                </a:xfrm>
                <a:custGeom>
                  <a:avLst/>
                  <a:gdLst/>
                  <a:ahLst/>
                  <a:cxnLst>
                    <a:cxn ang="0">
                      <a:pos x="37" y="26"/>
                    </a:cxn>
                    <a:cxn ang="0">
                      <a:pos x="8" y="0"/>
                    </a:cxn>
                    <a:cxn ang="0">
                      <a:pos x="0" y="14"/>
                    </a:cxn>
                    <a:cxn ang="0">
                      <a:pos x="37" y="26"/>
                    </a:cxn>
                  </a:cxnLst>
                  <a:rect l="0" t="0" r="r" b="b"/>
                  <a:pathLst>
                    <a:path w="37" h="26">
                      <a:moveTo>
                        <a:pt x="37" y="26"/>
                      </a:moveTo>
                      <a:lnTo>
                        <a:pt x="8" y="0"/>
                      </a:lnTo>
                      <a:lnTo>
                        <a:pt x="0" y="14"/>
                      </a:lnTo>
                      <a:lnTo>
                        <a:pt x="37" y="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190" name="Freeform 158"/>
                <p:cNvSpPr>
                  <a:spLocks/>
                </p:cNvSpPr>
                <p:nvPr/>
              </p:nvSpPr>
              <p:spPr bwMode="auto">
                <a:xfrm>
                  <a:off x="3221" y="2032"/>
                  <a:ext cx="37" cy="26"/>
                </a:xfrm>
                <a:custGeom>
                  <a:avLst/>
                  <a:gdLst/>
                  <a:ahLst/>
                  <a:cxnLst>
                    <a:cxn ang="0">
                      <a:pos x="37" y="26"/>
                    </a:cxn>
                    <a:cxn ang="0">
                      <a:pos x="8" y="0"/>
                    </a:cxn>
                    <a:cxn ang="0">
                      <a:pos x="0" y="14"/>
                    </a:cxn>
                    <a:cxn ang="0">
                      <a:pos x="37" y="26"/>
                    </a:cxn>
                  </a:cxnLst>
                  <a:rect l="0" t="0" r="r" b="b"/>
                  <a:pathLst>
                    <a:path w="37" h="26">
                      <a:moveTo>
                        <a:pt x="37" y="26"/>
                      </a:moveTo>
                      <a:lnTo>
                        <a:pt x="8" y="0"/>
                      </a:lnTo>
                      <a:lnTo>
                        <a:pt x="0" y="14"/>
                      </a:lnTo>
                      <a:lnTo>
                        <a:pt x="37" y="26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4192" name="Line 160"/>
              <p:cNvSpPr>
                <a:spLocks noChangeShapeType="1"/>
              </p:cNvSpPr>
              <p:nvPr/>
            </p:nvSpPr>
            <p:spPr bwMode="auto">
              <a:xfrm flipH="1">
                <a:off x="4800601" y="3141663"/>
                <a:ext cx="255588" cy="1588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44195" name="Group 163"/>
              <p:cNvGrpSpPr>
                <a:grpSpLocks/>
              </p:cNvGrpSpPr>
              <p:nvPr/>
            </p:nvGrpSpPr>
            <p:grpSpPr bwMode="auto">
              <a:xfrm>
                <a:off x="5137151" y="2482850"/>
                <a:ext cx="92075" cy="295275"/>
                <a:chOff x="3236" y="1564"/>
                <a:chExt cx="58" cy="186"/>
              </a:xfrm>
            </p:grpSpPr>
            <p:sp>
              <p:nvSpPr>
                <p:cNvPr id="44193" name="Rectangle 161"/>
                <p:cNvSpPr>
                  <a:spLocks noChangeArrowheads="1"/>
                </p:cNvSpPr>
                <p:nvPr/>
              </p:nvSpPr>
              <p:spPr bwMode="auto">
                <a:xfrm>
                  <a:off x="3236" y="1564"/>
                  <a:ext cx="58" cy="18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194" name="Rectangle 162"/>
                <p:cNvSpPr>
                  <a:spLocks noChangeArrowheads="1"/>
                </p:cNvSpPr>
                <p:nvPr/>
              </p:nvSpPr>
              <p:spPr bwMode="auto">
                <a:xfrm>
                  <a:off x="3236" y="1564"/>
                  <a:ext cx="58" cy="186"/>
                </a:xfrm>
                <a:prstGeom prst="rect">
                  <a:avLst/>
                </a:prstGeom>
                <a:noFill/>
                <a:ln w="9525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4196" name="Line 164"/>
              <p:cNvSpPr>
                <a:spLocks noChangeShapeType="1"/>
              </p:cNvSpPr>
              <p:nvPr/>
            </p:nvSpPr>
            <p:spPr bwMode="auto">
              <a:xfrm>
                <a:off x="5184776" y="3448050"/>
                <a:ext cx="19050" cy="849313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197" name="Line 165"/>
              <p:cNvSpPr>
                <a:spLocks noChangeShapeType="1"/>
              </p:cNvSpPr>
              <p:nvPr/>
            </p:nvSpPr>
            <p:spPr bwMode="auto">
              <a:xfrm>
                <a:off x="5138738" y="4297363"/>
                <a:ext cx="130175" cy="1588"/>
              </a:xfrm>
              <a:prstGeom prst="line">
                <a:avLst/>
              </a:prstGeom>
              <a:noFill/>
              <a:ln w="269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198" name="Line 166"/>
              <p:cNvSpPr>
                <a:spLocks noChangeShapeType="1"/>
              </p:cNvSpPr>
              <p:nvPr/>
            </p:nvSpPr>
            <p:spPr bwMode="auto">
              <a:xfrm>
                <a:off x="4557713" y="2230438"/>
                <a:ext cx="1019175" cy="1588"/>
              </a:xfrm>
              <a:prstGeom prst="line">
                <a:avLst/>
              </a:prstGeom>
              <a:noFill/>
              <a:ln w="1111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199" name="Line 167"/>
              <p:cNvSpPr>
                <a:spLocks noChangeShapeType="1"/>
              </p:cNvSpPr>
              <p:nvPr/>
            </p:nvSpPr>
            <p:spPr bwMode="auto">
              <a:xfrm flipH="1">
                <a:off x="4186238" y="3143250"/>
                <a:ext cx="647700" cy="1588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44202" name="Group 170"/>
              <p:cNvGrpSpPr>
                <a:grpSpLocks/>
              </p:cNvGrpSpPr>
              <p:nvPr/>
            </p:nvGrpSpPr>
            <p:grpSpPr bwMode="auto">
              <a:xfrm>
                <a:off x="5168901" y="2217738"/>
                <a:ext cx="30163" cy="30163"/>
                <a:chOff x="3256" y="1397"/>
                <a:chExt cx="19" cy="19"/>
              </a:xfrm>
            </p:grpSpPr>
            <p:sp>
              <p:nvSpPr>
                <p:cNvPr id="44200" name="Oval 168"/>
                <p:cNvSpPr>
                  <a:spLocks noChangeArrowheads="1"/>
                </p:cNvSpPr>
                <p:nvPr/>
              </p:nvSpPr>
              <p:spPr bwMode="auto">
                <a:xfrm>
                  <a:off x="3256" y="1398"/>
                  <a:ext cx="19" cy="18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201" name="Oval 169"/>
                <p:cNvSpPr>
                  <a:spLocks noChangeArrowheads="1"/>
                </p:cNvSpPr>
                <p:nvPr/>
              </p:nvSpPr>
              <p:spPr bwMode="auto">
                <a:xfrm>
                  <a:off x="3256" y="1397"/>
                  <a:ext cx="19" cy="19"/>
                </a:xfrm>
                <a:prstGeom prst="ellipse">
                  <a:avLst/>
                </a:prstGeom>
                <a:noFill/>
                <a:ln w="1111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4205" name="Group 173"/>
              <p:cNvGrpSpPr>
                <a:grpSpLocks/>
              </p:cNvGrpSpPr>
              <p:nvPr/>
            </p:nvGrpSpPr>
            <p:grpSpPr bwMode="auto">
              <a:xfrm>
                <a:off x="5549901" y="2217738"/>
                <a:ext cx="28575" cy="30163"/>
                <a:chOff x="3496" y="1397"/>
                <a:chExt cx="18" cy="19"/>
              </a:xfrm>
            </p:grpSpPr>
            <p:sp>
              <p:nvSpPr>
                <p:cNvPr id="44203" name="Oval 171"/>
                <p:cNvSpPr>
                  <a:spLocks noChangeArrowheads="1"/>
                </p:cNvSpPr>
                <p:nvPr/>
              </p:nvSpPr>
              <p:spPr bwMode="auto">
                <a:xfrm>
                  <a:off x="3496" y="1398"/>
                  <a:ext cx="18" cy="18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204" name="Oval 172"/>
                <p:cNvSpPr>
                  <a:spLocks noChangeArrowheads="1"/>
                </p:cNvSpPr>
                <p:nvPr/>
              </p:nvSpPr>
              <p:spPr bwMode="auto">
                <a:xfrm>
                  <a:off x="3496" y="1397"/>
                  <a:ext cx="18" cy="19"/>
                </a:xfrm>
                <a:prstGeom prst="ellipse">
                  <a:avLst/>
                </a:prstGeom>
                <a:noFill/>
                <a:ln w="1111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4206" name="Line 174"/>
              <p:cNvSpPr>
                <a:spLocks noChangeShapeType="1"/>
              </p:cNvSpPr>
              <p:nvPr/>
            </p:nvSpPr>
            <p:spPr bwMode="auto">
              <a:xfrm>
                <a:off x="4549776" y="2230438"/>
                <a:ext cx="1588" cy="1962150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44209" name="Group 177"/>
              <p:cNvGrpSpPr>
                <a:grpSpLocks/>
              </p:cNvGrpSpPr>
              <p:nvPr/>
            </p:nvGrpSpPr>
            <p:grpSpPr bwMode="auto">
              <a:xfrm>
                <a:off x="5264151" y="2533650"/>
                <a:ext cx="166688" cy="211138"/>
                <a:chOff x="3316" y="1596"/>
                <a:chExt cx="105" cy="133"/>
              </a:xfrm>
            </p:grpSpPr>
            <p:sp>
              <p:nvSpPr>
                <p:cNvPr id="44207" name="Rectangle 175"/>
                <p:cNvSpPr>
                  <a:spLocks noChangeArrowheads="1"/>
                </p:cNvSpPr>
                <p:nvPr/>
              </p:nvSpPr>
              <p:spPr bwMode="auto">
                <a:xfrm>
                  <a:off x="3369" y="1662"/>
                  <a:ext cx="52" cy="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" b="0" i="1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C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4208" name="Rectangle 176"/>
                <p:cNvSpPr>
                  <a:spLocks noChangeArrowheads="1"/>
                </p:cNvSpPr>
                <p:nvPr/>
              </p:nvSpPr>
              <p:spPr bwMode="auto">
                <a:xfrm>
                  <a:off x="3316" y="1596"/>
                  <a:ext cx="98" cy="1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200" b="0" i="1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R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44212" name="Group 180"/>
              <p:cNvGrpSpPr>
                <a:grpSpLocks/>
              </p:cNvGrpSpPr>
              <p:nvPr/>
            </p:nvGrpSpPr>
            <p:grpSpPr bwMode="auto">
              <a:xfrm>
                <a:off x="4360863" y="2555875"/>
                <a:ext cx="153988" cy="212725"/>
                <a:chOff x="2747" y="1610"/>
                <a:chExt cx="97" cy="134"/>
              </a:xfrm>
            </p:grpSpPr>
            <p:sp>
              <p:nvSpPr>
                <p:cNvPr id="44210" name="Rectangle 178"/>
                <p:cNvSpPr>
                  <a:spLocks noChangeArrowheads="1"/>
                </p:cNvSpPr>
                <p:nvPr/>
              </p:nvSpPr>
              <p:spPr bwMode="auto">
                <a:xfrm>
                  <a:off x="2797" y="1677"/>
                  <a:ext cx="43" cy="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1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4211" name="Rectangle 179"/>
                <p:cNvSpPr>
                  <a:spLocks noChangeArrowheads="1"/>
                </p:cNvSpPr>
                <p:nvPr/>
              </p:nvSpPr>
              <p:spPr bwMode="auto">
                <a:xfrm>
                  <a:off x="2747" y="1610"/>
                  <a:ext cx="97" cy="1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200" b="0" i="1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R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44216" name="Group 184"/>
              <p:cNvGrpSpPr>
                <a:grpSpLocks/>
              </p:cNvGrpSpPr>
              <p:nvPr/>
            </p:nvGrpSpPr>
            <p:grpSpPr bwMode="auto">
              <a:xfrm>
                <a:off x="5629276" y="2122488"/>
                <a:ext cx="349250" cy="228600"/>
                <a:chOff x="3546" y="1337"/>
                <a:chExt cx="220" cy="144"/>
              </a:xfrm>
            </p:grpSpPr>
            <p:sp>
              <p:nvSpPr>
                <p:cNvPr id="44213" name="Rectangle 181"/>
                <p:cNvSpPr>
                  <a:spLocks noChangeArrowheads="1"/>
                </p:cNvSpPr>
                <p:nvPr/>
              </p:nvSpPr>
              <p:spPr bwMode="auto">
                <a:xfrm>
                  <a:off x="3683" y="1414"/>
                  <a:ext cx="83" cy="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" b="0" i="1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CC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4214" name="Rectangle 182"/>
                <p:cNvSpPr>
                  <a:spLocks noChangeArrowheads="1"/>
                </p:cNvSpPr>
                <p:nvPr/>
              </p:nvSpPr>
              <p:spPr bwMode="auto">
                <a:xfrm>
                  <a:off x="3609" y="1348"/>
                  <a:ext cx="108" cy="1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200" b="0" i="1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U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4215" name="Rectangle 183"/>
                <p:cNvSpPr>
                  <a:spLocks noChangeArrowheads="1"/>
                </p:cNvSpPr>
                <p:nvPr/>
              </p:nvSpPr>
              <p:spPr bwMode="auto">
                <a:xfrm>
                  <a:off x="3546" y="1337"/>
                  <a:ext cx="111" cy="1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2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Symbol" pitchFamily="18" charset="2"/>
                      <a:cs typeface="Arial" pitchFamily="34" charset="0"/>
                    </a:rPr>
                    <a:t>+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44219" name="Group 187"/>
              <p:cNvGrpSpPr>
                <a:grpSpLocks/>
              </p:cNvGrpSpPr>
              <p:nvPr/>
            </p:nvGrpSpPr>
            <p:grpSpPr bwMode="auto">
              <a:xfrm>
                <a:off x="4532313" y="3127375"/>
                <a:ext cx="28575" cy="28575"/>
                <a:chOff x="2855" y="1970"/>
                <a:chExt cx="18" cy="18"/>
              </a:xfrm>
            </p:grpSpPr>
            <p:sp>
              <p:nvSpPr>
                <p:cNvPr id="44217" name="Oval 185"/>
                <p:cNvSpPr>
                  <a:spLocks noChangeArrowheads="1"/>
                </p:cNvSpPr>
                <p:nvPr/>
              </p:nvSpPr>
              <p:spPr bwMode="auto">
                <a:xfrm>
                  <a:off x="2855" y="1970"/>
                  <a:ext cx="18" cy="18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218" name="Oval 186"/>
                <p:cNvSpPr>
                  <a:spLocks noChangeArrowheads="1"/>
                </p:cNvSpPr>
                <p:nvPr/>
              </p:nvSpPr>
              <p:spPr bwMode="auto">
                <a:xfrm>
                  <a:off x="2855" y="1970"/>
                  <a:ext cx="18" cy="18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4220" name="Line 188"/>
              <p:cNvSpPr>
                <a:spLocks noChangeShapeType="1"/>
              </p:cNvSpPr>
              <p:nvPr/>
            </p:nvSpPr>
            <p:spPr bwMode="auto">
              <a:xfrm>
                <a:off x="4194176" y="4173538"/>
                <a:ext cx="1011238" cy="1588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44223" name="Group 191"/>
              <p:cNvGrpSpPr>
                <a:grpSpLocks/>
              </p:cNvGrpSpPr>
              <p:nvPr/>
            </p:nvGrpSpPr>
            <p:grpSpPr bwMode="auto">
              <a:xfrm>
                <a:off x="4532313" y="4157663"/>
                <a:ext cx="30163" cy="30163"/>
                <a:chOff x="2855" y="2619"/>
                <a:chExt cx="19" cy="19"/>
              </a:xfrm>
            </p:grpSpPr>
            <p:sp>
              <p:nvSpPr>
                <p:cNvPr id="44221" name="Oval 189"/>
                <p:cNvSpPr>
                  <a:spLocks noChangeArrowheads="1"/>
                </p:cNvSpPr>
                <p:nvPr/>
              </p:nvSpPr>
              <p:spPr bwMode="auto">
                <a:xfrm>
                  <a:off x="2855" y="2619"/>
                  <a:ext cx="19" cy="19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222" name="Oval 190"/>
                <p:cNvSpPr>
                  <a:spLocks noChangeArrowheads="1"/>
                </p:cNvSpPr>
                <p:nvPr/>
              </p:nvSpPr>
              <p:spPr bwMode="auto">
                <a:xfrm>
                  <a:off x="2855" y="2619"/>
                  <a:ext cx="19" cy="19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4226" name="Group 194"/>
              <p:cNvGrpSpPr>
                <a:grpSpLocks/>
              </p:cNvGrpSpPr>
              <p:nvPr/>
            </p:nvGrpSpPr>
            <p:grpSpPr bwMode="auto">
              <a:xfrm>
                <a:off x="5187951" y="4160838"/>
                <a:ext cx="28575" cy="30163"/>
                <a:chOff x="3268" y="2621"/>
                <a:chExt cx="18" cy="19"/>
              </a:xfrm>
            </p:grpSpPr>
            <p:sp>
              <p:nvSpPr>
                <p:cNvPr id="44224" name="Oval 192"/>
                <p:cNvSpPr>
                  <a:spLocks noChangeArrowheads="1"/>
                </p:cNvSpPr>
                <p:nvPr/>
              </p:nvSpPr>
              <p:spPr bwMode="auto">
                <a:xfrm>
                  <a:off x="3268" y="2621"/>
                  <a:ext cx="18" cy="19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225" name="Oval 193"/>
                <p:cNvSpPr>
                  <a:spLocks noChangeArrowheads="1"/>
                </p:cNvSpPr>
                <p:nvPr/>
              </p:nvSpPr>
              <p:spPr bwMode="auto">
                <a:xfrm>
                  <a:off x="3268" y="2621"/>
                  <a:ext cx="18" cy="19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4229" name="Group 197"/>
              <p:cNvGrpSpPr>
                <a:grpSpLocks/>
              </p:cNvGrpSpPr>
              <p:nvPr/>
            </p:nvGrpSpPr>
            <p:grpSpPr bwMode="auto">
              <a:xfrm>
                <a:off x="4511676" y="2482850"/>
                <a:ext cx="92075" cy="295275"/>
                <a:chOff x="2842" y="1564"/>
                <a:chExt cx="58" cy="186"/>
              </a:xfrm>
            </p:grpSpPr>
            <p:sp>
              <p:nvSpPr>
                <p:cNvPr id="44227" name="Rectangle 195"/>
                <p:cNvSpPr>
                  <a:spLocks noChangeArrowheads="1"/>
                </p:cNvSpPr>
                <p:nvPr/>
              </p:nvSpPr>
              <p:spPr bwMode="auto">
                <a:xfrm>
                  <a:off x="2842" y="1564"/>
                  <a:ext cx="58" cy="18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228" name="Rectangle 196"/>
                <p:cNvSpPr>
                  <a:spLocks noChangeArrowheads="1"/>
                </p:cNvSpPr>
                <p:nvPr/>
              </p:nvSpPr>
              <p:spPr bwMode="auto">
                <a:xfrm>
                  <a:off x="2842" y="1564"/>
                  <a:ext cx="58" cy="186"/>
                </a:xfrm>
                <a:prstGeom prst="rect">
                  <a:avLst/>
                </a:prstGeom>
                <a:noFill/>
                <a:ln w="9525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4230" name="Line 198"/>
              <p:cNvSpPr>
                <a:spLocks noChangeShapeType="1"/>
              </p:cNvSpPr>
              <p:nvPr/>
            </p:nvSpPr>
            <p:spPr bwMode="auto">
              <a:xfrm>
                <a:off x="4186238" y="3205163"/>
                <a:ext cx="1588" cy="908050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44233" name="Group 201"/>
              <p:cNvGrpSpPr>
                <a:grpSpLocks/>
              </p:cNvGrpSpPr>
              <p:nvPr/>
            </p:nvGrpSpPr>
            <p:grpSpPr bwMode="auto">
              <a:xfrm>
                <a:off x="4173538" y="3216275"/>
                <a:ext cx="23813" cy="53975"/>
                <a:chOff x="2629" y="2026"/>
                <a:chExt cx="15" cy="34"/>
              </a:xfrm>
            </p:grpSpPr>
            <p:sp>
              <p:nvSpPr>
                <p:cNvPr id="44231" name="Freeform 199"/>
                <p:cNvSpPr>
                  <a:spLocks/>
                </p:cNvSpPr>
                <p:nvPr/>
              </p:nvSpPr>
              <p:spPr bwMode="auto">
                <a:xfrm>
                  <a:off x="2629" y="2026"/>
                  <a:ext cx="15" cy="34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15" y="34"/>
                    </a:cxn>
                    <a:cxn ang="0">
                      <a:pos x="0" y="34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15" h="34">
                      <a:moveTo>
                        <a:pt x="6" y="0"/>
                      </a:moveTo>
                      <a:lnTo>
                        <a:pt x="15" y="34"/>
                      </a:lnTo>
                      <a:lnTo>
                        <a:pt x="0" y="3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232" name="Freeform 200"/>
                <p:cNvSpPr>
                  <a:spLocks/>
                </p:cNvSpPr>
                <p:nvPr/>
              </p:nvSpPr>
              <p:spPr bwMode="auto">
                <a:xfrm>
                  <a:off x="2629" y="2026"/>
                  <a:ext cx="15" cy="34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15" y="34"/>
                    </a:cxn>
                    <a:cxn ang="0">
                      <a:pos x="0" y="34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15" h="34">
                      <a:moveTo>
                        <a:pt x="6" y="0"/>
                      </a:moveTo>
                      <a:lnTo>
                        <a:pt x="15" y="34"/>
                      </a:lnTo>
                      <a:lnTo>
                        <a:pt x="0" y="3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4239" name="Group 207"/>
              <p:cNvGrpSpPr>
                <a:grpSpLocks/>
              </p:cNvGrpSpPr>
              <p:nvPr/>
            </p:nvGrpSpPr>
            <p:grpSpPr bwMode="auto">
              <a:xfrm>
                <a:off x="4164013" y="3128963"/>
                <a:ext cx="28575" cy="28575"/>
                <a:chOff x="2623" y="1971"/>
                <a:chExt cx="18" cy="18"/>
              </a:xfrm>
            </p:grpSpPr>
            <p:sp>
              <p:nvSpPr>
                <p:cNvPr id="44237" name="Oval 205"/>
                <p:cNvSpPr>
                  <a:spLocks noChangeArrowheads="1"/>
                </p:cNvSpPr>
                <p:nvPr/>
              </p:nvSpPr>
              <p:spPr bwMode="auto">
                <a:xfrm>
                  <a:off x="2623" y="1971"/>
                  <a:ext cx="18" cy="18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238" name="Oval 206"/>
                <p:cNvSpPr>
                  <a:spLocks noChangeArrowheads="1"/>
                </p:cNvSpPr>
                <p:nvPr/>
              </p:nvSpPr>
              <p:spPr bwMode="auto">
                <a:xfrm>
                  <a:off x="2623" y="1971"/>
                  <a:ext cx="18" cy="18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4242" name="Group 210"/>
              <p:cNvGrpSpPr>
                <a:grpSpLocks/>
              </p:cNvGrpSpPr>
              <p:nvPr/>
            </p:nvGrpSpPr>
            <p:grpSpPr bwMode="auto">
              <a:xfrm>
                <a:off x="4176713" y="4154488"/>
                <a:ext cx="30163" cy="30163"/>
                <a:chOff x="2631" y="2617"/>
                <a:chExt cx="19" cy="19"/>
              </a:xfrm>
            </p:grpSpPr>
            <p:sp>
              <p:nvSpPr>
                <p:cNvPr id="44240" name="Oval 208"/>
                <p:cNvSpPr>
                  <a:spLocks noChangeArrowheads="1"/>
                </p:cNvSpPr>
                <p:nvPr/>
              </p:nvSpPr>
              <p:spPr bwMode="auto">
                <a:xfrm>
                  <a:off x="2631" y="2617"/>
                  <a:ext cx="19" cy="19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241" name="Oval 209"/>
                <p:cNvSpPr>
                  <a:spLocks noChangeArrowheads="1"/>
                </p:cNvSpPr>
                <p:nvPr/>
              </p:nvSpPr>
              <p:spPr bwMode="auto">
                <a:xfrm>
                  <a:off x="2631" y="2617"/>
                  <a:ext cx="19" cy="19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4243" name="Line 211"/>
              <p:cNvSpPr>
                <a:spLocks noChangeShapeType="1"/>
              </p:cNvSpPr>
              <p:nvPr/>
            </p:nvSpPr>
            <p:spPr bwMode="auto">
              <a:xfrm flipV="1">
                <a:off x="5094288" y="2657475"/>
                <a:ext cx="1588" cy="265113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44246" name="Group 214"/>
              <p:cNvGrpSpPr>
                <a:grpSpLocks/>
              </p:cNvGrpSpPr>
              <p:nvPr/>
            </p:nvGrpSpPr>
            <p:grpSpPr bwMode="auto">
              <a:xfrm>
                <a:off x="5081588" y="2855913"/>
                <a:ext cx="23813" cy="55563"/>
                <a:chOff x="3201" y="1799"/>
                <a:chExt cx="15" cy="35"/>
              </a:xfrm>
            </p:grpSpPr>
            <p:sp>
              <p:nvSpPr>
                <p:cNvPr id="44244" name="Freeform 212"/>
                <p:cNvSpPr>
                  <a:spLocks/>
                </p:cNvSpPr>
                <p:nvPr/>
              </p:nvSpPr>
              <p:spPr bwMode="auto">
                <a:xfrm>
                  <a:off x="3201" y="1799"/>
                  <a:ext cx="15" cy="35"/>
                </a:xfrm>
                <a:custGeom>
                  <a:avLst/>
                  <a:gdLst/>
                  <a:ahLst/>
                  <a:cxnLst>
                    <a:cxn ang="0">
                      <a:pos x="7" y="35"/>
                    </a:cxn>
                    <a:cxn ang="0">
                      <a:pos x="15" y="0"/>
                    </a:cxn>
                    <a:cxn ang="0">
                      <a:pos x="0" y="0"/>
                    </a:cxn>
                    <a:cxn ang="0">
                      <a:pos x="7" y="35"/>
                    </a:cxn>
                  </a:cxnLst>
                  <a:rect l="0" t="0" r="r" b="b"/>
                  <a:pathLst>
                    <a:path w="15" h="35">
                      <a:moveTo>
                        <a:pt x="7" y="35"/>
                      </a:moveTo>
                      <a:lnTo>
                        <a:pt x="15" y="0"/>
                      </a:lnTo>
                      <a:lnTo>
                        <a:pt x="0" y="0"/>
                      </a:lnTo>
                      <a:lnTo>
                        <a:pt x="7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245" name="Freeform 213"/>
                <p:cNvSpPr>
                  <a:spLocks/>
                </p:cNvSpPr>
                <p:nvPr/>
              </p:nvSpPr>
              <p:spPr bwMode="auto">
                <a:xfrm>
                  <a:off x="3201" y="1799"/>
                  <a:ext cx="15" cy="35"/>
                </a:xfrm>
                <a:custGeom>
                  <a:avLst/>
                  <a:gdLst/>
                  <a:ahLst/>
                  <a:cxnLst>
                    <a:cxn ang="0">
                      <a:pos x="7" y="35"/>
                    </a:cxn>
                    <a:cxn ang="0">
                      <a:pos x="15" y="0"/>
                    </a:cxn>
                    <a:cxn ang="0">
                      <a:pos x="0" y="0"/>
                    </a:cxn>
                    <a:cxn ang="0">
                      <a:pos x="7" y="35"/>
                    </a:cxn>
                  </a:cxnLst>
                  <a:rect l="0" t="0" r="r" b="b"/>
                  <a:pathLst>
                    <a:path w="15" h="35">
                      <a:moveTo>
                        <a:pt x="7" y="35"/>
                      </a:moveTo>
                      <a:lnTo>
                        <a:pt x="15" y="0"/>
                      </a:lnTo>
                      <a:lnTo>
                        <a:pt x="0" y="0"/>
                      </a:lnTo>
                      <a:lnTo>
                        <a:pt x="7" y="35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4247" name="Line 215"/>
              <p:cNvSpPr>
                <a:spLocks noChangeShapeType="1"/>
              </p:cNvSpPr>
              <p:nvPr/>
            </p:nvSpPr>
            <p:spPr bwMode="auto">
              <a:xfrm flipV="1">
                <a:off x="5094288" y="2657475"/>
                <a:ext cx="1588" cy="265113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44250" name="Group 218"/>
              <p:cNvGrpSpPr>
                <a:grpSpLocks/>
              </p:cNvGrpSpPr>
              <p:nvPr/>
            </p:nvGrpSpPr>
            <p:grpSpPr bwMode="auto">
              <a:xfrm>
                <a:off x="5081588" y="2855913"/>
                <a:ext cx="23813" cy="55563"/>
                <a:chOff x="3201" y="1799"/>
                <a:chExt cx="15" cy="35"/>
              </a:xfrm>
            </p:grpSpPr>
            <p:sp>
              <p:nvSpPr>
                <p:cNvPr id="44248" name="Freeform 216"/>
                <p:cNvSpPr>
                  <a:spLocks/>
                </p:cNvSpPr>
                <p:nvPr/>
              </p:nvSpPr>
              <p:spPr bwMode="auto">
                <a:xfrm>
                  <a:off x="3201" y="1799"/>
                  <a:ext cx="15" cy="35"/>
                </a:xfrm>
                <a:custGeom>
                  <a:avLst/>
                  <a:gdLst/>
                  <a:ahLst/>
                  <a:cxnLst>
                    <a:cxn ang="0">
                      <a:pos x="7" y="35"/>
                    </a:cxn>
                    <a:cxn ang="0">
                      <a:pos x="15" y="0"/>
                    </a:cxn>
                    <a:cxn ang="0">
                      <a:pos x="0" y="0"/>
                    </a:cxn>
                    <a:cxn ang="0">
                      <a:pos x="7" y="35"/>
                    </a:cxn>
                  </a:cxnLst>
                  <a:rect l="0" t="0" r="r" b="b"/>
                  <a:pathLst>
                    <a:path w="15" h="35">
                      <a:moveTo>
                        <a:pt x="7" y="35"/>
                      </a:moveTo>
                      <a:lnTo>
                        <a:pt x="15" y="0"/>
                      </a:lnTo>
                      <a:lnTo>
                        <a:pt x="0" y="0"/>
                      </a:lnTo>
                      <a:lnTo>
                        <a:pt x="7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249" name="Freeform 217"/>
                <p:cNvSpPr>
                  <a:spLocks/>
                </p:cNvSpPr>
                <p:nvPr/>
              </p:nvSpPr>
              <p:spPr bwMode="auto">
                <a:xfrm>
                  <a:off x="3201" y="1799"/>
                  <a:ext cx="15" cy="35"/>
                </a:xfrm>
                <a:custGeom>
                  <a:avLst/>
                  <a:gdLst/>
                  <a:ahLst/>
                  <a:cxnLst>
                    <a:cxn ang="0">
                      <a:pos x="7" y="35"/>
                    </a:cxn>
                    <a:cxn ang="0">
                      <a:pos x="15" y="0"/>
                    </a:cxn>
                    <a:cxn ang="0">
                      <a:pos x="0" y="0"/>
                    </a:cxn>
                    <a:cxn ang="0">
                      <a:pos x="7" y="35"/>
                    </a:cxn>
                  </a:cxnLst>
                  <a:rect l="0" t="0" r="r" b="b"/>
                  <a:pathLst>
                    <a:path w="15" h="35">
                      <a:moveTo>
                        <a:pt x="7" y="35"/>
                      </a:moveTo>
                      <a:lnTo>
                        <a:pt x="15" y="0"/>
                      </a:lnTo>
                      <a:lnTo>
                        <a:pt x="0" y="0"/>
                      </a:lnTo>
                      <a:lnTo>
                        <a:pt x="7" y="35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4253" name="Group 221"/>
              <p:cNvGrpSpPr>
                <a:grpSpLocks/>
              </p:cNvGrpSpPr>
              <p:nvPr/>
            </p:nvGrpSpPr>
            <p:grpSpPr bwMode="auto">
              <a:xfrm>
                <a:off x="4929188" y="2655888"/>
                <a:ext cx="139700" cy="214313"/>
                <a:chOff x="3105" y="1673"/>
                <a:chExt cx="88" cy="135"/>
              </a:xfrm>
            </p:grpSpPr>
            <p:sp>
              <p:nvSpPr>
                <p:cNvPr id="44251" name="Rectangle 219"/>
                <p:cNvSpPr>
                  <a:spLocks noChangeArrowheads="1"/>
                </p:cNvSpPr>
                <p:nvPr/>
              </p:nvSpPr>
              <p:spPr bwMode="auto">
                <a:xfrm>
                  <a:off x="3141" y="1741"/>
                  <a:ext cx="52" cy="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" b="0" i="1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C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4252" name="Rectangle 220"/>
                <p:cNvSpPr>
                  <a:spLocks noChangeArrowheads="1"/>
                </p:cNvSpPr>
                <p:nvPr/>
              </p:nvSpPr>
              <p:spPr bwMode="auto">
                <a:xfrm>
                  <a:off x="3105" y="1673"/>
                  <a:ext cx="71" cy="1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200" b="0" i="1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I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44256" name="Group 224"/>
              <p:cNvGrpSpPr>
                <a:grpSpLocks/>
              </p:cNvGrpSpPr>
              <p:nvPr/>
            </p:nvGrpSpPr>
            <p:grpSpPr bwMode="auto">
              <a:xfrm>
                <a:off x="4929188" y="3200400"/>
                <a:ext cx="26988" cy="65088"/>
                <a:chOff x="3105" y="2016"/>
                <a:chExt cx="17" cy="41"/>
              </a:xfrm>
            </p:grpSpPr>
            <p:sp>
              <p:nvSpPr>
                <p:cNvPr id="44254" name="Freeform 222"/>
                <p:cNvSpPr>
                  <a:spLocks/>
                </p:cNvSpPr>
                <p:nvPr/>
              </p:nvSpPr>
              <p:spPr bwMode="auto">
                <a:xfrm>
                  <a:off x="3105" y="2016"/>
                  <a:ext cx="17" cy="41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41"/>
                    </a:cxn>
                    <a:cxn ang="0">
                      <a:pos x="17" y="3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7" h="41">
                      <a:moveTo>
                        <a:pt x="3" y="0"/>
                      </a:moveTo>
                      <a:lnTo>
                        <a:pt x="0" y="41"/>
                      </a:lnTo>
                      <a:lnTo>
                        <a:pt x="17" y="38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255" name="Freeform 223"/>
                <p:cNvSpPr>
                  <a:spLocks/>
                </p:cNvSpPr>
                <p:nvPr/>
              </p:nvSpPr>
              <p:spPr bwMode="auto">
                <a:xfrm>
                  <a:off x="3105" y="2016"/>
                  <a:ext cx="17" cy="41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41"/>
                    </a:cxn>
                    <a:cxn ang="0">
                      <a:pos x="17" y="3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7" h="41">
                      <a:moveTo>
                        <a:pt x="3" y="0"/>
                      </a:moveTo>
                      <a:lnTo>
                        <a:pt x="0" y="41"/>
                      </a:lnTo>
                      <a:lnTo>
                        <a:pt x="17" y="38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4257" name="Freeform 225"/>
              <p:cNvSpPr>
                <a:spLocks/>
              </p:cNvSpPr>
              <p:nvPr/>
            </p:nvSpPr>
            <p:spPr bwMode="auto">
              <a:xfrm>
                <a:off x="4941888" y="3263900"/>
                <a:ext cx="177800" cy="1190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2" y="61"/>
                  </a:cxn>
                </a:cxnLst>
                <a:rect l="0" t="0" r="r" b="b"/>
                <a:pathLst>
                  <a:path w="112" h="75">
                    <a:moveTo>
                      <a:pt x="0" y="0"/>
                    </a:moveTo>
                    <a:cubicBezTo>
                      <a:pt x="14" y="48"/>
                      <a:pt x="65" y="75"/>
                      <a:pt x="112" y="61"/>
                    </a:cubicBez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44260" name="Group 228"/>
              <p:cNvGrpSpPr>
                <a:grpSpLocks/>
              </p:cNvGrpSpPr>
              <p:nvPr/>
            </p:nvGrpSpPr>
            <p:grpSpPr bwMode="auto">
              <a:xfrm>
                <a:off x="4929188" y="3200400"/>
                <a:ext cx="26988" cy="65088"/>
                <a:chOff x="3105" y="2016"/>
                <a:chExt cx="17" cy="41"/>
              </a:xfrm>
            </p:grpSpPr>
            <p:sp>
              <p:nvSpPr>
                <p:cNvPr id="44258" name="Freeform 226"/>
                <p:cNvSpPr>
                  <a:spLocks/>
                </p:cNvSpPr>
                <p:nvPr/>
              </p:nvSpPr>
              <p:spPr bwMode="auto">
                <a:xfrm>
                  <a:off x="3105" y="2016"/>
                  <a:ext cx="17" cy="41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41"/>
                    </a:cxn>
                    <a:cxn ang="0">
                      <a:pos x="17" y="3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7" h="41">
                      <a:moveTo>
                        <a:pt x="3" y="0"/>
                      </a:moveTo>
                      <a:lnTo>
                        <a:pt x="0" y="41"/>
                      </a:lnTo>
                      <a:lnTo>
                        <a:pt x="17" y="38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259" name="Freeform 227"/>
                <p:cNvSpPr>
                  <a:spLocks/>
                </p:cNvSpPr>
                <p:nvPr/>
              </p:nvSpPr>
              <p:spPr bwMode="auto">
                <a:xfrm>
                  <a:off x="3105" y="2016"/>
                  <a:ext cx="17" cy="41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41"/>
                    </a:cxn>
                    <a:cxn ang="0">
                      <a:pos x="17" y="3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7" h="41">
                      <a:moveTo>
                        <a:pt x="3" y="0"/>
                      </a:moveTo>
                      <a:lnTo>
                        <a:pt x="0" y="41"/>
                      </a:lnTo>
                      <a:lnTo>
                        <a:pt x="17" y="38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4261" name="Freeform 229"/>
              <p:cNvSpPr>
                <a:spLocks/>
              </p:cNvSpPr>
              <p:nvPr/>
            </p:nvSpPr>
            <p:spPr bwMode="auto">
              <a:xfrm>
                <a:off x="4941888" y="3263900"/>
                <a:ext cx="177800" cy="1190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2" y="61"/>
                  </a:cxn>
                </a:cxnLst>
                <a:rect l="0" t="0" r="r" b="b"/>
                <a:pathLst>
                  <a:path w="112" h="75">
                    <a:moveTo>
                      <a:pt x="0" y="0"/>
                    </a:moveTo>
                    <a:cubicBezTo>
                      <a:pt x="14" y="48"/>
                      <a:pt x="65" y="75"/>
                      <a:pt x="112" y="61"/>
                    </a:cubicBez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44264" name="Group 232"/>
              <p:cNvGrpSpPr>
                <a:grpSpLocks/>
              </p:cNvGrpSpPr>
              <p:nvPr/>
            </p:nvGrpSpPr>
            <p:grpSpPr bwMode="auto">
              <a:xfrm>
                <a:off x="4794251" y="3292475"/>
                <a:ext cx="273050" cy="231775"/>
                <a:chOff x="3020" y="2074"/>
                <a:chExt cx="172" cy="146"/>
              </a:xfrm>
            </p:grpSpPr>
            <p:sp>
              <p:nvSpPr>
                <p:cNvPr id="44262" name="Rectangle 230"/>
                <p:cNvSpPr>
                  <a:spLocks noChangeArrowheads="1"/>
                </p:cNvSpPr>
                <p:nvPr/>
              </p:nvSpPr>
              <p:spPr bwMode="auto">
                <a:xfrm>
                  <a:off x="3101" y="2142"/>
                  <a:ext cx="91" cy="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" b="0" i="1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BE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4263" name="Rectangle 231"/>
                <p:cNvSpPr>
                  <a:spLocks noChangeArrowheads="1"/>
                </p:cNvSpPr>
                <p:nvPr/>
              </p:nvSpPr>
              <p:spPr bwMode="auto">
                <a:xfrm>
                  <a:off x="3020" y="2074"/>
                  <a:ext cx="117" cy="14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200" b="0" i="1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U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44265" name="Line 233"/>
              <p:cNvSpPr>
                <a:spLocks noChangeShapeType="1"/>
              </p:cNvSpPr>
              <p:nvPr/>
            </p:nvSpPr>
            <p:spPr bwMode="auto">
              <a:xfrm flipH="1">
                <a:off x="4598988" y="3084513"/>
                <a:ext cx="263525" cy="1588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44268" name="Group 236"/>
              <p:cNvGrpSpPr>
                <a:grpSpLocks/>
              </p:cNvGrpSpPr>
              <p:nvPr/>
            </p:nvGrpSpPr>
            <p:grpSpPr bwMode="auto">
              <a:xfrm>
                <a:off x="4797426" y="3071813"/>
                <a:ext cx="53975" cy="23813"/>
                <a:chOff x="3022" y="1935"/>
                <a:chExt cx="34" cy="15"/>
              </a:xfrm>
            </p:grpSpPr>
            <p:sp>
              <p:nvSpPr>
                <p:cNvPr id="44266" name="Freeform 234"/>
                <p:cNvSpPr>
                  <a:spLocks/>
                </p:cNvSpPr>
                <p:nvPr/>
              </p:nvSpPr>
              <p:spPr bwMode="auto">
                <a:xfrm>
                  <a:off x="3022" y="1935"/>
                  <a:ext cx="34" cy="15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0" y="0"/>
                    </a:cxn>
                    <a:cxn ang="0">
                      <a:pos x="0" y="15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15">
                      <a:moveTo>
                        <a:pt x="34" y="8"/>
                      </a:move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34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267" name="Freeform 235"/>
                <p:cNvSpPr>
                  <a:spLocks/>
                </p:cNvSpPr>
                <p:nvPr/>
              </p:nvSpPr>
              <p:spPr bwMode="auto">
                <a:xfrm>
                  <a:off x="3022" y="1935"/>
                  <a:ext cx="34" cy="15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0" y="0"/>
                    </a:cxn>
                    <a:cxn ang="0">
                      <a:pos x="0" y="15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15">
                      <a:moveTo>
                        <a:pt x="34" y="8"/>
                      </a:move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34" y="8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4269" name="Line 237"/>
              <p:cNvSpPr>
                <a:spLocks noChangeShapeType="1"/>
              </p:cNvSpPr>
              <p:nvPr/>
            </p:nvSpPr>
            <p:spPr bwMode="auto">
              <a:xfrm flipH="1">
                <a:off x="4598988" y="3084513"/>
                <a:ext cx="263525" cy="1588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44272" name="Group 240"/>
              <p:cNvGrpSpPr>
                <a:grpSpLocks/>
              </p:cNvGrpSpPr>
              <p:nvPr/>
            </p:nvGrpSpPr>
            <p:grpSpPr bwMode="auto">
              <a:xfrm>
                <a:off x="4797426" y="3071813"/>
                <a:ext cx="53975" cy="23813"/>
                <a:chOff x="3022" y="1935"/>
                <a:chExt cx="34" cy="15"/>
              </a:xfrm>
            </p:grpSpPr>
            <p:sp>
              <p:nvSpPr>
                <p:cNvPr id="44270" name="Freeform 238"/>
                <p:cNvSpPr>
                  <a:spLocks/>
                </p:cNvSpPr>
                <p:nvPr/>
              </p:nvSpPr>
              <p:spPr bwMode="auto">
                <a:xfrm>
                  <a:off x="3022" y="1935"/>
                  <a:ext cx="34" cy="15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0" y="0"/>
                    </a:cxn>
                    <a:cxn ang="0">
                      <a:pos x="0" y="15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15">
                      <a:moveTo>
                        <a:pt x="34" y="8"/>
                      </a:move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34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271" name="Freeform 239"/>
                <p:cNvSpPr>
                  <a:spLocks/>
                </p:cNvSpPr>
                <p:nvPr/>
              </p:nvSpPr>
              <p:spPr bwMode="auto">
                <a:xfrm>
                  <a:off x="3022" y="1935"/>
                  <a:ext cx="34" cy="15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0" y="0"/>
                    </a:cxn>
                    <a:cxn ang="0">
                      <a:pos x="0" y="15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15">
                      <a:moveTo>
                        <a:pt x="34" y="8"/>
                      </a:move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34" y="8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4275" name="Group 243"/>
              <p:cNvGrpSpPr>
                <a:grpSpLocks/>
              </p:cNvGrpSpPr>
              <p:nvPr/>
            </p:nvGrpSpPr>
            <p:grpSpPr bwMode="auto">
              <a:xfrm>
                <a:off x="4656138" y="2884488"/>
                <a:ext cx="138113" cy="211138"/>
                <a:chOff x="2933" y="1817"/>
                <a:chExt cx="87" cy="133"/>
              </a:xfrm>
            </p:grpSpPr>
            <p:sp>
              <p:nvSpPr>
                <p:cNvPr id="44273" name="Rectangle 241"/>
                <p:cNvSpPr>
                  <a:spLocks noChangeArrowheads="1"/>
                </p:cNvSpPr>
                <p:nvPr/>
              </p:nvSpPr>
              <p:spPr bwMode="auto">
                <a:xfrm>
                  <a:off x="2972" y="1883"/>
                  <a:ext cx="48" cy="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" b="0" i="1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B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4274" name="Rectangle 242"/>
                <p:cNvSpPr>
                  <a:spLocks noChangeArrowheads="1"/>
                </p:cNvSpPr>
                <p:nvPr/>
              </p:nvSpPr>
              <p:spPr bwMode="auto">
                <a:xfrm>
                  <a:off x="2933" y="1817"/>
                  <a:ext cx="71" cy="1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200" b="0" i="1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I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44278" name="Group 246"/>
              <p:cNvGrpSpPr>
                <a:grpSpLocks/>
              </p:cNvGrpSpPr>
              <p:nvPr/>
            </p:nvGrpSpPr>
            <p:grpSpPr bwMode="auto">
              <a:xfrm>
                <a:off x="4487863" y="3590925"/>
                <a:ext cx="125413" cy="96838"/>
                <a:chOff x="2827" y="2262"/>
                <a:chExt cx="79" cy="61"/>
              </a:xfrm>
            </p:grpSpPr>
            <p:sp>
              <p:nvSpPr>
                <p:cNvPr id="44276" name="Freeform 244"/>
                <p:cNvSpPr>
                  <a:spLocks/>
                </p:cNvSpPr>
                <p:nvPr/>
              </p:nvSpPr>
              <p:spPr bwMode="auto">
                <a:xfrm>
                  <a:off x="2828" y="2262"/>
                  <a:ext cx="73" cy="57"/>
                </a:xfrm>
                <a:custGeom>
                  <a:avLst/>
                  <a:gdLst/>
                  <a:ahLst/>
                  <a:cxnLst>
                    <a:cxn ang="0">
                      <a:pos x="37" y="57"/>
                    </a:cxn>
                    <a:cxn ang="0">
                      <a:pos x="0" y="0"/>
                    </a:cxn>
                    <a:cxn ang="0">
                      <a:pos x="73" y="0"/>
                    </a:cxn>
                    <a:cxn ang="0">
                      <a:pos x="37" y="57"/>
                    </a:cxn>
                  </a:cxnLst>
                  <a:rect l="0" t="0" r="r" b="b"/>
                  <a:pathLst>
                    <a:path w="73" h="57">
                      <a:moveTo>
                        <a:pt x="37" y="57"/>
                      </a:moveTo>
                      <a:lnTo>
                        <a:pt x="0" y="0"/>
                      </a:lnTo>
                      <a:lnTo>
                        <a:pt x="73" y="0"/>
                      </a:lnTo>
                      <a:lnTo>
                        <a:pt x="37" y="57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277" name="Line 245"/>
                <p:cNvSpPr>
                  <a:spLocks noChangeShapeType="1"/>
                </p:cNvSpPr>
                <p:nvPr/>
              </p:nvSpPr>
              <p:spPr bwMode="auto">
                <a:xfrm>
                  <a:off x="2827" y="2322"/>
                  <a:ext cx="79" cy="1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4279" name="Line 247"/>
              <p:cNvSpPr>
                <a:spLocks noChangeShapeType="1"/>
              </p:cNvSpPr>
              <p:nvPr/>
            </p:nvSpPr>
            <p:spPr bwMode="auto">
              <a:xfrm flipV="1">
                <a:off x="4548188" y="3503613"/>
                <a:ext cx="1588" cy="268288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280" name="Freeform 248"/>
              <p:cNvSpPr>
                <a:spLocks/>
              </p:cNvSpPr>
              <p:nvPr/>
            </p:nvSpPr>
            <p:spPr bwMode="auto">
              <a:xfrm>
                <a:off x="4489451" y="3590925"/>
                <a:ext cx="115888" cy="90488"/>
              </a:xfrm>
              <a:custGeom>
                <a:avLst/>
                <a:gdLst/>
                <a:ahLst/>
                <a:cxnLst>
                  <a:cxn ang="0">
                    <a:pos x="37" y="57"/>
                  </a:cxn>
                  <a:cxn ang="0">
                    <a:pos x="0" y="0"/>
                  </a:cxn>
                  <a:cxn ang="0">
                    <a:pos x="73" y="0"/>
                  </a:cxn>
                  <a:cxn ang="0">
                    <a:pos x="37" y="57"/>
                  </a:cxn>
                </a:cxnLst>
                <a:rect l="0" t="0" r="r" b="b"/>
                <a:pathLst>
                  <a:path w="73" h="57">
                    <a:moveTo>
                      <a:pt x="37" y="57"/>
                    </a:moveTo>
                    <a:lnTo>
                      <a:pt x="0" y="0"/>
                    </a:lnTo>
                    <a:lnTo>
                      <a:pt x="73" y="0"/>
                    </a:lnTo>
                    <a:lnTo>
                      <a:pt x="37" y="57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281" name="Line 249"/>
              <p:cNvSpPr>
                <a:spLocks noChangeShapeType="1"/>
              </p:cNvSpPr>
              <p:nvPr/>
            </p:nvSpPr>
            <p:spPr bwMode="auto">
              <a:xfrm>
                <a:off x="4487863" y="3686175"/>
                <a:ext cx="125413" cy="1588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282" name="Freeform 250"/>
              <p:cNvSpPr>
                <a:spLocks/>
              </p:cNvSpPr>
              <p:nvPr/>
            </p:nvSpPr>
            <p:spPr bwMode="auto">
              <a:xfrm>
                <a:off x="4489451" y="3590925"/>
                <a:ext cx="115888" cy="90488"/>
              </a:xfrm>
              <a:custGeom>
                <a:avLst/>
                <a:gdLst/>
                <a:ahLst/>
                <a:cxnLst>
                  <a:cxn ang="0">
                    <a:pos x="37" y="57"/>
                  </a:cxn>
                  <a:cxn ang="0">
                    <a:pos x="0" y="0"/>
                  </a:cxn>
                  <a:cxn ang="0">
                    <a:pos x="73" y="0"/>
                  </a:cxn>
                  <a:cxn ang="0">
                    <a:pos x="37" y="57"/>
                  </a:cxn>
                </a:cxnLst>
                <a:rect l="0" t="0" r="r" b="b"/>
                <a:pathLst>
                  <a:path w="73" h="57">
                    <a:moveTo>
                      <a:pt x="37" y="57"/>
                    </a:moveTo>
                    <a:lnTo>
                      <a:pt x="0" y="0"/>
                    </a:lnTo>
                    <a:lnTo>
                      <a:pt x="73" y="0"/>
                    </a:lnTo>
                    <a:lnTo>
                      <a:pt x="37" y="57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283" name="Line 251"/>
              <p:cNvSpPr>
                <a:spLocks noChangeShapeType="1"/>
              </p:cNvSpPr>
              <p:nvPr/>
            </p:nvSpPr>
            <p:spPr bwMode="auto">
              <a:xfrm>
                <a:off x="4487863" y="3686175"/>
                <a:ext cx="125413" cy="1588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284" name="Line 252"/>
              <p:cNvSpPr>
                <a:spLocks noChangeShapeType="1"/>
              </p:cNvSpPr>
              <p:nvPr/>
            </p:nvSpPr>
            <p:spPr bwMode="auto">
              <a:xfrm flipV="1">
                <a:off x="4548188" y="3503613"/>
                <a:ext cx="1588" cy="268288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92" name="Group 291"/>
            <p:cNvGrpSpPr/>
            <p:nvPr/>
          </p:nvGrpSpPr>
          <p:grpSpPr>
            <a:xfrm>
              <a:off x="6300192" y="1916832"/>
              <a:ext cx="2101378" cy="2276028"/>
              <a:chOff x="6211888" y="2603500"/>
              <a:chExt cx="1533525" cy="1831976"/>
            </a:xfrm>
          </p:grpSpPr>
          <p:sp>
            <p:nvSpPr>
              <p:cNvPr id="44285" name="Line 253"/>
              <p:cNvSpPr>
                <a:spLocks noChangeShapeType="1"/>
              </p:cNvSpPr>
              <p:nvPr/>
            </p:nvSpPr>
            <p:spPr bwMode="auto">
              <a:xfrm>
                <a:off x="6211888" y="4167188"/>
                <a:ext cx="1401763" cy="1588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44288" name="Group 256"/>
              <p:cNvGrpSpPr>
                <a:grpSpLocks/>
              </p:cNvGrpSpPr>
              <p:nvPr/>
            </p:nvGrpSpPr>
            <p:grpSpPr bwMode="auto">
              <a:xfrm>
                <a:off x="7613651" y="4154488"/>
                <a:ext cx="65088" cy="26988"/>
                <a:chOff x="4796" y="2617"/>
                <a:chExt cx="41" cy="17"/>
              </a:xfrm>
            </p:grpSpPr>
            <p:sp>
              <p:nvSpPr>
                <p:cNvPr id="44286" name="Freeform 254"/>
                <p:cNvSpPr>
                  <a:spLocks/>
                </p:cNvSpPr>
                <p:nvPr/>
              </p:nvSpPr>
              <p:spPr bwMode="auto">
                <a:xfrm>
                  <a:off x="4796" y="2617"/>
                  <a:ext cx="41" cy="17"/>
                </a:xfrm>
                <a:custGeom>
                  <a:avLst/>
                  <a:gdLst/>
                  <a:ahLst/>
                  <a:cxnLst>
                    <a:cxn ang="0">
                      <a:pos x="41" y="6"/>
                    </a:cxn>
                    <a:cxn ang="0">
                      <a:pos x="0" y="0"/>
                    </a:cxn>
                    <a:cxn ang="0">
                      <a:pos x="1" y="17"/>
                    </a:cxn>
                    <a:cxn ang="0">
                      <a:pos x="41" y="6"/>
                    </a:cxn>
                  </a:cxnLst>
                  <a:rect l="0" t="0" r="r" b="b"/>
                  <a:pathLst>
                    <a:path w="41" h="17">
                      <a:moveTo>
                        <a:pt x="41" y="6"/>
                      </a:moveTo>
                      <a:lnTo>
                        <a:pt x="0" y="0"/>
                      </a:lnTo>
                      <a:lnTo>
                        <a:pt x="1" y="17"/>
                      </a:lnTo>
                      <a:lnTo>
                        <a:pt x="41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287" name="Freeform 255"/>
                <p:cNvSpPr>
                  <a:spLocks/>
                </p:cNvSpPr>
                <p:nvPr/>
              </p:nvSpPr>
              <p:spPr bwMode="auto">
                <a:xfrm>
                  <a:off x="4796" y="2617"/>
                  <a:ext cx="41" cy="17"/>
                </a:xfrm>
                <a:custGeom>
                  <a:avLst/>
                  <a:gdLst/>
                  <a:ahLst/>
                  <a:cxnLst>
                    <a:cxn ang="0">
                      <a:pos x="41" y="6"/>
                    </a:cxn>
                    <a:cxn ang="0">
                      <a:pos x="0" y="0"/>
                    </a:cxn>
                    <a:cxn ang="0">
                      <a:pos x="1" y="17"/>
                    </a:cxn>
                    <a:cxn ang="0">
                      <a:pos x="41" y="6"/>
                    </a:cxn>
                  </a:cxnLst>
                  <a:rect l="0" t="0" r="r" b="b"/>
                  <a:pathLst>
                    <a:path w="41" h="17">
                      <a:moveTo>
                        <a:pt x="41" y="6"/>
                      </a:moveTo>
                      <a:lnTo>
                        <a:pt x="0" y="0"/>
                      </a:lnTo>
                      <a:lnTo>
                        <a:pt x="1" y="17"/>
                      </a:lnTo>
                      <a:lnTo>
                        <a:pt x="41" y="6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4289" name="Line 257"/>
              <p:cNvSpPr>
                <a:spLocks noChangeShapeType="1"/>
              </p:cNvSpPr>
              <p:nvPr/>
            </p:nvSpPr>
            <p:spPr bwMode="auto">
              <a:xfrm flipV="1">
                <a:off x="6281738" y="2806700"/>
                <a:ext cx="1588" cy="1423988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44292" name="Group 260"/>
              <p:cNvGrpSpPr>
                <a:grpSpLocks/>
              </p:cNvGrpSpPr>
              <p:nvPr/>
            </p:nvGrpSpPr>
            <p:grpSpPr bwMode="auto">
              <a:xfrm>
                <a:off x="6269038" y="2760663"/>
                <a:ext cx="26988" cy="65088"/>
                <a:chOff x="3949" y="1739"/>
                <a:chExt cx="17" cy="41"/>
              </a:xfrm>
            </p:grpSpPr>
            <p:sp>
              <p:nvSpPr>
                <p:cNvPr id="44290" name="Freeform 258"/>
                <p:cNvSpPr>
                  <a:spLocks/>
                </p:cNvSpPr>
                <p:nvPr/>
              </p:nvSpPr>
              <p:spPr bwMode="auto">
                <a:xfrm>
                  <a:off x="3949" y="1739"/>
                  <a:ext cx="17" cy="41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0" y="41"/>
                    </a:cxn>
                    <a:cxn ang="0">
                      <a:pos x="17" y="40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17" h="41">
                      <a:moveTo>
                        <a:pt x="7" y="0"/>
                      </a:moveTo>
                      <a:lnTo>
                        <a:pt x="0" y="41"/>
                      </a:lnTo>
                      <a:lnTo>
                        <a:pt x="17" y="4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291" name="Freeform 259"/>
                <p:cNvSpPr>
                  <a:spLocks/>
                </p:cNvSpPr>
                <p:nvPr/>
              </p:nvSpPr>
              <p:spPr bwMode="auto">
                <a:xfrm>
                  <a:off x="3949" y="1739"/>
                  <a:ext cx="17" cy="41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0" y="41"/>
                    </a:cxn>
                    <a:cxn ang="0">
                      <a:pos x="17" y="40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17" h="41">
                      <a:moveTo>
                        <a:pt x="7" y="0"/>
                      </a:moveTo>
                      <a:lnTo>
                        <a:pt x="0" y="41"/>
                      </a:lnTo>
                      <a:lnTo>
                        <a:pt x="17" y="4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4293" name="Rectangle 261"/>
              <p:cNvSpPr>
                <a:spLocks noChangeArrowheads="1"/>
              </p:cNvSpPr>
              <p:nvPr/>
            </p:nvSpPr>
            <p:spPr bwMode="auto">
              <a:xfrm>
                <a:off x="7586663" y="4208463"/>
                <a:ext cx="158750" cy="2270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T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294" name="Freeform 262"/>
              <p:cNvSpPr>
                <a:spLocks/>
              </p:cNvSpPr>
              <p:nvPr/>
            </p:nvSpPr>
            <p:spPr bwMode="auto">
              <a:xfrm>
                <a:off x="6415088" y="2925763"/>
                <a:ext cx="698500" cy="1236663"/>
              </a:xfrm>
              <a:custGeom>
                <a:avLst/>
                <a:gdLst/>
                <a:ahLst/>
                <a:cxnLst>
                  <a:cxn ang="0">
                    <a:pos x="440" y="779"/>
                  </a:cxn>
                  <a:cxn ang="0">
                    <a:pos x="0" y="0"/>
                  </a:cxn>
                </a:cxnLst>
                <a:rect l="0" t="0" r="r" b="b"/>
                <a:pathLst>
                  <a:path w="440" h="779">
                    <a:moveTo>
                      <a:pt x="440" y="779"/>
                    </a:moveTo>
                    <a:cubicBezTo>
                      <a:pt x="218" y="710"/>
                      <a:pt x="43" y="400"/>
                      <a:pt x="0" y="0"/>
                    </a:cubicBez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44308" name="Group 276"/>
              <p:cNvGrpSpPr>
                <a:grpSpLocks/>
              </p:cNvGrpSpPr>
              <p:nvPr/>
            </p:nvGrpSpPr>
            <p:grpSpPr bwMode="auto">
              <a:xfrm>
                <a:off x="6335713" y="2603500"/>
                <a:ext cx="1096963" cy="293688"/>
                <a:chOff x="3991" y="1640"/>
                <a:chExt cx="691" cy="185"/>
              </a:xfrm>
            </p:grpSpPr>
            <p:sp>
              <p:nvSpPr>
                <p:cNvPr id="44295" name="Rectangle 263"/>
                <p:cNvSpPr>
                  <a:spLocks noChangeArrowheads="1"/>
                </p:cNvSpPr>
                <p:nvPr/>
              </p:nvSpPr>
              <p:spPr bwMode="auto">
                <a:xfrm>
                  <a:off x="4100" y="1640"/>
                  <a:ext cx="87" cy="1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5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Symbol" pitchFamily="18" charset="2"/>
                      <a:cs typeface="Arial" pitchFamily="34" charset="0"/>
                    </a:rPr>
                    <a:t>(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4296" name="Rectangle 264"/>
                <p:cNvSpPr>
                  <a:spLocks noChangeArrowheads="1"/>
                </p:cNvSpPr>
                <p:nvPr/>
              </p:nvSpPr>
              <p:spPr bwMode="auto">
                <a:xfrm>
                  <a:off x="4193" y="1640"/>
                  <a:ext cx="87" cy="1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5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Symbol" pitchFamily="18" charset="2"/>
                      <a:cs typeface="Arial" pitchFamily="34" charset="0"/>
                    </a:rPr>
                    <a:t>)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4297" name="Rectangle 265"/>
                <p:cNvSpPr>
                  <a:spLocks noChangeArrowheads="1"/>
                </p:cNvSpPr>
                <p:nvPr/>
              </p:nvSpPr>
              <p:spPr bwMode="auto">
                <a:xfrm>
                  <a:off x="4401" y="1640"/>
                  <a:ext cx="87" cy="1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5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Symbol" pitchFamily="18" charset="2"/>
                      <a:cs typeface="Arial" pitchFamily="34" charset="0"/>
                    </a:rPr>
                    <a:t>(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4298" name="Rectangle 266"/>
                <p:cNvSpPr>
                  <a:spLocks noChangeArrowheads="1"/>
                </p:cNvSpPr>
                <p:nvPr/>
              </p:nvSpPr>
              <p:spPr bwMode="auto">
                <a:xfrm>
                  <a:off x="4493" y="1640"/>
                  <a:ext cx="87" cy="1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5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Symbol" pitchFamily="18" charset="2"/>
                      <a:cs typeface="Arial" pitchFamily="34" charset="0"/>
                    </a:rPr>
                    <a:t>)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4299" name="Rectangle 267"/>
                <p:cNvSpPr>
                  <a:spLocks noChangeArrowheads="1"/>
                </p:cNvSpPr>
                <p:nvPr/>
              </p:nvSpPr>
              <p:spPr bwMode="auto">
                <a:xfrm>
                  <a:off x="4595" y="1679"/>
                  <a:ext cx="87" cy="1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2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1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4300" name="Rectangle 268"/>
                <p:cNvSpPr>
                  <a:spLocks noChangeArrowheads="1"/>
                </p:cNvSpPr>
                <p:nvPr/>
              </p:nvSpPr>
              <p:spPr bwMode="auto">
                <a:xfrm>
                  <a:off x="4368" y="1746"/>
                  <a:ext cx="43" cy="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2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4301" name="Rectangle 269"/>
                <p:cNvSpPr>
                  <a:spLocks noChangeArrowheads="1"/>
                </p:cNvSpPr>
                <p:nvPr/>
              </p:nvSpPr>
              <p:spPr bwMode="auto">
                <a:xfrm>
                  <a:off x="4067" y="1746"/>
                  <a:ext cx="43" cy="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2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4302" name="Rectangle 270"/>
                <p:cNvSpPr>
                  <a:spLocks noChangeArrowheads="1"/>
                </p:cNvSpPr>
                <p:nvPr/>
              </p:nvSpPr>
              <p:spPr bwMode="auto">
                <a:xfrm>
                  <a:off x="4535" y="1668"/>
                  <a:ext cx="111" cy="1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2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Symbol" pitchFamily="18" charset="2"/>
                      <a:cs typeface="Arial" pitchFamily="34" charset="0"/>
                    </a:rPr>
                    <a:t>-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4303" name="Rectangle 271"/>
                <p:cNvSpPr>
                  <a:spLocks noChangeArrowheads="1"/>
                </p:cNvSpPr>
                <p:nvPr/>
              </p:nvSpPr>
              <p:spPr bwMode="auto">
                <a:xfrm>
                  <a:off x="4237" y="1668"/>
                  <a:ext cx="111" cy="1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2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Symbol" pitchFamily="18" charset="2"/>
                      <a:cs typeface="Arial" pitchFamily="34" charset="0"/>
                    </a:rPr>
                    <a:t>º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4304" name="Rectangle 272"/>
                <p:cNvSpPr>
                  <a:spLocks noChangeArrowheads="1"/>
                </p:cNvSpPr>
                <p:nvPr/>
              </p:nvSpPr>
              <p:spPr bwMode="auto">
                <a:xfrm>
                  <a:off x="4425" y="1679"/>
                  <a:ext cx="92" cy="1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200" b="0" i="1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T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4305" name="Rectangle 273"/>
                <p:cNvSpPr>
                  <a:spLocks noChangeArrowheads="1"/>
                </p:cNvSpPr>
                <p:nvPr/>
              </p:nvSpPr>
              <p:spPr bwMode="auto">
                <a:xfrm>
                  <a:off x="4313" y="1679"/>
                  <a:ext cx="98" cy="1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200" b="0" i="1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R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4306" name="Rectangle 274"/>
                <p:cNvSpPr>
                  <a:spLocks noChangeArrowheads="1"/>
                </p:cNvSpPr>
                <p:nvPr/>
              </p:nvSpPr>
              <p:spPr bwMode="auto">
                <a:xfrm>
                  <a:off x="4125" y="1679"/>
                  <a:ext cx="92" cy="1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200" b="0" i="1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T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4307" name="Rectangle 275"/>
                <p:cNvSpPr>
                  <a:spLocks noChangeArrowheads="1"/>
                </p:cNvSpPr>
                <p:nvPr/>
              </p:nvSpPr>
              <p:spPr bwMode="auto">
                <a:xfrm>
                  <a:off x="3991" y="1679"/>
                  <a:ext cx="108" cy="1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200" b="0" i="1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U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44309" name="Line 277"/>
              <p:cNvSpPr>
                <a:spLocks noChangeShapeType="1"/>
              </p:cNvSpPr>
              <p:nvPr/>
            </p:nvSpPr>
            <p:spPr bwMode="auto">
              <a:xfrm>
                <a:off x="6310313" y="3071813"/>
                <a:ext cx="714375" cy="1101725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310" name="Rectangle 278"/>
              <p:cNvSpPr>
                <a:spLocks noChangeArrowheads="1"/>
              </p:cNvSpPr>
              <p:nvPr/>
            </p:nvSpPr>
            <p:spPr bwMode="auto">
              <a:xfrm>
                <a:off x="6584951" y="3746500"/>
                <a:ext cx="146050" cy="2270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311" name="Rectangle 279"/>
              <p:cNvSpPr>
                <a:spLocks noChangeArrowheads="1"/>
              </p:cNvSpPr>
              <p:nvPr/>
            </p:nvSpPr>
            <p:spPr bwMode="auto">
              <a:xfrm>
                <a:off x="6735763" y="3529013"/>
                <a:ext cx="147638" cy="225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312" name="Freeform 280"/>
              <p:cNvSpPr>
                <a:spLocks noEditPoints="1"/>
              </p:cNvSpPr>
              <p:nvPr/>
            </p:nvSpPr>
            <p:spPr bwMode="auto">
              <a:xfrm>
                <a:off x="6494463" y="3384550"/>
                <a:ext cx="12700" cy="74771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28"/>
                  </a:cxn>
                  <a:cxn ang="0">
                    <a:pos x="0" y="28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49"/>
                  </a:cxn>
                  <a:cxn ang="0">
                    <a:pos x="8" y="77"/>
                  </a:cxn>
                  <a:cxn ang="0">
                    <a:pos x="0" y="77"/>
                  </a:cxn>
                  <a:cxn ang="0">
                    <a:pos x="0" y="49"/>
                  </a:cxn>
                  <a:cxn ang="0">
                    <a:pos x="8" y="49"/>
                  </a:cxn>
                  <a:cxn ang="0">
                    <a:pos x="8" y="98"/>
                  </a:cxn>
                  <a:cxn ang="0">
                    <a:pos x="8" y="126"/>
                  </a:cxn>
                  <a:cxn ang="0">
                    <a:pos x="0" y="126"/>
                  </a:cxn>
                  <a:cxn ang="0">
                    <a:pos x="0" y="98"/>
                  </a:cxn>
                  <a:cxn ang="0">
                    <a:pos x="8" y="98"/>
                  </a:cxn>
                  <a:cxn ang="0">
                    <a:pos x="8" y="147"/>
                  </a:cxn>
                  <a:cxn ang="0">
                    <a:pos x="8" y="175"/>
                  </a:cxn>
                  <a:cxn ang="0">
                    <a:pos x="0" y="175"/>
                  </a:cxn>
                  <a:cxn ang="0">
                    <a:pos x="0" y="147"/>
                  </a:cxn>
                  <a:cxn ang="0">
                    <a:pos x="8" y="147"/>
                  </a:cxn>
                  <a:cxn ang="0">
                    <a:pos x="8" y="196"/>
                  </a:cxn>
                  <a:cxn ang="0">
                    <a:pos x="8" y="225"/>
                  </a:cxn>
                  <a:cxn ang="0">
                    <a:pos x="0" y="225"/>
                  </a:cxn>
                  <a:cxn ang="0">
                    <a:pos x="0" y="196"/>
                  </a:cxn>
                  <a:cxn ang="0">
                    <a:pos x="8" y="196"/>
                  </a:cxn>
                  <a:cxn ang="0">
                    <a:pos x="8" y="246"/>
                  </a:cxn>
                  <a:cxn ang="0">
                    <a:pos x="8" y="274"/>
                  </a:cxn>
                  <a:cxn ang="0">
                    <a:pos x="0" y="274"/>
                  </a:cxn>
                  <a:cxn ang="0">
                    <a:pos x="0" y="246"/>
                  </a:cxn>
                  <a:cxn ang="0">
                    <a:pos x="8" y="246"/>
                  </a:cxn>
                  <a:cxn ang="0">
                    <a:pos x="8" y="295"/>
                  </a:cxn>
                  <a:cxn ang="0">
                    <a:pos x="8" y="323"/>
                  </a:cxn>
                  <a:cxn ang="0">
                    <a:pos x="0" y="323"/>
                  </a:cxn>
                  <a:cxn ang="0">
                    <a:pos x="0" y="295"/>
                  </a:cxn>
                  <a:cxn ang="0">
                    <a:pos x="8" y="295"/>
                  </a:cxn>
                  <a:cxn ang="0">
                    <a:pos x="8" y="344"/>
                  </a:cxn>
                  <a:cxn ang="0">
                    <a:pos x="8" y="372"/>
                  </a:cxn>
                  <a:cxn ang="0">
                    <a:pos x="0" y="372"/>
                  </a:cxn>
                  <a:cxn ang="0">
                    <a:pos x="0" y="344"/>
                  </a:cxn>
                  <a:cxn ang="0">
                    <a:pos x="8" y="344"/>
                  </a:cxn>
                  <a:cxn ang="0">
                    <a:pos x="8" y="393"/>
                  </a:cxn>
                  <a:cxn ang="0">
                    <a:pos x="8" y="422"/>
                  </a:cxn>
                  <a:cxn ang="0">
                    <a:pos x="0" y="422"/>
                  </a:cxn>
                  <a:cxn ang="0">
                    <a:pos x="0" y="393"/>
                  </a:cxn>
                  <a:cxn ang="0">
                    <a:pos x="8" y="393"/>
                  </a:cxn>
                  <a:cxn ang="0">
                    <a:pos x="8" y="443"/>
                  </a:cxn>
                  <a:cxn ang="0">
                    <a:pos x="8" y="471"/>
                  </a:cxn>
                  <a:cxn ang="0">
                    <a:pos x="0" y="471"/>
                  </a:cxn>
                  <a:cxn ang="0">
                    <a:pos x="0" y="443"/>
                  </a:cxn>
                  <a:cxn ang="0">
                    <a:pos x="8" y="443"/>
                  </a:cxn>
                </a:cxnLst>
                <a:rect l="0" t="0" r="r" b="b"/>
                <a:pathLst>
                  <a:path w="8" h="471">
                    <a:moveTo>
                      <a:pt x="8" y="0"/>
                    </a:moveTo>
                    <a:lnTo>
                      <a:pt x="8" y="28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8" y="0"/>
                    </a:lnTo>
                    <a:close/>
                    <a:moveTo>
                      <a:pt x="8" y="49"/>
                    </a:moveTo>
                    <a:lnTo>
                      <a:pt x="8" y="77"/>
                    </a:lnTo>
                    <a:lnTo>
                      <a:pt x="0" y="77"/>
                    </a:lnTo>
                    <a:lnTo>
                      <a:pt x="0" y="49"/>
                    </a:lnTo>
                    <a:lnTo>
                      <a:pt x="8" y="49"/>
                    </a:lnTo>
                    <a:close/>
                    <a:moveTo>
                      <a:pt x="8" y="98"/>
                    </a:moveTo>
                    <a:lnTo>
                      <a:pt x="8" y="126"/>
                    </a:lnTo>
                    <a:lnTo>
                      <a:pt x="0" y="126"/>
                    </a:lnTo>
                    <a:lnTo>
                      <a:pt x="0" y="98"/>
                    </a:lnTo>
                    <a:lnTo>
                      <a:pt x="8" y="98"/>
                    </a:lnTo>
                    <a:close/>
                    <a:moveTo>
                      <a:pt x="8" y="147"/>
                    </a:moveTo>
                    <a:lnTo>
                      <a:pt x="8" y="175"/>
                    </a:lnTo>
                    <a:lnTo>
                      <a:pt x="0" y="175"/>
                    </a:lnTo>
                    <a:lnTo>
                      <a:pt x="0" y="147"/>
                    </a:lnTo>
                    <a:lnTo>
                      <a:pt x="8" y="147"/>
                    </a:lnTo>
                    <a:close/>
                    <a:moveTo>
                      <a:pt x="8" y="196"/>
                    </a:moveTo>
                    <a:lnTo>
                      <a:pt x="8" y="225"/>
                    </a:lnTo>
                    <a:lnTo>
                      <a:pt x="0" y="225"/>
                    </a:lnTo>
                    <a:lnTo>
                      <a:pt x="0" y="196"/>
                    </a:lnTo>
                    <a:lnTo>
                      <a:pt x="8" y="196"/>
                    </a:lnTo>
                    <a:close/>
                    <a:moveTo>
                      <a:pt x="8" y="246"/>
                    </a:moveTo>
                    <a:lnTo>
                      <a:pt x="8" y="274"/>
                    </a:lnTo>
                    <a:lnTo>
                      <a:pt x="0" y="274"/>
                    </a:lnTo>
                    <a:lnTo>
                      <a:pt x="0" y="246"/>
                    </a:lnTo>
                    <a:lnTo>
                      <a:pt x="8" y="246"/>
                    </a:lnTo>
                    <a:close/>
                    <a:moveTo>
                      <a:pt x="8" y="295"/>
                    </a:moveTo>
                    <a:lnTo>
                      <a:pt x="8" y="323"/>
                    </a:lnTo>
                    <a:lnTo>
                      <a:pt x="0" y="323"/>
                    </a:lnTo>
                    <a:lnTo>
                      <a:pt x="0" y="295"/>
                    </a:lnTo>
                    <a:lnTo>
                      <a:pt x="8" y="295"/>
                    </a:lnTo>
                    <a:close/>
                    <a:moveTo>
                      <a:pt x="8" y="344"/>
                    </a:moveTo>
                    <a:lnTo>
                      <a:pt x="8" y="372"/>
                    </a:lnTo>
                    <a:lnTo>
                      <a:pt x="0" y="372"/>
                    </a:lnTo>
                    <a:lnTo>
                      <a:pt x="0" y="344"/>
                    </a:lnTo>
                    <a:lnTo>
                      <a:pt x="8" y="344"/>
                    </a:lnTo>
                    <a:close/>
                    <a:moveTo>
                      <a:pt x="8" y="393"/>
                    </a:moveTo>
                    <a:lnTo>
                      <a:pt x="8" y="422"/>
                    </a:lnTo>
                    <a:lnTo>
                      <a:pt x="0" y="422"/>
                    </a:lnTo>
                    <a:lnTo>
                      <a:pt x="0" y="393"/>
                    </a:lnTo>
                    <a:lnTo>
                      <a:pt x="8" y="393"/>
                    </a:lnTo>
                    <a:close/>
                    <a:moveTo>
                      <a:pt x="8" y="443"/>
                    </a:moveTo>
                    <a:lnTo>
                      <a:pt x="8" y="471"/>
                    </a:lnTo>
                    <a:lnTo>
                      <a:pt x="0" y="471"/>
                    </a:lnTo>
                    <a:lnTo>
                      <a:pt x="0" y="443"/>
                    </a:lnTo>
                    <a:lnTo>
                      <a:pt x="8" y="443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313" name="Freeform 281"/>
              <p:cNvSpPr>
                <a:spLocks noEditPoints="1"/>
              </p:cNvSpPr>
              <p:nvPr/>
            </p:nvSpPr>
            <p:spPr bwMode="auto">
              <a:xfrm>
                <a:off x="6964363" y="4065588"/>
                <a:ext cx="11113" cy="80963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7" y="28"/>
                  </a:cxn>
                  <a:cxn ang="0">
                    <a:pos x="0" y="28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7" y="49"/>
                  </a:cxn>
                  <a:cxn ang="0">
                    <a:pos x="7" y="51"/>
                  </a:cxn>
                  <a:cxn ang="0">
                    <a:pos x="0" y="51"/>
                  </a:cxn>
                  <a:cxn ang="0">
                    <a:pos x="0" y="49"/>
                  </a:cxn>
                  <a:cxn ang="0">
                    <a:pos x="7" y="49"/>
                  </a:cxn>
                </a:cxnLst>
                <a:rect l="0" t="0" r="r" b="b"/>
                <a:pathLst>
                  <a:path w="7" h="51">
                    <a:moveTo>
                      <a:pt x="7" y="0"/>
                    </a:moveTo>
                    <a:lnTo>
                      <a:pt x="7" y="28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  <a:moveTo>
                      <a:pt x="7" y="49"/>
                    </a:moveTo>
                    <a:lnTo>
                      <a:pt x="7" y="51"/>
                    </a:lnTo>
                    <a:lnTo>
                      <a:pt x="0" y="51"/>
                    </a:lnTo>
                    <a:lnTo>
                      <a:pt x="0" y="49"/>
                    </a:lnTo>
                    <a:lnTo>
                      <a:pt x="7" y="49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44321" name="Group 289"/>
              <p:cNvGrpSpPr>
                <a:grpSpLocks/>
              </p:cNvGrpSpPr>
              <p:nvPr/>
            </p:nvGrpSpPr>
            <p:grpSpPr bwMode="auto">
              <a:xfrm>
                <a:off x="6454776" y="2871788"/>
                <a:ext cx="693738" cy="293688"/>
                <a:chOff x="4066" y="1809"/>
                <a:chExt cx="437" cy="185"/>
              </a:xfrm>
            </p:grpSpPr>
            <p:sp>
              <p:nvSpPr>
                <p:cNvPr id="44314" name="Rectangle 282"/>
                <p:cNvSpPr>
                  <a:spLocks noChangeArrowheads="1"/>
                </p:cNvSpPr>
                <p:nvPr/>
              </p:nvSpPr>
              <p:spPr bwMode="auto">
                <a:xfrm>
                  <a:off x="4213" y="1809"/>
                  <a:ext cx="87" cy="1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5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Symbol" pitchFamily="18" charset="2"/>
                      <a:cs typeface="Arial" pitchFamily="34" charset="0"/>
                    </a:rPr>
                    <a:t>(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4315" name="Rectangle 283"/>
                <p:cNvSpPr>
                  <a:spLocks noChangeArrowheads="1"/>
                </p:cNvSpPr>
                <p:nvPr/>
              </p:nvSpPr>
              <p:spPr bwMode="auto">
                <a:xfrm>
                  <a:off x="4305" y="1809"/>
                  <a:ext cx="87" cy="1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5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Symbol" pitchFamily="18" charset="2"/>
                      <a:cs typeface="Arial" pitchFamily="34" charset="0"/>
                    </a:rPr>
                    <a:t>)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4316" name="Rectangle 284"/>
                <p:cNvSpPr>
                  <a:spLocks noChangeArrowheads="1"/>
                </p:cNvSpPr>
                <p:nvPr/>
              </p:nvSpPr>
              <p:spPr bwMode="auto">
                <a:xfrm>
                  <a:off x="4417" y="1848"/>
                  <a:ext cx="86" cy="1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2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2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4317" name="Rectangle 285"/>
                <p:cNvSpPr>
                  <a:spLocks noChangeArrowheads="1"/>
                </p:cNvSpPr>
                <p:nvPr/>
              </p:nvSpPr>
              <p:spPr bwMode="auto">
                <a:xfrm>
                  <a:off x="4347" y="1837"/>
                  <a:ext cx="110" cy="1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2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Symbol" pitchFamily="18" charset="2"/>
                      <a:cs typeface="Arial" pitchFamily="34" charset="0"/>
                    </a:rPr>
                    <a:t>-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4318" name="Rectangle 286"/>
                <p:cNvSpPr>
                  <a:spLocks noChangeArrowheads="1"/>
                </p:cNvSpPr>
                <p:nvPr/>
              </p:nvSpPr>
              <p:spPr bwMode="auto">
                <a:xfrm>
                  <a:off x="4237" y="1848"/>
                  <a:ext cx="91" cy="1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200" b="0" i="1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T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4319" name="Rectangle 287"/>
                <p:cNvSpPr>
                  <a:spLocks noChangeArrowheads="1"/>
                </p:cNvSpPr>
                <p:nvPr/>
              </p:nvSpPr>
              <p:spPr bwMode="auto">
                <a:xfrm>
                  <a:off x="4066" y="1848"/>
                  <a:ext cx="107" cy="1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200" b="0" i="1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U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4320" name="Rectangle 288"/>
                <p:cNvSpPr>
                  <a:spLocks noChangeArrowheads="1"/>
                </p:cNvSpPr>
                <p:nvPr/>
              </p:nvSpPr>
              <p:spPr bwMode="auto">
                <a:xfrm>
                  <a:off x="4143" y="1913"/>
                  <a:ext cx="77" cy="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" b="0" i="1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BE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44324" name="Group 292"/>
              <p:cNvGrpSpPr>
                <a:grpSpLocks/>
              </p:cNvGrpSpPr>
              <p:nvPr/>
            </p:nvGrpSpPr>
            <p:grpSpPr bwMode="auto">
              <a:xfrm>
                <a:off x="6464301" y="4191000"/>
                <a:ext cx="158750" cy="233363"/>
                <a:chOff x="4072" y="2640"/>
                <a:chExt cx="100" cy="147"/>
              </a:xfrm>
            </p:grpSpPr>
            <p:sp>
              <p:nvSpPr>
                <p:cNvPr id="44322" name="Rectangle 290"/>
                <p:cNvSpPr>
                  <a:spLocks noChangeArrowheads="1"/>
                </p:cNvSpPr>
                <p:nvPr/>
              </p:nvSpPr>
              <p:spPr bwMode="auto">
                <a:xfrm>
                  <a:off x="4116" y="2709"/>
                  <a:ext cx="50" cy="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1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4323" name="Rectangle 291"/>
                <p:cNvSpPr>
                  <a:spLocks noChangeArrowheads="1"/>
                </p:cNvSpPr>
                <p:nvPr/>
              </p:nvSpPr>
              <p:spPr bwMode="auto">
                <a:xfrm>
                  <a:off x="4072" y="2640"/>
                  <a:ext cx="100" cy="14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200" b="0" i="1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T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44327" name="Group 295"/>
              <p:cNvGrpSpPr>
                <a:grpSpLocks/>
              </p:cNvGrpSpPr>
              <p:nvPr/>
            </p:nvGrpSpPr>
            <p:grpSpPr bwMode="auto">
              <a:xfrm>
                <a:off x="6931026" y="4191000"/>
                <a:ext cx="158750" cy="233363"/>
                <a:chOff x="4366" y="2640"/>
                <a:chExt cx="100" cy="147"/>
              </a:xfrm>
            </p:grpSpPr>
            <p:sp>
              <p:nvSpPr>
                <p:cNvPr id="44325" name="Rectangle 293"/>
                <p:cNvSpPr>
                  <a:spLocks noChangeArrowheads="1"/>
                </p:cNvSpPr>
                <p:nvPr/>
              </p:nvSpPr>
              <p:spPr bwMode="auto">
                <a:xfrm>
                  <a:off x="4416" y="2709"/>
                  <a:ext cx="50" cy="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2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4326" name="Rectangle 294"/>
                <p:cNvSpPr>
                  <a:spLocks noChangeArrowheads="1"/>
                </p:cNvSpPr>
                <p:nvPr/>
              </p:nvSpPr>
              <p:spPr bwMode="auto">
                <a:xfrm>
                  <a:off x="4366" y="2640"/>
                  <a:ext cx="99" cy="14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200" b="0" i="1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T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bg-BG" b="1"/>
              <a:t>ПРОЕКТ </a:t>
            </a:r>
            <a:r>
              <a:rPr lang="en-US" b="1"/>
              <a:t>BG</a:t>
            </a:r>
            <a:r>
              <a:rPr lang="ru-RU" b="1"/>
              <a:t>051</a:t>
            </a:r>
            <a:r>
              <a:rPr lang="en-US" b="1"/>
              <a:t>PO</a:t>
            </a:r>
            <a:r>
              <a:rPr lang="ru-RU" b="1"/>
              <a:t>001--4.3.04-004</a:t>
            </a:r>
            <a:r>
              <a:rPr lang="bg-BG" b="1"/>
              <a:t>2</a:t>
            </a:r>
          </a:p>
          <a:p>
            <a:r>
              <a:rPr lang="bg-BG" b="1" i="1"/>
              <a:t>„Организационна и технологична инфраструктура за учене през </a:t>
            </a:r>
          </a:p>
          <a:p>
            <a:r>
              <a:rPr lang="bg-BG" b="1" i="1"/>
              <a:t>целия живот и развитие на компетенции”</a:t>
            </a:r>
          </a:p>
          <a:p>
            <a:r>
              <a:rPr lang="bg-BG"/>
              <a:t>Проектът се осъществява с финансовата подкрепа на</a:t>
            </a:r>
          </a:p>
          <a:p>
            <a:r>
              <a:rPr lang="bg-BG"/>
              <a:t>Оперативна програма „Развитие на човешките ресурси”,</a:t>
            </a:r>
          </a:p>
          <a:p>
            <a:r>
              <a:rPr lang="bg-BG"/>
              <a:t>съфинансирана от Европейския социален фонд на Европейския съюз</a:t>
            </a:r>
            <a:r>
              <a:rPr lang="en-US"/>
              <a:t>                       </a:t>
            </a:r>
            <a:endParaRPr lang="bg-BG"/>
          </a:p>
          <a:p>
            <a:r>
              <a:rPr lang="bg-BG" b="1" i="1"/>
              <a:t>Инвестира във вашето бъдеще!</a:t>
            </a:r>
            <a:endParaRPr lang="en-US" b="1" i="1"/>
          </a:p>
        </p:txBody>
      </p:sp>
      <p:sp>
        <p:nvSpPr>
          <p:cNvPr id="45132" name="Text Box 76"/>
          <p:cNvSpPr txBox="1">
            <a:spLocks noChangeArrowheads="1"/>
          </p:cNvSpPr>
          <p:nvPr/>
        </p:nvSpPr>
        <p:spPr bwMode="auto">
          <a:xfrm>
            <a:off x="8763000" y="6353175"/>
            <a:ext cx="33855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</a:rPr>
              <a:t>29</a:t>
            </a:r>
            <a:endParaRPr lang="en-US" sz="1200" b="1" dirty="0">
              <a:latin typeface="Times New Roman" pitchFamily="18" charset="0"/>
            </a:endParaRPr>
          </a:p>
        </p:txBody>
      </p:sp>
      <p:graphicFrame>
        <p:nvGraphicFramePr>
          <p:cNvPr id="45133" name="Object 77"/>
          <p:cNvGraphicFramePr>
            <a:graphicFrameLocks noChangeAspect="1"/>
          </p:cNvGraphicFramePr>
          <p:nvPr/>
        </p:nvGraphicFramePr>
        <p:xfrm>
          <a:off x="574675" y="350838"/>
          <a:ext cx="7888288" cy="347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37" name="Document" r:id="rId4" imgW="6269898" imgH="2764120" progId="Word.Document.8">
                  <p:embed/>
                </p:oleObj>
              </mc:Choice>
              <mc:Fallback>
                <p:oleObj name="Document" r:id="rId4" imgW="6269898" imgH="2764120" progId="Word.Document.8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675" y="350838"/>
                        <a:ext cx="7888288" cy="347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bg-BG" b="1"/>
              <a:t>ПРОЕКТ </a:t>
            </a:r>
            <a:r>
              <a:rPr lang="en-US" b="1"/>
              <a:t>BG</a:t>
            </a:r>
            <a:r>
              <a:rPr lang="ru-RU" b="1"/>
              <a:t>051</a:t>
            </a:r>
            <a:r>
              <a:rPr lang="en-US" b="1"/>
              <a:t>PO</a:t>
            </a:r>
            <a:r>
              <a:rPr lang="ru-RU" b="1"/>
              <a:t>001--4.3.04-004</a:t>
            </a:r>
            <a:r>
              <a:rPr lang="bg-BG" b="1"/>
              <a:t>2</a:t>
            </a:r>
          </a:p>
          <a:p>
            <a:r>
              <a:rPr lang="bg-BG" b="1" i="1"/>
              <a:t>„Организационна и технологична инфраструктура за учене през </a:t>
            </a:r>
          </a:p>
          <a:p>
            <a:r>
              <a:rPr lang="bg-BG" b="1" i="1"/>
              <a:t>целия живот и развитие на компетенции”</a:t>
            </a:r>
          </a:p>
          <a:p>
            <a:r>
              <a:rPr lang="bg-BG"/>
              <a:t>Проектът се осъществява с финансовата подкрепа на</a:t>
            </a:r>
          </a:p>
          <a:p>
            <a:r>
              <a:rPr lang="bg-BG"/>
              <a:t>Оперативна програма „Развитие на човешките ресурси”,</a:t>
            </a:r>
          </a:p>
          <a:p>
            <a:r>
              <a:rPr lang="bg-BG"/>
              <a:t>съфинансирана от Европейския социален фонд на Европейския съюз</a:t>
            </a:r>
            <a:r>
              <a:rPr lang="en-US"/>
              <a:t>                       </a:t>
            </a:r>
            <a:endParaRPr lang="bg-BG"/>
          </a:p>
          <a:p>
            <a:r>
              <a:rPr lang="bg-BG" b="1" i="1"/>
              <a:t>Инвестира във вашето бъдеще!</a:t>
            </a:r>
            <a:endParaRPr lang="en-US" b="1" i="1"/>
          </a:p>
        </p:txBody>
      </p:sp>
      <p:sp>
        <p:nvSpPr>
          <p:cNvPr id="46140" name="Text Box 60"/>
          <p:cNvSpPr txBox="1">
            <a:spLocks noChangeArrowheads="1"/>
          </p:cNvSpPr>
          <p:nvPr/>
        </p:nvSpPr>
        <p:spPr bwMode="auto">
          <a:xfrm>
            <a:off x="8763000" y="6353175"/>
            <a:ext cx="33855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</a:rPr>
              <a:t>29</a:t>
            </a:r>
            <a:endParaRPr lang="en-US" sz="1200" b="1" dirty="0">
              <a:latin typeface="Times New Roman" pitchFamily="18" charset="0"/>
            </a:endParaRPr>
          </a:p>
        </p:txBody>
      </p:sp>
      <p:sp>
        <p:nvSpPr>
          <p:cNvPr id="57" name="Text Box 4"/>
          <p:cNvSpPr txBox="1">
            <a:spLocks noChangeArrowheads="1"/>
          </p:cNvSpPr>
          <p:nvPr/>
        </p:nvSpPr>
        <p:spPr bwMode="auto">
          <a:xfrm>
            <a:off x="683568" y="176913"/>
            <a:ext cx="70546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dirty="0" err="1" smtClean="0"/>
              <a:t>Схеми</a:t>
            </a:r>
            <a:r>
              <a:rPr lang="ru-RU" b="1" dirty="0" smtClean="0"/>
              <a:t> за стабилизация на </a:t>
            </a:r>
            <a:r>
              <a:rPr lang="ru-RU" b="1" dirty="0" err="1" smtClean="0"/>
              <a:t>работната</a:t>
            </a:r>
            <a:r>
              <a:rPr lang="ru-RU" b="1" dirty="0" smtClean="0"/>
              <a:t> точка на </a:t>
            </a:r>
            <a:r>
              <a:rPr lang="ru-RU" b="1" dirty="0" err="1" smtClean="0"/>
              <a:t>стъпала</a:t>
            </a:r>
            <a:r>
              <a:rPr lang="ru-RU" b="1" dirty="0" smtClean="0"/>
              <a:t> с ПТ</a:t>
            </a:r>
            <a:endParaRPr lang="bg-BG" dirty="0"/>
          </a:p>
        </p:txBody>
      </p:sp>
      <p:sp>
        <p:nvSpPr>
          <p:cNvPr id="58" name="Oval 5"/>
          <p:cNvSpPr>
            <a:spLocks noChangeArrowheads="1"/>
          </p:cNvSpPr>
          <p:nvPr/>
        </p:nvSpPr>
        <p:spPr bwMode="auto">
          <a:xfrm>
            <a:off x="68194" y="101117"/>
            <a:ext cx="575618" cy="54188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bg-BG" sz="2000" b="1" dirty="0" smtClean="0"/>
              <a:t>2.3</a:t>
            </a:r>
            <a:endParaRPr lang="bg-BG" sz="2000" b="1" dirty="0"/>
          </a:p>
        </p:txBody>
      </p:sp>
      <p:sp>
        <p:nvSpPr>
          <p:cNvPr id="59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0" name="Object 58"/>
          <p:cNvGraphicFramePr>
            <a:graphicFrameLocks noChangeAspect="1"/>
          </p:cNvGraphicFramePr>
          <p:nvPr/>
        </p:nvGraphicFramePr>
        <p:xfrm>
          <a:off x="500063" y="690563"/>
          <a:ext cx="7888287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49" name="Document" r:id="rId4" imgW="6269898" imgH="1451163" progId="Word.Document.8">
                  <p:embed/>
                </p:oleObj>
              </mc:Choice>
              <mc:Fallback>
                <p:oleObj name="Document" r:id="rId4" imgW="6269898" imgH="1451163" progId="Word.Document.8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690563"/>
                        <a:ext cx="7888287" cy="182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62"/>
          <p:cNvGraphicFramePr>
            <a:graphicFrameLocks noChangeAspect="1"/>
          </p:cNvGraphicFramePr>
          <p:nvPr/>
        </p:nvGraphicFramePr>
        <p:xfrm>
          <a:off x="4029936" y="2591371"/>
          <a:ext cx="5006560" cy="2637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50" name="Document" r:id="rId7" imgW="4582293" imgH="2402123" progId="Word.Document.8">
                  <p:embed/>
                </p:oleObj>
              </mc:Choice>
              <mc:Fallback>
                <p:oleObj name="Document" r:id="rId7" imgW="4582293" imgH="2402123" progId="Word.Document.8">
                  <p:embed/>
                  <p:pic>
                    <p:nvPicPr>
                      <p:cNvPr id="0" name="Picture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9936" y="2591371"/>
                        <a:ext cx="5006560" cy="263782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6143" name="Group 63"/>
          <p:cNvGrpSpPr>
            <a:grpSpLocks/>
          </p:cNvGrpSpPr>
          <p:nvPr/>
        </p:nvGrpSpPr>
        <p:grpSpPr bwMode="auto">
          <a:xfrm>
            <a:off x="531101" y="1850827"/>
            <a:ext cx="3402065" cy="3522506"/>
            <a:chOff x="858" y="4097"/>
            <a:chExt cx="4336" cy="4489"/>
          </a:xfrm>
        </p:grpSpPr>
        <p:sp>
          <p:nvSpPr>
            <p:cNvPr id="46144" name="Text Box 64"/>
            <p:cNvSpPr txBox="1">
              <a:spLocks noChangeAspect="1" noChangeArrowheads="1"/>
            </p:cNvSpPr>
            <p:nvPr/>
          </p:nvSpPr>
          <p:spPr bwMode="auto">
            <a:xfrm>
              <a:off x="954" y="8219"/>
              <a:ext cx="4136" cy="36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pitchFamily="34" charset="0"/>
                </a:rPr>
                <a:t>Фиг. </a:t>
              </a: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pitchFamily="34" charset="0"/>
                </a:rPr>
                <a:t>1</a:t>
              </a:r>
              <a:r>
                <a:rPr kumimoji="0" lang="bg-BG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pitchFamily="34" charset="0"/>
                </a:rPr>
                <a:t>1</a:t>
              </a: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pitchFamily="34" charset="0"/>
                </a:rPr>
                <a:t>.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pitchFamily="34" charset="0"/>
                </a:rPr>
                <a:t> Схема за </a:t>
              </a:r>
              <a:r>
                <a:rPr kumimoji="0" lang="ru-RU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pitchFamily="34" charset="0"/>
                </a:rPr>
                <a:t>захранване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pitchFamily="34" charset="0"/>
                </a:rPr>
                <a:t> на ПТ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pic>
          <p:nvPicPr>
            <p:cNvPr id="46145" name="Picture 65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858" y="4097"/>
              <a:ext cx="4336" cy="4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bg-BG" b="1"/>
              <a:t>ПРОЕКТ </a:t>
            </a:r>
            <a:r>
              <a:rPr lang="en-US" b="1"/>
              <a:t>BG</a:t>
            </a:r>
            <a:r>
              <a:rPr lang="ru-RU" b="1"/>
              <a:t>051</a:t>
            </a:r>
            <a:r>
              <a:rPr lang="en-US" b="1"/>
              <a:t>PO</a:t>
            </a:r>
            <a:r>
              <a:rPr lang="ru-RU" b="1"/>
              <a:t>001--4.3.04-004</a:t>
            </a:r>
            <a:r>
              <a:rPr lang="bg-BG" b="1"/>
              <a:t>2</a:t>
            </a:r>
          </a:p>
          <a:p>
            <a:r>
              <a:rPr lang="bg-BG" b="1" i="1"/>
              <a:t>„Организационна и технологична инфраструктура за учене през </a:t>
            </a:r>
          </a:p>
          <a:p>
            <a:r>
              <a:rPr lang="bg-BG" b="1" i="1"/>
              <a:t>целия живот и развитие на компетенции”</a:t>
            </a:r>
          </a:p>
          <a:p>
            <a:r>
              <a:rPr lang="bg-BG"/>
              <a:t>Проектът се осъществява с финансовата подкрепа на</a:t>
            </a:r>
          </a:p>
          <a:p>
            <a:r>
              <a:rPr lang="bg-BG"/>
              <a:t>Оперативна програма „Развитие на човешките ресурси”,</a:t>
            </a:r>
          </a:p>
          <a:p>
            <a:r>
              <a:rPr lang="bg-BG"/>
              <a:t>съфинансирана от Европейския социален фонд на Европейския съюз</a:t>
            </a:r>
            <a:r>
              <a:rPr lang="en-US"/>
              <a:t>                       </a:t>
            </a:r>
            <a:endParaRPr lang="bg-BG"/>
          </a:p>
          <a:p>
            <a:r>
              <a:rPr lang="bg-BG" b="1" i="1"/>
              <a:t>Инвестира във вашето бъдеще!</a:t>
            </a:r>
            <a:endParaRPr lang="en-US" b="1" i="1"/>
          </a:p>
        </p:txBody>
      </p:sp>
      <p:sp>
        <p:nvSpPr>
          <p:cNvPr id="47122" name="Text Box 18"/>
          <p:cNvSpPr txBox="1">
            <a:spLocks noChangeArrowheads="1"/>
          </p:cNvSpPr>
          <p:nvPr/>
        </p:nvSpPr>
        <p:spPr bwMode="auto">
          <a:xfrm>
            <a:off x="8763000" y="6353175"/>
            <a:ext cx="33855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</a:rPr>
              <a:t>29</a:t>
            </a:r>
            <a:endParaRPr lang="en-US" sz="1200" b="1" dirty="0">
              <a:latin typeface="Times New Roman" pitchFamily="18" charset="0"/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683568" y="235576"/>
            <a:ext cx="45013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bg-BG" b="1" dirty="0"/>
              <a:t>Задаващи източници на стабилен ток</a:t>
            </a:r>
            <a:endParaRPr lang="en-US" dirty="0"/>
          </a:p>
        </p:txBody>
      </p:sp>
      <p:sp>
        <p:nvSpPr>
          <p:cNvPr id="20" name="Oval 5"/>
          <p:cNvSpPr>
            <a:spLocks noChangeArrowheads="1"/>
          </p:cNvSpPr>
          <p:nvPr/>
        </p:nvSpPr>
        <p:spPr bwMode="auto">
          <a:xfrm>
            <a:off x="68194" y="159780"/>
            <a:ext cx="575618" cy="54188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bg-BG" sz="2000" b="1" dirty="0" smtClean="0"/>
              <a:t>2.4</a:t>
            </a:r>
            <a:endParaRPr lang="bg-BG" sz="2000" b="1" dirty="0"/>
          </a:p>
        </p:txBody>
      </p:sp>
      <p:sp>
        <p:nvSpPr>
          <p:cNvPr id="21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" name="Object 58"/>
          <p:cNvGraphicFramePr>
            <a:graphicFrameLocks noChangeAspect="1"/>
          </p:cNvGraphicFramePr>
          <p:nvPr/>
        </p:nvGraphicFramePr>
        <p:xfrm>
          <a:off x="542925" y="1039738"/>
          <a:ext cx="7791450" cy="318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8" name="Document" r:id="rId4" imgW="6355757" imgH="2585604" progId="Word.Document.8">
                  <p:embed/>
                </p:oleObj>
              </mc:Choice>
              <mc:Fallback>
                <p:oleObj name="Document" r:id="rId4" imgW="6355757" imgH="2585604" progId="Word.Document.8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" y="1039738"/>
                        <a:ext cx="7791450" cy="3181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bg-BG" b="1"/>
              <a:t>ПРОЕКТ </a:t>
            </a:r>
            <a:r>
              <a:rPr lang="en-US" b="1"/>
              <a:t>BG</a:t>
            </a:r>
            <a:r>
              <a:rPr lang="ru-RU" b="1"/>
              <a:t>051</a:t>
            </a:r>
            <a:r>
              <a:rPr lang="en-US" b="1"/>
              <a:t>PO</a:t>
            </a:r>
            <a:r>
              <a:rPr lang="ru-RU" b="1"/>
              <a:t>001--4.3.04-004</a:t>
            </a:r>
            <a:r>
              <a:rPr lang="bg-BG" b="1"/>
              <a:t>2</a:t>
            </a:r>
          </a:p>
          <a:p>
            <a:r>
              <a:rPr lang="bg-BG" b="1" i="1"/>
              <a:t>„Организационна и технологична инфраструктура за учене през </a:t>
            </a:r>
          </a:p>
          <a:p>
            <a:r>
              <a:rPr lang="bg-BG" b="1" i="1"/>
              <a:t>целия живот и развитие на компетенции”</a:t>
            </a:r>
          </a:p>
          <a:p>
            <a:r>
              <a:rPr lang="bg-BG"/>
              <a:t>Проектът се осъществява с финансовата подкрепа на</a:t>
            </a:r>
          </a:p>
          <a:p>
            <a:r>
              <a:rPr lang="bg-BG"/>
              <a:t>Оперативна програма „Развитие на човешките ресурси”,</a:t>
            </a:r>
          </a:p>
          <a:p>
            <a:r>
              <a:rPr lang="bg-BG"/>
              <a:t>съфинансирана от Европейския социален фонд на Европейския съюз</a:t>
            </a:r>
            <a:r>
              <a:rPr lang="en-US"/>
              <a:t>                       </a:t>
            </a:r>
            <a:endParaRPr lang="bg-BG"/>
          </a:p>
          <a:p>
            <a:r>
              <a:rPr lang="bg-BG" b="1" i="1"/>
              <a:t>Инвестира във вашето бъдеще!</a:t>
            </a:r>
            <a:endParaRPr lang="en-US" b="1" i="1"/>
          </a:p>
        </p:txBody>
      </p:sp>
      <p:sp>
        <p:nvSpPr>
          <p:cNvPr id="48189" name="Text Box 61"/>
          <p:cNvSpPr txBox="1">
            <a:spLocks noChangeArrowheads="1"/>
          </p:cNvSpPr>
          <p:nvPr/>
        </p:nvSpPr>
        <p:spPr bwMode="auto">
          <a:xfrm>
            <a:off x="8763000" y="6353175"/>
            <a:ext cx="33855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</a:rPr>
              <a:t>29</a:t>
            </a:r>
            <a:endParaRPr lang="en-US" sz="1200" b="1" dirty="0">
              <a:latin typeface="Times New Roman" pitchFamily="18" charset="0"/>
            </a:endParaRPr>
          </a:p>
        </p:txBody>
      </p:sp>
      <p:graphicFrame>
        <p:nvGraphicFramePr>
          <p:cNvPr id="61" name="Object 58"/>
          <p:cNvGraphicFramePr>
            <a:graphicFrameLocks noChangeAspect="1"/>
          </p:cNvGraphicFramePr>
          <p:nvPr/>
        </p:nvGraphicFramePr>
        <p:xfrm>
          <a:off x="574675" y="350838"/>
          <a:ext cx="7888288" cy="176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96" name="Document" r:id="rId4" imgW="6269898" imgH="1402935" progId="Word.Document.8">
                  <p:embed/>
                </p:oleObj>
              </mc:Choice>
              <mc:Fallback>
                <p:oleObj name="Document" r:id="rId4" imgW="6269898" imgH="1402935" progId="Word.Document.8">
                  <p:embed/>
                  <p:pic>
                    <p:nvPicPr>
                      <p:cNvPr id="0" name="Picture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675" y="350838"/>
                        <a:ext cx="7888288" cy="176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92" name="Text Box 64"/>
          <p:cNvSpPr txBox="1">
            <a:spLocks noChangeArrowheads="1"/>
          </p:cNvSpPr>
          <p:nvPr/>
        </p:nvSpPr>
        <p:spPr bwMode="auto">
          <a:xfrm>
            <a:off x="6084168" y="4941168"/>
            <a:ext cx="2880320" cy="50405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spcAft>
                <a:spcPts val="0"/>
              </a:spcAf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Фиг. </a:t>
            </a:r>
            <a:r>
              <a:rPr lang="ru-RU" sz="1400" b="1" dirty="0" smtClean="0">
                <a:latin typeface="+mj-lt"/>
                <a:cs typeface="Arial" pitchFamily="34" charset="0"/>
              </a:rPr>
              <a:t>12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б.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Генератор на  ток с </a:t>
            </a:r>
          </a:p>
          <a:p>
            <a:pPr lvl="0" algn="ctr">
              <a:spcAft>
                <a:spcPts val="1000"/>
              </a:spcAf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N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MOS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транзистор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grpSp>
        <p:nvGrpSpPr>
          <p:cNvPr id="710" name="Group 709"/>
          <p:cNvGrpSpPr/>
          <p:nvPr/>
        </p:nvGrpSpPr>
        <p:grpSpPr>
          <a:xfrm>
            <a:off x="107504" y="2132856"/>
            <a:ext cx="2607816" cy="2736304"/>
            <a:chOff x="1770063" y="2120900"/>
            <a:chExt cx="2463800" cy="2579688"/>
          </a:xfrm>
        </p:grpSpPr>
        <p:grpSp>
          <p:nvGrpSpPr>
            <p:cNvPr id="48389" name="Group 261"/>
            <p:cNvGrpSpPr>
              <a:grpSpLocks/>
            </p:cNvGrpSpPr>
            <p:nvPr/>
          </p:nvGrpSpPr>
          <p:grpSpPr bwMode="auto">
            <a:xfrm>
              <a:off x="3143250" y="3540125"/>
              <a:ext cx="166687" cy="242888"/>
              <a:chOff x="1980" y="2230"/>
              <a:chExt cx="105" cy="153"/>
            </a:xfrm>
          </p:grpSpPr>
          <p:sp>
            <p:nvSpPr>
              <p:cNvPr id="48387" name="Rectangle 259"/>
              <p:cNvSpPr>
                <a:spLocks noChangeArrowheads="1"/>
              </p:cNvSpPr>
              <p:nvPr/>
            </p:nvSpPr>
            <p:spPr bwMode="auto">
              <a:xfrm>
                <a:off x="2028" y="2295"/>
                <a:ext cx="57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388" name="Rectangle 260"/>
              <p:cNvSpPr>
                <a:spLocks noChangeArrowheads="1"/>
              </p:cNvSpPr>
              <p:nvPr/>
            </p:nvSpPr>
            <p:spPr bwMode="auto">
              <a:xfrm>
                <a:off x="1980" y="2230"/>
                <a:ext cx="101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T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48392" name="Group 264"/>
            <p:cNvGrpSpPr>
              <a:grpSpLocks/>
            </p:cNvGrpSpPr>
            <p:nvPr/>
          </p:nvGrpSpPr>
          <p:grpSpPr bwMode="auto">
            <a:xfrm>
              <a:off x="3295650" y="3154363"/>
              <a:ext cx="80962" cy="33338"/>
              <a:chOff x="2076" y="1987"/>
              <a:chExt cx="51" cy="21"/>
            </a:xfrm>
          </p:grpSpPr>
          <p:sp>
            <p:nvSpPr>
              <p:cNvPr id="48390" name="Freeform 262"/>
              <p:cNvSpPr>
                <a:spLocks/>
              </p:cNvSpPr>
              <p:nvPr/>
            </p:nvSpPr>
            <p:spPr bwMode="auto">
              <a:xfrm>
                <a:off x="2076" y="1987"/>
                <a:ext cx="51" cy="21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51" y="0"/>
                  </a:cxn>
                  <a:cxn ang="0">
                    <a:pos x="49" y="21"/>
                  </a:cxn>
                  <a:cxn ang="0">
                    <a:pos x="0" y="8"/>
                  </a:cxn>
                </a:cxnLst>
                <a:rect l="0" t="0" r="r" b="b"/>
                <a:pathLst>
                  <a:path w="51" h="21">
                    <a:moveTo>
                      <a:pt x="0" y="8"/>
                    </a:moveTo>
                    <a:lnTo>
                      <a:pt x="51" y="0"/>
                    </a:lnTo>
                    <a:lnTo>
                      <a:pt x="49" y="21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391" name="Freeform 263"/>
              <p:cNvSpPr>
                <a:spLocks/>
              </p:cNvSpPr>
              <p:nvPr/>
            </p:nvSpPr>
            <p:spPr bwMode="auto">
              <a:xfrm>
                <a:off x="2076" y="1987"/>
                <a:ext cx="51" cy="21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51" y="0"/>
                  </a:cxn>
                  <a:cxn ang="0">
                    <a:pos x="49" y="21"/>
                  </a:cxn>
                  <a:cxn ang="0">
                    <a:pos x="0" y="8"/>
                  </a:cxn>
                </a:cxnLst>
                <a:rect l="0" t="0" r="r" b="b"/>
                <a:pathLst>
                  <a:path w="51" h="21">
                    <a:moveTo>
                      <a:pt x="0" y="8"/>
                    </a:moveTo>
                    <a:lnTo>
                      <a:pt x="51" y="0"/>
                    </a:lnTo>
                    <a:lnTo>
                      <a:pt x="49" y="21"/>
                    </a:lnTo>
                    <a:lnTo>
                      <a:pt x="0" y="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8393" name="Line 265"/>
            <p:cNvSpPr>
              <a:spLocks noChangeShapeType="1"/>
            </p:cNvSpPr>
            <p:nvPr/>
          </p:nvSpPr>
          <p:spPr bwMode="auto">
            <a:xfrm>
              <a:off x="3344863" y="3175000"/>
              <a:ext cx="182562" cy="15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8396" name="Group 268"/>
            <p:cNvGrpSpPr>
              <a:grpSpLocks/>
            </p:cNvGrpSpPr>
            <p:nvPr/>
          </p:nvGrpSpPr>
          <p:grpSpPr bwMode="auto">
            <a:xfrm>
              <a:off x="3295650" y="3154363"/>
              <a:ext cx="80962" cy="33338"/>
              <a:chOff x="2076" y="1987"/>
              <a:chExt cx="51" cy="21"/>
            </a:xfrm>
          </p:grpSpPr>
          <p:sp>
            <p:nvSpPr>
              <p:cNvPr id="48394" name="Freeform 266"/>
              <p:cNvSpPr>
                <a:spLocks/>
              </p:cNvSpPr>
              <p:nvPr/>
            </p:nvSpPr>
            <p:spPr bwMode="auto">
              <a:xfrm>
                <a:off x="2076" y="1987"/>
                <a:ext cx="51" cy="21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51" y="0"/>
                  </a:cxn>
                  <a:cxn ang="0">
                    <a:pos x="49" y="21"/>
                  </a:cxn>
                  <a:cxn ang="0">
                    <a:pos x="0" y="8"/>
                  </a:cxn>
                </a:cxnLst>
                <a:rect l="0" t="0" r="r" b="b"/>
                <a:pathLst>
                  <a:path w="51" h="21">
                    <a:moveTo>
                      <a:pt x="0" y="8"/>
                    </a:moveTo>
                    <a:lnTo>
                      <a:pt x="51" y="0"/>
                    </a:lnTo>
                    <a:lnTo>
                      <a:pt x="49" y="21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395" name="Freeform 267"/>
              <p:cNvSpPr>
                <a:spLocks/>
              </p:cNvSpPr>
              <p:nvPr/>
            </p:nvSpPr>
            <p:spPr bwMode="auto">
              <a:xfrm>
                <a:off x="2076" y="1987"/>
                <a:ext cx="51" cy="21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51" y="0"/>
                  </a:cxn>
                  <a:cxn ang="0">
                    <a:pos x="49" y="21"/>
                  </a:cxn>
                  <a:cxn ang="0">
                    <a:pos x="0" y="8"/>
                  </a:cxn>
                </a:cxnLst>
                <a:rect l="0" t="0" r="r" b="b"/>
                <a:pathLst>
                  <a:path w="51" h="21">
                    <a:moveTo>
                      <a:pt x="0" y="8"/>
                    </a:moveTo>
                    <a:lnTo>
                      <a:pt x="51" y="0"/>
                    </a:lnTo>
                    <a:lnTo>
                      <a:pt x="49" y="21"/>
                    </a:lnTo>
                    <a:lnTo>
                      <a:pt x="0" y="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8397" name="Line 269"/>
            <p:cNvSpPr>
              <a:spLocks noChangeShapeType="1"/>
            </p:cNvSpPr>
            <p:nvPr/>
          </p:nvSpPr>
          <p:spPr bwMode="auto">
            <a:xfrm>
              <a:off x="3344863" y="3175000"/>
              <a:ext cx="182562" cy="15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8400" name="Group 272"/>
            <p:cNvGrpSpPr>
              <a:grpSpLocks/>
            </p:cNvGrpSpPr>
            <p:nvPr/>
          </p:nvGrpSpPr>
          <p:grpSpPr bwMode="auto">
            <a:xfrm>
              <a:off x="3903663" y="2363788"/>
              <a:ext cx="38100" cy="36513"/>
              <a:chOff x="2459" y="1489"/>
              <a:chExt cx="24" cy="23"/>
            </a:xfrm>
          </p:grpSpPr>
          <p:sp>
            <p:nvSpPr>
              <p:cNvPr id="48398" name="Oval 270"/>
              <p:cNvSpPr>
                <a:spLocks noChangeArrowheads="1"/>
              </p:cNvSpPr>
              <p:nvPr/>
            </p:nvSpPr>
            <p:spPr bwMode="auto">
              <a:xfrm>
                <a:off x="2459" y="1489"/>
                <a:ext cx="24" cy="23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399" name="Oval 271"/>
              <p:cNvSpPr>
                <a:spLocks noChangeArrowheads="1"/>
              </p:cNvSpPr>
              <p:nvPr/>
            </p:nvSpPr>
            <p:spPr bwMode="auto">
              <a:xfrm>
                <a:off x="2459" y="1489"/>
                <a:ext cx="24" cy="23"/>
              </a:xfrm>
              <a:prstGeom prst="ellipse">
                <a:avLst/>
              </a:pr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8401" name="Line 273"/>
            <p:cNvSpPr>
              <a:spLocks noChangeShapeType="1"/>
            </p:cNvSpPr>
            <p:nvPr/>
          </p:nvSpPr>
          <p:spPr bwMode="auto">
            <a:xfrm flipV="1">
              <a:off x="2836863" y="3470275"/>
              <a:ext cx="149225" cy="7302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02" name="Oval 274"/>
            <p:cNvSpPr>
              <a:spLocks noChangeArrowheads="1"/>
            </p:cNvSpPr>
            <p:nvPr/>
          </p:nvSpPr>
          <p:spPr bwMode="auto">
            <a:xfrm>
              <a:off x="2705100" y="3448050"/>
              <a:ext cx="382587" cy="382588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03" name="Line 275"/>
            <p:cNvSpPr>
              <a:spLocks noChangeShapeType="1"/>
            </p:cNvSpPr>
            <p:nvPr/>
          </p:nvSpPr>
          <p:spPr bwMode="auto">
            <a:xfrm flipV="1">
              <a:off x="2835275" y="3489325"/>
              <a:ext cx="1587" cy="30003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04" name="Line 276"/>
            <p:cNvSpPr>
              <a:spLocks noChangeShapeType="1"/>
            </p:cNvSpPr>
            <p:nvPr/>
          </p:nvSpPr>
          <p:spPr bwMode="auto">
            <a:xfrm flipV="1">
              <a:off x="2992438" y="3227388"/>
              <a:ext cx="1587" cy="23812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05" name="Line 277"/>
            <p:cNvSpPr>
              <a:spLocks noChangeShapeType="1"/>
            </p:cNvSpPr>
            <p:nvPr/>
          </p:nvSpPr>
          <p:spPr bwMode="auto">
            <a:xfrm flipV="1">
              <a:off x="2992438" y="3805238"/>
              <a:ext cx="1587" cy="86836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06" name="Line 278"/>
            <p:cNvSpPr>
              <a:spLocks noChangeShapeType="1"/>
            </p:cNvSpPr>
            <p:nvPr/>
          </p:nvSpPr>
          <p:spPr bwMode="auto">
            <a:xfrm flipH="1" flipV="1">
              <a:off x="2833688" y="3719513"/>
              <a:ext cx="90487" cy="5080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8409" name="Group 281"/>
            <p:cNvGrpSpPr>
              <a:grpSpLocks/>
            </p:cNvGrpSpPr>
            <p:nvPr/>
          </p:nvGrpSpPr>
          <p:grpSpPr bwMode="auto">
            <a:xfrm>
              <a:off x="2900363" y="3743325"/>
              <a:ext cx="77787" cy="52388"/>
              <a:chOff x="1827" y="2358"/>
              <a:chExt cx="49" cy="33"/>
            </a:xfrm>
          </p:grpSpPr>
          <p:sp>
            <p:nvSpPr>
              <p:cNvPr id="48407" name="Freeform 279"/>
              <p:cNvSpPr>
                <a:spLocks/>
              </p:cNvSpPr>
              <p:nvPr/>
            </p:nvSpPr>
            <p:spPr bwMode="auto">
              <a:xfrm>
                <a:off x="1827" y="2358"/>
                <a:ext cx="49" cy="33"/>
              </a:xfrm>
              <a:custGeom>
                <a:avLst/>
                <a:gdLst/>
                <a:ahLst/>
                <a:cxnLst>
                  <a:cxn ang="0">
                    <a:pos x="49" y="33"/>
                  </a:cxn>
                  <a:cxn ang="0">
                    <a:pos x="10" y="0"/>
                  </a:cxn>
                  <a:cxn ang="0">
                    <a:pos x="0" y="18"/>
                  </a:cxn>
                  <a:cxn ang="0">
                    <a:pos x="49" y="33"/>
                  </a:cxn>
                </a:cxnLst>
                <a:rect l="0" t="0" r="r" b="b"/>
                <a:pathLst>
                  <a:path w="49" h="33">
                    <a:moveTo>
                      <a:pt x="49" y="33"/>
                    </a:moveTo>
                    <a:lnTo>
                      <a:pt x="10" y="0"/>
                    </a:lnTo>
                    <a:lnTo>
                      <a:pt x="0" y="18"/>
                    </a:lnTo>
                    <a:lnTo>
                      <a:pt x="49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408" name="Freeform 280"/>
              <p:cNvSpPr>
                <a:spLocks/>
              </p:cNvSpPr>
              <p:nvPr/>
            </p:nvSpPr>
            <p:spPr bwMode="auto">
              <a:xfrm>
                <a:off x="1827" y="2358"/>
                <a:ext cx="49" cy="33"/>
              </a:xfrm>
              <a:custGeom>
                <a:avLst/>
                <a:gdLst/>
                <a:ahLst/>
                <a:cxnLst>
                  <a:cxn ang="0">
                    <a:pos x="49" y="33"/>
                  </a:cxn>
                  <a:cxn ang="0">
                    <a:pos x="10" y="0"/>
                  </a:cxn>
                  <a:cxn ang="0">
                    <a:pos x="0" y="18"/>
                  </a:cxn>
                  <a:cxn ang="0">
                    <a:pos x="49" y="33"/>
                  </a:cxn>
                </a:cxnLst>
                <a:rect l="0" t="0" r="r" b="b"/>
                <a:pathLst>
                  <a:path w="49" h="33">
                    <a:moveTo>
                      <a:pt x="49" y="33"/>
                    </a:moveTo>
                    <a:lnTo>
                      <a:pt x="10" y="0"/>
                    </a:lnTo>
                    <a:lnTo>
                      <a:pt x="0" y="18"/>
                    </a:lnTo>
                    <a:lnTo>
                      <a:pt x="49" y="3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8410" name="Line 282"/>
            <p:cNvSpPr>
              <a:spLocks noChangeShapeType="1"/>
            </p:cNvSpPr>
            <p:nvPr/>
          </p:nvSpPr>
          <p:spPr bwMode="auto">
            <a:xfrm flipH="1" flipV="1">
              <a:off x="2833688" y="3719513"/>
              <a:ext cx="90487" cy="5080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8413" name="Group 285"/>
            <p:cNvGrpSpPr>
              <a:grpSpLocks/>
            </p:cNvGrpSpPr>
            <p:nvPr/>
          </p:nvGrpSpPr>
          <p:grpSpPr bwMode="auto">
            <a:xfrm>
              <a:off x="2900363" y="3743325"/>
              <a:ext cx="77787" cy="52388"/>
              <a:chOff x="1827" y="2358"/>
              <a:chExt cx="49" cy="33"/>
            </a:xfrm>
          </p:grpSpPr>
          <p:sp>
            <p:nvSpPr>
              <p:cNvPr id="48411" name="Freeform 283"/>
              <p:cNvSpPr>
                <a:spLocks/>
              </p:cNvSpPr>
              <p:nvPr/>
            </p:nvSpPr>
            <p:spPr bwMode="auto">
              <a:xfrm>
                <a:off x="1827" y="2358"/>
                <a:ext cx="49" cy="33"/>
              </a:xfrm>
              <a:custGeom>
                <a:avLst/>
                <a:gdLst/>
                <a:ahLst/>
                <a:cxnLst>
                  <a:cxn ang="0">
                    <a:pos x="49" y="33"/>
                  </a:cxn>
                  <a:cxn ang="0">
                    <a:pos x="10" y="0"/>
                  </a:cxn>
                  <a:cxn ang="0">
                    <a:pos x="0" y="18"/>
                  </a:cxn>
                  <a:cxn ang="0">
                    <a:pos x="49" y="33"/>
                  </a:cxn>
                </a:cxnLst>
                <a:rect l="0" t="0" r="r" b="b"/>
                <a:pathLst>
                  <a:path w="49" h="33">
                    <a:moveTo>
                      <a:pt x="49" y="33"/>
                    </a:moveTo>
                    <a:lnTo>
                      <a:pt x="10" y="0"/>
                    </a:lnTo>
                    <a:lnTo>
                      <a:pt x="0" y="18"/>
                    </a:lnTo>
                    <a:lnTo>
                      <a:pt x="49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412" name="Freeform 284"/>
              <p:cNvSpPr>
                <a:spLocks/>
              </p:cNvSpPr>
              <p:nvPr/>
            </p:nvSpPr>
            <p:spPr bwMode="auto">
              <a:xfrm>
                <a:off x="1827" y="2358"/>
                <a:ext cx="49" cy="33"/>
              </a:xfrm>
              <a:custGeom>
                <a:avLst/>
                <a:gdLst/>
                <a:ahLst/>
                <a:cxnLst>
                  <a:cxn ang="0">
                    <a:pos x="49" y="33"/>
                  </a:cxn>
                  <a:cxn ang="0">
                    <a:pos x="10" y="0"/>
                  </a:cxn>
                  <a:cxn ang="0">
                    <a:pos x="0" y="18"/>
                  </a:cxn>
                  <a:cxn ang="0">
                    <a:pos x="49" y="33"/>
                  </a:cxn>
                </a:cxnLst>
                <a:rect l="0" t="0" r="r" b="b"/>
                <a:pathLst>
                  <a:path w="49" h="33">
                    <a:moveTo>
                      <a:pt x="49" y="33"/>
                    </a:moveTo>
                    <a:lnTo>
                      <a:pt x="10" y="0"/>
                    </a:lnTo>
                    <a:lnTo>
                      <a:pt x="0" y="18"/>
                    </a:lnTo>
                    <a:lnTo>
                      <a:pt x="49" y="3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8414" name="Line 286"/>
            <p:cNvSpPr>
              <a:spLocks noChangeShapeType="1"/>
            </p:cNvSpPr>
            <p:nvPr/>
          </p:nvSpPr>
          <p:spPr bwMode="auto">
            <a:xfrm flipH="1">
              <a:off x="2287588" y="3635375"/>
              <a:ext cx="539750" cy="15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15" name="Line 287"/>
            <p:cNvSpPr>
              <a:spLocks noChangeShapeType="1"/>
            </p:cNvSpPr>
            <p:nvPr/>
          </p:nvSpPr>
          <p:spPr bwMode="auto">
            <a:xfrm flipV="1">
              <a:off x="2284413" y="4283075"/>
              <a:ext cx="1587" cy="4079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16" name="Oval 288"/>
            <p:cNvSpPr>
              <a:spLocks noChangeArrowheads="1"/>
            </p:cNvSpPr>
            <p:nvPr/>
          </p:nvSpPr>
          <p:spPr bwMode="auto">
            <a:xfrm>
              <a:off x="2090738" y="3890963"/>
              <a:ext cx="381000" cy="38100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17" name="Line 289"/>
            <p:cNvSpPr>
              <a:spLocks noChangeShapeType="1"/>
            </p:cNvSpPr>
            <p:nvPr/>
          </p:nvSpPr>
          <p:spPr bwMode="auto">
            <a:xfrm flipV="1">
              <a:off x="2284413" y="3636963"/>
              <a:ext cx="1587" cy="24447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8420" name="Group 292"/>
            <p:cNvGrpSpPr>
              <a:grpSpLocks/>
            </p:cNvGrpSpPr>
            <p:nvPr/>
          </p:nvGrpSpPr>
          <p:grpSpPr bwMode="auto">
            <a:xfrm>
              <a:off x="2241550" y="3935413"/>
              <a:ext cx="85725" cy="134938"/>
              <a:chOff x="1412" y="2479"/>
              <a:chExt cx="54" cy="85"/>
            </a:xfrm>
          </p:grpSpPr>
          <p:sp>
            <p:nvSpPr>
              <p:cNvPr id="48418" name="Freeform 290"/>
              <p:cNvSpPr>
                <a:spLocks/>
              </p:cNvSpPr>
              <p:nvPr/>
            </p:nvSpPr>
            <p:spPr bwMode="auto">
              <a:xfrm>
                <a:off x="1412" y="2479"/>
                <a:ext cx="54" cy="85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0" y="85"/>
                  </a:cxn>
                  <a:cxn ang="0">
                    <a:pos x="54" y="85"/>
                  </a:cxn>
                  <a:cxn ang="0">
                    <a:pos x="27" y="0"/>
                  </a:cxn>
                </a:cxnLst>
                <a:rect l="0" t="0" r="r" b="b"/>
                <a:pathLst>
                  <a:path w="54" h="85">
                    <a:moveTo>
                      <a:pt x="27" y="0"/>
                    </a:moveTo>
                    <a:lnTo>
                      <a:pt x="0" y="85"/>
                    </a:lnTo>
                    <a:lnTo>
                      <a:pt x="54" y="85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419" name="Freeform 291"/>
              <p:cNvSpPr>
                <a:spLocks/>
              </p:cNvSpPr>
              <p:nvPr/>
            </p:nvSpPr>
            <p:spPr bwMode="auto">
              <a:xfrm>
                <a:off x="1412" y="2479"/>
                <a:ext cx="54" cy="85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0" y="85"/>
                  </a:cxn>
                  <a:cxn ang="0">
                    <a:pos x="54" y="85"/>
                  </a:cxn>
                  <a:cxn ang="0">
                    <a:pos x="27" y="0"/>
                  </a:cxn>
                </a:cxnLst>
                <a:rect l="0" t="0" r="r" b="b"/>
                <a:pathLst>
                  <a:path w="54" h="85">
                    <a:moveTo>
                      <a:pt x="27" y="0"/>
                    </a:moveTo>
                    <a:lnTo>
                      <a:pt x="0" y="85"/>
                    </a:lnTo>
                    <a:lnTo>
                      <a:pt x="54" y="85"/>
                    </a:lnTo>
                    <a:lnTo>
                      <a:pt x="27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8421" name="Line 293"/>
            <p:cNvSpPr>
              <a:spLocks noChangeShapeType="1"/>
            </p:cNvSpPr>
            <p:nvPr/>
          </p:nvSpPr>
          <p:spPr bwMode="auto">
            <a:xfrm>
              <a:off x="2284413" y="3992563"/>
              <a:ext cx="1587" cy="25082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8424" name="Group 296"/>
            <p:cNvGrpSpPr>
              <a:grpSpLocks/>
            </p:cNvGrpSpPr>
            <p:nvPr/>
          </p:nvGrpSpPr>
          <p:grpSpPr bwMode="auto">
            <a:xfrm>
              <a:off x="2241550" y="3935413"/>
              <a:ext cx="85725" cy="134938"/>
              <a:chOff x="1412" y="2479"/>
              <a:chExt cx="54" cy="85"/>
            </a:xfrm>
          </p:grpSpPr>
          <p:sp>
            <p:nvSpPr>
              <p:cNvPr id="48422" name="Freeform 294"/>
              <p:cNvSpPr>
                <a:spLocks/>
              </p:cNvSpPr>
              <p:nvPr/>
            </p:nvSpPr>
            <p:spPr bwMode="auto">
              <a:xfrm>
                <a:off x="1412" y="2479"/>
                <a:ext cx="54" cy="85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0" y="85"/>
                  </a:cxn>
                  <a:cxn ang="0">
                    <a:pos x="54" y="85"/>
                  </a:cxn>
                  <a:cxn ang="0">
                    <a:pos x="27" y="0"/>
                  </a:cxn>
                </a:cxnLst>
                <a:rect l="0" t="0" r="r" b="b"/>
                <a:pathLst>
                  <a:path w="54" h="85">
                    <a:moveTo>
                      <a:pt x="27" y="0"/>
                    </a:moveTo>
                    <a:lnTo>
                      <a:pt x="0" y="85"/>
                    </a:lnTo>
                    <a:lnTo>
                      <a:pt x="54" y="85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423" name="Freeform 295"/>
              <p:cNvSpPr>
                <a:spLocks/>
              </p:cNvSpPr>
              <p:nvPr/>
            </p:nvSpPr>
            <p:spPr bwMode="auto">
              <a:xfrm>
                <a:off x="1412" y="2479"/>
                <a:ext cx="54" cy="85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0" y="85"/>
                  </a:cxn>
                  <a:cxn ang="0">
                    <a:pos x="54" y="85"/>
                  </a:cxn>
                  <a:cxn ang="0">
                    <a:pos x="27" y="0"/>
                  </a:cxn>
                </a:cxnLst>
                <a:rect l="0" t="0" r="r" b="b"/>
                <a:pathLst>
                  <a:path w="54" h="85">
                    <a:moveTo>
                      <a:pt x="27" y="0"/>
                    </a:moveTo>
                    <a:lnTo>
                      <a:pt x="0" y="85"/>
                    </a:lnTo>
                    <a:lnTo>
                      <a:pt x="54" y="85"/>
                    </a:lnTo>
                    <a:lnTo>
                      <a:pt x="27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8425" name="Line 297"/>
            <p:cNvSpPr>
              <a:spLocks noChangeShapeType="1"/>
            </p:cNvSpPr>
            <p:nvPr/>
          </p:nvSpPr>
          <p:spPr bwMode="auto">
            <a:xfrm>
              <a:off x="2284413" y="3992563"/>
              <a:ext cx="1587" cy="25082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8428" name="Group 300"/>
            <p:cNvGrpSpPr>
              <a:grpSpLocks/>
            </p:cNvGrpSpPr>
            <p:nvPr/>
          </p:nvGrpSpPr>
          <p:grpSpPr bwMode="auto">
            <a:xfrm>
              <a:off x="1770063" y="3948113"/>
              <a:ext cx="309562" cy="277813"/>
              <a:chOff x="1115" y="2487"/>
              <a:chExt cx="195" cy="175"/>
            </a:xfrm>
          </p:grpSpPr>
          <p:sp>
            <p:nvSpPr>
              <p:cNvPr id="48426" name="Rectangle 298"/>
              <p:cNvSpPr>
                <a:spLocks noChangeArrowheads="1"/>
              </p:cNvSpPr>
              <p:nvPr/>
            </p:nvSpPr>
            <p:spPr bwMode="auto">
              <a:xfrm>
                <a:off x="1213" y="2573"/>
                <a:ext cx="97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ref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427" name="Rectangle 299"/>
              <p:cNvSpPr>
                <a:spLocks noChangeArrowheads="1"/>
              </p:cNvSpPr>
              <p:nvPr/>
            </p:nvSpPr>
            <p:spPr bwMode="auto">
              <a:xfrm>
                <a:off x="1115" y="2487"/>
                <a:ext cx="14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U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48431" name="Group 303"/>
            <p:cNvGrpSpPr>
              <a:grpSpLocks/>
            </p:cNvGrpSpPr>
            <p:nvPr/>
          </p:nvGrpSpPr>
          <p:grpSpPr bwMode="auto">
            <a:xfrm>
              <a:off x="2933700" y="4048125"/>
              <a:ext cx="119062" cy="381000"/>
              <a:chOff x="1848" y="2550"/>
              <a:chExt cx="75" cy="240"/>
            </a:xfrm>
          </p:grpSpPr>
          <p:sp>
            <p:nvSpPr>
              <p:cNvPr id="48429" name="Rectangle 301"/>
              <p:cNvSpPr>
                <a:spLocks noChangeArrowheads="1"/>
              </p:cNvSpPr>
              <p:nvPr/>
            </p:nvSpPr>
            <p:spPr bwMode="auto">
              <a:xfrm>
                <a:off x="1848" y="2550"/>
                <a:ext cx="75" cy="24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430" name="Rectangle 302"/>
              <p:cNvSpPr>
                <a:spLocks noChangeArrowheads="1"/>
              </p:cNvSpPr>
              <p:nvPr/>
            </p:nvSpPr>
            <p:spPr bwMode="auto">
              <a:xfrm>
                <a:off x="1848" y="2550"/>
                <a:ext cx="75" cy="240"/>
              </a:xfrm>
              <a:prstGeom prst="rect">
                <a:avLst/>
              </a:prstGeom>
              <a:noFill/>
              <a:ln w="12700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8432" name="Line 304"/>
            <p:cNvSpPr>
              <a:spLocks noChangeShapeType="1"/>
            </p:cNvSpPr>
            <p:nvPr/>
          </p:nvSpPr>
          <p:spPr bwMode="auto">
            <a:xfrm>
              <a:off x="2992438" y="3221038"/>
              <a:ext cx="936625" cy="15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33" name="Line 305"/>
            <p:cNvSpPr>
              <a:spLocks noChangeShapeType="1"/>
            </p:cNvSpPr>
            <p:nvPr/>
          </p:nvSpPr>
          <p:spPr bwMode="auto">
            <a:xfrm flipV="1">
              <a:off x="3924300" y="2397125"/>
              <a:ext cx="1587" cy="22701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34" name="Line 306"/>
            <p:cNvSpPr>
              <a:spLocks noChangeShapeType="1"/>
            </p:cNvSpPr>
            <p:nvPr/>
          </p:nvSpPr>
          <p:spPr bwMode="auto">
            <a:xfrm>
              <a:off x="3924300" y="2927350"/>
              <a:ext cx="1587" cy="29210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35" name="Line 307"/>
            <p:cNvSpPr>
              <a:spLocks noChangeShapeType="1"/>
            </p:cNvSpPr>
            <p:nvPr/>
          </p:nvSpPr>
          <p:spPr bwMode="auto">
            <a:xfrm>
              <a:off x="2208213" y="4681538"/>
              <a:ext cx="165100" cy="158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36" name="Line 308"/>
            <p:cNvSpPr>
              <a:spLocks noChangeShapeType="1"/>
            </p:cNvSpPr>
            <p:nvPr/>
          </p:nvSpPr>
          <p:spPr bwMode="auto">
            <a:xfrm>
              <a:off x="2900363" y="4681538"/>
              <a:ext cx="165100" cy="158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8439" name="Group 311"/>
            <p:cNvGrpSpPr>
              <a:grpSpLocks/>
            </p:cNvGrpSpPr>
            <p:nvPr/>
          </p:nvGrpSpPr>
          <p:grpSpPr bwMode="auto">
            <a:xfrm>
              <a:off x="3757613" y="3311525"/>
              <a:ext cx="33337" cy="77788"/>
              <a:chOff x="2367" y="2086"/>
              <a:chExt cx="21" cy="49"/>
            </a:xfrm>
          </p:grpSpPr>
          <p:sp>
            <p:nvSpPr>
              <p:cNvPr id="48437" name="Freeform 309"/>
              <p:cNvSpPr>
                <a:spLocks/>
              </p:cNvSpPr>
              <p:nvPr/>
            </p:nvSpPr>
            <p:spPr bwMode="auto">
              <a:xfrm>
                <a:off x="2367" y="2086"/>
                <a:ext cx="21" cy="49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21" y="49"/>
                  </a:cxn>
                  <a:cxn ang="0">
                    <a:pos x="0" y="48"/>
                  </a:cxn>
                  <a:cxn ang="0">
                    <a:pos x="13" y="0"/>
                  </a:cxn>
                </a:cxnLst>
                <a:rect l="0" t="0" r="r" b="b"/>
                <a:pathLst>
                  <a:path w="21" h="49">
                    <a:moveTo>
                      <a:pt x="13" y="0"/>
                    </a:moveTo>
                    <a:lnTo>
                      <a:pt x="21" y="49"/>
                    </a:lnTo>
                    <a:lnTo>
                      <a:pt x="0" y="48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438" name="Freeform 310"/>
              <p:cNvSpPr>
                <a:spLocks/>
              </p:cNvSpPr>
              <p:nvPr/>
            </p:nvSpPr>
            <p:spPr bwMode="auto">
              <a:xfrm>
                <a:off x="2367" y="2086"/>
                <a:ext cx="21" cy="49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21" y="49"/>
                  </a:cxn>
                  <a:cxn ang="0">
                    <a:pos x="0" y="48"/>
                  </a:cxn>
                  <a:cxn ang="0">
                    <a:pos x="13" y="0"/>
                  </a:cxn>
                </a:cxnLst>
                <a:rect l="0" t="0" r="r" b="b"/>
                <a:pathLst>
                  <a:path w="21" h="49">
                    <a:moveTo>
                      <a:pt x="13" y="0"/>
                    </a:moveTo>
                    <a:lnTo>
                      <a:pt x="21" y="49"/>
                    </a:lnTo>
                    <a:lnTo>
                      <a:pt x="0" y="48"/>
                    </a:lnTo>
                    <a:lnTo>
                      <a:pt x="13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8440" name="Line 312"/>
            <p:cNvSpPr>
              <a:spLocks noChangeShapeType="1"/>
            </p:cNvSpPr>
            <p:nvPr/>
          </p:nvSpPr>
          <p:spPr bwMode="auto">
            <a:xfrm>
              <a:off x="3771900" y="3362325"/>
              <a:ext cx="1587" cy="95885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41" name="Line 313"/>
            <p:cNvSpPr>
              <a:spLocks noChangeShapeType="1"/>
            </p:cNvSpPr>
            <p:nvPr/>
          </p:nvSpPr>
          <p:spPr bwMode="auto">
            <a:xfrm>
              <a:off x="3770313" y="4451350"/>
              <a:ext cx="1587" cy="24765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42" name="Line 314"/>
            <p:cNvSpPr>
              <a:spLocks noChangeShapeType="1"/>
            </p:cNvSpPr>
            <p:nvPr/>
          </p:nvSpPr>
          <p:spPr bwMode="auto">
            <a:xfrm>
              <a:off x="3687763" y="4699000"/>
              <a:ext cx="165100" cy="158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8445" name="Group 317"/>
            <p:cNvGrpSpPr>
              <a:grpSpLocks/>
            </p:cNvGrpSpPr>
            <p:nvPr/>
          </p:nvGrpSpPr>
          <p:grpSpPr bwMode="auto">
            <a:xfrm>
              <a:off x="3751263" y="4432300"/>
              <a:ext cx="38100" cy="38100"/>
              <a:chOff x="2363" y="2792"/>
              <a:chExt cx="24" cy="24"/>
            </a:xfrm>
          </p:grpSpPr>
          <p:sp>
            <p:nvSpPr>
              <p:cNvPr id="48443" name="Oval 315"/>
              <p:cNvSpPr>
                <a:spLocks noChangeArrowheads="1"/>
              </p:cNvSpPr>
              <p:nvPr/>
            </p:nvSpPr>
            <p:spPr bwMode="auto">
              <a:xfrm>
                <a:off x="2363" y="2792"/>
                <a:ext cx="24" cy="24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444" name="Oval 316"/>
              <p:cNvSpPr>
                <a:spLocks noChangeArrowheads="1"/>
              </p:cNvSpPr>
              <p:nvPr/>
            </p:nvSpPr>
            <p:spPr bwMode="auto">
              <a:xfrm>
                <a:off x="2363" y="2792"/>
                <a:ext cx="24" cy="24"/>
              </a:xfrm>
              <a:prstGeom prst="ellipse">
                <a:avLst/>
              </a:pr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8446" name="Line 318"/>
            <p:cNvSpPr>
              <a:spLocks noChangeShapeType="1"/>
            </p:cNvSpPr>
            <p:nvPr/>
          </p:nvSpPr>
          <p:spPr bwMode="auto">
            <a:xfrm>
              <a:off x="3770313" y="4451350"/>
              <a:ext cx="1587" cy="24765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47" name="Line 319"/>
            <p:cNvSpPr>
              <a:spLocks noChangeShapeType="1"/>
            </p:cNvSpPr>
            <p:nvPr/>
          </p:nvSpPr>
          <p:spPr bwMode="auto">
            <a:xfrm>
              <a:off x="3687763" y="4699000"/>
              <a:ext cx="165100" cy="158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8450" name="Group 322"/>
            <p:cNvGrpSpPr>
              <a:grpSpLocks/>
            </p:cNvGrpSpPr>
            <p:nvPr/>
          </p:nvGrpSpPr>
          <p:grpSpPr bwMode="auto">
            <a:xfrm>
              <a:off x="3751263" y="4432300"/>
              <a:ext cx="38100" cy="38100"/>
              <a:chOff x="2363" y="2792"/>
              <a:chExt cx="24" cy="24"/>
            </a:xfrm>
          </p:grpSpPr>
          <p:sp>
            <p:nvSpPr>
              <p:cNvPr id="48448" name="Oval 320"/>
              <p:cNvSpPr>
                <a:spLocks noChangeArrowheads="1"/>
              </p:cNvSpPr>
              <p:nvPr/>
            </p:nvSpPr>
            <p:spPr bwMode="auto">
              <a:xfrm>
                <a:off x="2363" y="2792"/>
                <a:ext cx="24" cy="24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449" name="Oval 321"/>
              <p:cNvSpPr>
                <a:spLocks noChangeArrowheads="1"/>
              </p:cNvSpPr>
              <p:nvPr/>
            </p:nvSpPr>
            <p:spPr bwMode="auto">
              <a:xfrm>
                <a:off x="2363" y="2792"/>
                <a:ext cx="24" cy="24"/>
              </a:xfrm>
              <a:prstGeom prst="ellipse">
                <a:avLst/>
              </a:pr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8453" name="Group 325"/>
            <p:cNvGrpSpPr>
              <a:grpSpLocks/>
            </p:cNvGrpSpPr>
            <p:nvPr/>
          </p:nvGrpSpPr>
          <p:grpSpPr bwMode="auto">
            <a:xfrm>
              <a:off x="3749675" y="3198813"/>
              <a:ext cx="38100" cy="38100"/>
              <a:chOff x="2362" y="2015"/>
              <a:chExt cx="24" cy="24"/>
            </a:xfrm>
          </p:grpSpPr>
          <p:sp>
            <p:nvSpPr>
              <p:cNvPr id="48451" name="Oval 323"/>
              <p:cNvSpPr>
                <a:spLocks noChangeArrowheads="1"/>
              </p:cNvSpPr>
              <p:nvPr/>
            </p:nvSpPr>
            <p:spPr bwMode="auto">
              <a:xfrm>
                <a:off x="2362" y="2015"/>
                <a:ext cx="24" cy="24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452" name="Oval 324"/>
              <p:cNvSpPr>
                <a:spLocks noChangeArrowheads="1"/>
              </p:cNvSpPr>
              <p:nvPr/>
            </p:nvSpPr>
            <p:spPr bwMode="auto">
              <a:xfrm>
                <a:off x="2362" y="2015"/>
                <a:ext cx="24" cy="24"/>
              </a:xfrm>
              <a:prstGeom prst="ellipse">
                <a:avLst/>
              </a:pr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8521" name="Group 393"/>
            <p:cNvGrpSpPr>
              <a:grpSpLocks/>
            </p:cNvGrpSpPr>
            <p:nvPr/>
          </p:nvGrpSpPr>
          <p:grpSpPr bwMode="auto">
            <a:xfrm>
              <a:off x="3810000" y="3808413"/>
              <a:ext cx="222250" cy="261938"/>
              <a:chOff x="2400" y="2399"/>
              <a:chExt cx="140" cy="165"/>
            </a:xfrm>
          </p:grpSpPr>
          <p:sp>
            <p:nvSpPr>
              <p:cNvPr id="48519" name="Rectangle 391"/>
              <p:cNvSpPr>
                <a:spLocks noChangeArrowheads="1"/>
              </p:cNvSpPr>
              <p:nvPr/>
            </p:nvSpPr>
            <p:spPr bwMode="auto">
              <a:xfrm>
                <a:off x="2489" y="2477"/>
                <a:ext cx="51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o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520" name="Rectangle 392"/>
              <p:cNvSpPr>
                <a:spLocks noChangeArrowheads="1"/>
              </p:cNvSpPr>
              <p:nvPr/>
            </p:nvSpPr>
            <p:spPr bwMode="auto">
              <a:xfrm>
                <a:off x="2400" y="2399"/>
                <a:ext cx="135" cy="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U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48530" name="Group 402"/>
            <p:cNvGrpSpPr>
              <a:grpSpLocks/>
            </p:cNvGrpSpPr>
            <p:nvPr/>
          </p:nvGrpSpPr>
          <p:grpSpPr bwMode="auto">
            <a:xfrm>
              <a:off x="3200400" y="2890838"/>
              <a:ext cx="471487" cy="268288"/>
              <a:chOff x="2016" y="1821"/>
              <a:chExt cx="297" cy="169"/>
            </a:xfrm>
          </p:grpSpPr>
          <p:sp>
            <p:nvSpPr>
              <p:cNvPr id="48525" name="Rectangle 397"/>
              <p:cNvSpPr>
                <a:spLocks noChangeArrowheads="1"/>
              </p:cNvSpPr>
              <p:nvPr/>
            </p:nvSpPr>
            <p:spPr bwMode="auto">
              <a:xfrm>
                <a:off x="2254" y="1912"/>
                <a:ext cx="59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C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526" name="Rectangle 398"/>
              <p:cNvSpPr>
                <a:spLocks noChangeArrowheads="1"/>
              </p:cNvSpPr>
              <p:nvPr/>
            </p:nvSpPr>
            <p:spPr bwMode="auto">
              <a:xfrm>
                <a:off x="2059" y="1912"/>
                <a:ext cx="50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o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527" name="Rectangle 399"/>
              <p:cNvSpPr>
                <a:spLocks noChangeArrowheads="1"/>
              </p:cNvSpPr>
              <p:nvPr/>
            </p:nvSpPr>
            <p:spPr bwMode="auto">
              <a:xfrm>
                <a:off x="2212" y="1834"/>
                <a:ext cx="82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I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528" name="Rectangle 400"/>
              <p:cNvSpPr>
                <a:spLocks noChangeArrowheads="1"/>
              </p:cNvSpPr>
              <p:nvPr/>
            </p:nvSpPr>
            <p:spPr bwMode="auto">
              <a:xfrm>
                <a:off x="2016" y="1834"/>
                <a:ext cx="82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I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529" name="Rectangle 401"/>
              <p:cNvSpPr>
                <a:spLocks noChangeArrowheads="1"/>
              </p:cNvSpPr>
              <p:nvPr/>
            </p:nvSpPr>
            <p:spPr bwMode="auto">
              <a:xfrm>
                <a:off x="2122" y="1821"/>
                <a:ext cx="128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mbol" pitchFamily="18" charset="2"/>
                    <a:cs typeface="Arial" pitchFamily="34" charset="0"/>
                  </a:rPr>
                  <a:t>=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48539" name="Group 411"/>
            <p:cNvGrpSpPr>
              <a:grpSpLocks/>
            </p:cNvGrpSpPr>
            <p:nvPr/>
          </p:nvGrpSpPr>
          <p:grpSpPr bwMode="auto">
            <a:xfrm>
              <a:off x="3074988" y="4089400"/>
              <a:ext cx="217487" cy="279400"/>
              <a:chOff x="1937" y="2576"/>
              <a:chExt cx="137" cy="176"/>
            </a:xfrm>
          </p:grpSpPr>
          <p:sp>
            <p:nvSpPr>
              <p:cNvPr id="48537" name="Rectangle 409"/>
              <p:cNvSpPr>
                <a:spLocks noChangeArrowheads="1"/>
              </p:cNvSpPr>
              <p:nvPr/>
            </p:nvSpPr>
            <p:spPr bwMode="auto">
              <a:xfrm>
                <a:off x="2009" y="2660"/>
                <a:ext cx="65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E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538" name="Rectangle 410"/>
              <p:cNvSpPr>
                <a:spLocks noChangeArrowheads="1"/>
              </p:cNvSpPr>
              <p:nvPr/>
            </p:nvSpPr>
            <p:spPr bwMode="auto">
              <a:xfrm>
                <a:off x="1937" y="2576"/>
                <a:ext cx="130" cy="1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R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48542" name="Group 414"/>
            <p:cNvGrpSpPr>
              <a:grpSpLocks/>
            </p:cNvGrpSpPr>
            <p:nvPr/>
          </p:nvGrpSpPr>
          <p:grpSpPr bwMode="auto">
            <a:xfrm>
              <a:off x="4021138" y="2649538"/>
              <a:ext cx="212725" cy="279400"/>
              <a:chOff x="2533" y="1669"/>
              <a:chExt cx="134" cy="176"/>
            </a:xfrm>
          </p:grpSpPr>
          <p:sp>
            <p:nvSpPr>
              <p:cNvPr id="48540" name="Rectangle 412"/>
              <p:cNvSpPr>
                <a:spLocks noChangeArrowheads="1"/>
              </p:cNvSpPr>
              <p:nvPr/>
            </p:nvSpPr>
            <p:spPr bwMode="auto">
              <a:xfrm>
                <a:off x="2605" y="1753"/>
                <a:ext cx="62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L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541" name="Rectangle 413"/>
              <p:cNvSpPr>
                <a:spLocks noChangeArrowheads="1"/>
              </p:cNvSpPr>
              <p:nvPr/>
            </p:nvSpPr>
            <p:spPr bwMode="auto">
              <a:xfrm>
                <a:off x="2533" y="1669"/>
                <a:ext cx="130" cy="1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R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48559" name="Group 431"/>
            <p:cNvGrpSpPr>
              <a:grpSpLocks/>
            </p:cNvGrpSpPr>
            <p:nvPr/>
          </p:nvGrpSpPr>
          <p:grpSpPr bwMode="auto">
            <a:xfrm>
              <a:off x="3865563" y="2586038"/>
              <a:ext cx="117475" cy="381000"/>
              <a:chOff x="2435" y="1629"/>
              <a:chExt cx="74" cy="240"/>
            </a:xfrm>
          </p:grpSpPr>
          <p:sp>
            <p:nvSpPr>
              <p:cNvPr id="48557" name="Rectangle 429"/>
              <p:cNvSpPr>
                <a:spLocks noChangeArrowheads="1"/>
              </p:cNvSpPr>
              <p:nvPr/>
            </p:nvSpPr>
            <p:spPr bwMode="auto">
              <a:xfrm>
                <a:off x="2435" y="1629"/>
                <a:ext cx="74" cy="24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558" name="Rectangle 430"/>
              <p:cNvSpPr>
                <a:spLocks noChangeArrowheads="1"/>
              </p:cNvSpPr>
              <p:nvPr/>
            </p:nvSpPr>
            <p:spPr bwMode="auto">
              <a:xfrm>
                <a:off x="2435" y="1629"/>
                <a:ext cx="74" cy="240"/>
              </a:xfrm>
              <a:prstGeom prst="rect">
                <a:avLst/>
              </a:prstGeom>
              <a:noFill/>
              <a:ln w="12700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8566" name="Group 438"/>
            <p:cNvGrpSpPr>
              <a:grpSpLocks/>
            </p:cNvGrpSpPr>
            <p:nvPr/>
          </p:nvGrpSpPr>
          <p:grpSpPr bwMode="auto">
            <a:xfrm>
              <a:off x="3752850" y="2120900"/>
              <a:ext cx="409575" cy="268288"/>
              <a:chOff x="2364" y="1336"/>
              <a:chExt cx="258" cy="169"/>
            </a:xfrm>
          </p:grpSpPr>
          <p:sp>
            <p:nvSpPr>
              <p:cNvPr id="48563" name="Rectangle 435"/>
              <p:cNvSpPr>
                <a:spLocks noChangeArrowheads="1"/>
              </p:cNvSpPr>
              <p:nvPr/>
            </p:nvSpPr>
            <p:spPr bwMode="auto">
              <a:xfrm>
                <a:off x="2526" y="1427"/>
                <a:ext cx="96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CC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564" name="Rectangle 436"/>
              <p:cNvSpPr>
                <a:spLocks noChangeArrowheads="1"/>
              </p:cNvSpPr>
              <p:nvPr/>
            </p:nvSpPr>
            <p:spPr bwMode="auto">
              <a:xfrm>
                <a:off x="2438" y="1349"/>
                <a:ext cx="12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U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565" name="Rectangle 437"/>
              <p:cNvSpPr>
                <a:spLocks noChangeArrowheads="1"/>
              </p:cNvSpPr>
              <p:nvPr/>
            </p:nvSpPr>
            <p:spPr bwMode="auto">
              <a:xfrm>
                <a:off x="2364" y="1336"/>
                <a:ext cx="128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mbol" pitchFamily="18" charset="2"/>
                    <a:cs typeface="Arial" pitchFamily="34" charset="0"/>
                  </a:rPr>
                  <a:t>+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709" name="Group 708"/>
          <p:cNvGrpSpPr/>
          <p:nvPr/>
        </p:nvGrpSpPr>
        <p:grpSpPr>
          <a:xfrm>
            <a:off x="6156176" y="1942975"/>
            <a:ext cx="2613496" cy="2782169"/>
            <a:chOff x="4622800" y="2120900"/>
            <a:chExt cx="2447925" cy="2578101"/>
          </a:xfrm>
        </p:grpSpPr>
        <p:grpSp>
          <p:nvGrpSpPr>
            <p:cNvPr id="48456" name="Group 328"/>
            <p:cNvGrpSpPr>
              <a:grpSpLocks/>
            </p:cNvGrpSpPr>
            <p:nvPr/>
          </p:nvGrpSpPr>
          <p:grpSpPr bwMode="auto">
            <a:xfrm>
              <a:off x="5957888" y="3292475"/>
              <a:ext cx="261937" cy="279400"/>
              <a:chOff x="3753" y="2074"/>
              <a:chExt cx="165" cy="176"/>
            </a:xfrm>
          </p:grpSpPr>
          <p:sp>
            <p:nvSpPr>
              <p:cNvPr id="48454" name="Rectangle 326"/>
              <p:cNvSpPr>
                <a:spLocks noChangeArrowheads="1"/>
              </p:cNvSpPr>
              <p:nvPr/>
            </p:nvSpPr>
            <p:spPr bwMode="auto">
              <a:xfrm>
                <a:off x="3860" y="2158"/>
                <a:ext cx="58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455" name="Rectangle 327"/>
              <p:cNvSpPr>
                <a:spLocks noChangeArrowheads="1"/>
              </p:cNvSpPr>
              <p:nvPr/>
            </p:nvSpPr>
            <p:spPr bwMode="auto">
              <a:xfrm>
                <a:off x="3753" y="2074"/>
                <a:ext cx="159" cy="1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M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8457" name="Line 329"/>
            <p:cNvSpPr>
              <a:spLocks noChangeShapeType="1"/>
            </p:cNvSpPr>
            <p:nvPr/>
          </p:nvSpPr>
          <p:spPr bwMode="auto">
            <a:xfrm flipV="1">
              <a:off x="5832475" y="3646488"/>
              <a:ext cx="1587" cy="40957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8460" name="Group 332"/>
            <p:cNvGrpSpPr>
              <a:grpSpLocks/>
            </p:cNvGrpSpPr>
            <p:nvPr/>
          </p:nvGrpSpPr>
          <p:grpSpPr bwMode="auto">
            <a:xfrm>
              <a:off x="6132513" y="3155950"/>
              <a:ext cx="77787" cy="31750"/>
              <a:chOff x="3863" y="1988"/>
              <a:chExt cx="49" cy="20"/>
            </a:xfrm>
          </p:grpSpPr>
          <p:sp>
            <p:nvSpPr>
              <p:cNvPr id="48458" name="Freeform 330"/>
              <p:cNvSpPr>
                <a:spLocks/>
              </p:cNvSpPr>
              <p:nvPr/>
            </p:nvSpPr>
            <p:spPr bwMode="auto">
              <a:xfrm>
                <a:off x="3863" y="1988"/>
                <a:ext cx="49" cy="2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49" y="0"/>
                  </a:cxn>
                  <a:cxn ang="0">
                    <a:pos x="48" y="20"/>
                  </a:cxn>
                  <a:cxn ang="0">
                    <a:pos x="0" y="7"/>
                  </a:cxn>
                </a:cxnLst>
                <a:rect l="0" t="0" r="r" b="b"/>
                <a:pathLst>
                  <a:path w="49" h="20">
                    <a:moveTo>
                      <a:pt x="0" y="7"/>
                    </a:moveTo>
                    <a:lnTo>
                      <a:pt x="49" y="0"/>
                    </a:lnTo>
                    <a:lnTo>
                      <a:pt x="48" y="2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459" name="Freeform 331"/>
              <p:cNvSpPr>
                <a:spLocks/>
              </p:cNvSpPr>
              <p:nvPr/>
            </p:nvSpPr>
            <p:spPr bwMode="auto">
              <a:xfrm>
                <a:off x="3863" y="1988"/>
                <a:ext cx="49" cy="2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49" y="0"/>
                  </a:cxn>
                  <a:cxn ang="0">
                    <a:pos x="48" y="20"/>
                  </a:cxn>
                  <a:cxn ang="0">
                    <a:pos x="0" y="7"/>
                  </a:cxn>
                </a:cxnLst>
                <a:rect l="0" t="0" r="r" b="b"/>
                <a:pathLst>
                  <a:path w="49" h="20">
                    <a:moveTo>
                      <a:pt x="0" y="7"/>
                    </a:moveTo>
                    <a:lnTo>
                      <a:pt x="49" y="0"/>
                    </a:lnTo>
                    <a:lnTo>
                      <a:pt x="48" y="20"/>
                    </a:lnTo>
                    <a:lnTo>
                      <a:pt x="0" y="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8461" name="Line 333"/>
            <p:cNvSpPr>
              <a:spLocks noChangeShapeType="1"/>
            </p:cNvSpPr>
            <p:nvPr/>
          </p:nvSpPr>
          <p:spPr bwMode="auto">
            <a:xfrm>
              <a:off x="6184900" y="3176588"/>
              <a:ext cx="180975" cy="15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8464" name="Group 336"/>
            <p:cNvGrpSpPr>
              <a:grpSpLocks/>
            </p:cNvGrpSpPr>
            <p:nvPr/>
          </p:nvGrpSpPr>
          <p:grpSpPr bwMode="auto">
            <a:xfrm>
              <a:off x="6132513" y="3155950"/>
              <a:ext cx="77787" cy="31750"/>
              <a:chOff x="3863" y="1988"/>
              <a:chExt cx="49" cy="20"/>
            </a:xfrm>
          </p:grpSpPr>
          <p:sp>
            <p:nvSpPr>
              <p:cNvPr id="48462" name="Freeform 334"/>
              <p:cNvSpPr>
                <a:spLocks/>
              </p:cNvSpPr>
              <p:nvPr/>
            </p:nvSpPr>
            <p:spPr bwMode="auto">
              <a:xfrm>
                <a:off x="3863" y="1988"/>
                <a:ext cx="49" cy="2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49" y="0"/>
                  </a:cxn>
                  <a:cxn ang="0">
                    <a:pos x="48" y="20"/>
                  </a:cxn>
                  <a:cxn ang="0">
                    <a:pos x="0" y="7"/>
                  </a:cxn>
                </a:cxnLst>
                <a:rect l="0" t="0" r="r" b="b"/>
                <a:pathLst>
                  <a:path w="49" h="20">
                    <a:moveTo>
                      <a:pt x="0" y="7"/>
                    </a:moveTo>
                    <a:lnTo>
                      <a:pt x="49" y="0"/>
                    </a:lnTo>
                    <a:lnTo>
                      <a:pt x="48" y="2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463" name="Freeform 335"/>
              <p:cNvSpPr>
                <a:spLocks/>
              </p:cNvSpPr>
              <p:nvPr/>
            </p:nvSpPr>
            <p:spPr bwMode="auto">
              <a:xfrm>
                <a:off x="3863" y="1988"/>
                <a:ext cx="49" cy="2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49" y="0"/>
                  </a:cxn>
                  <a:cxn ang="0">
                    <a:pos x="48" y="20"/>
                  </a:cxn>
                  <a:cxn ang="0">
                    <a:pos x="0" y="7"/>
                  </a:cxn>
                </a:cxnLst>
                <a:rect l="0" t="0" r="r" b="b"/>
                <a:pathLst>
                  <a:path w="49" h="20">
                    <a:moveTo>
                      <a:pt x="0" y="7"/>
                    </a:moveTo>
                    <a:lnTo>
                      <a:pt x="49" y="0"/>
                    </a:lnTo>
                    <a:lnTo>
                      <a:pt x="48" y="20"/>
                    </a:lnTo>
                    <a:lnTo>
                      <a:pt x="0" y="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8465" name="Line 337"/>
            <p:cNvSpPr>
              <a:spLocks noChangeShapeType="1"/>
            </p:cNvSpPr>
            <p:nvPr/>
          </p:nvSpPr>
          <p:spPr bwMode="auto">
            <a:xfrm>
              <a:off x="6184900" y="3176588"/>
              <a:ext cx="180975" cy="15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8468" name="Group 340"/>
            <p:cNvGrpSpPr>
              <a:grpSpLocks/>
            </p:cNvGrpSpPr>
            <p:nvPr/>
          </p:nvGrpSpPr>
          <p:grpSpPr bwMode="auto">
            <a:xfrm>
              <a:off x="5913438" y="4089400"/>
              <a:ext cx="206375" cy="279400"/>
              <a:chOff x="3725" y="2576"/>
              <a:chExt cx="130" cy="176"/>
            </a:xfrm>
          </p:grpSpPr>
          <p:sp>
            <p:nvSpPr>
              <p:cNvPr id="48466" name="Rectangle 338"/>
              <p:cNvSpPr>
                <a:spLocks noChangeArrowheads="1"/>
              </p:cNvSpPr>
              <p:nvPr/>
            </p:nvSpPr>
            <p:spPr bwMode="auto">
              <a:xfrm>
                <a:off x="3796" y="2660"/>
                <a:ext cx="58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S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467" name="Rectangle 339"/>
              <p:cNvSpPr>
                <a:spLocks noChangeArrowheads="1"/>
              </p:cNvSpPr>
              <p:nvPr/>
            </p:nvSpPr>
            <p:spPr bwMode="auto">
              <a:xfrm>
                <a:off x="3725" y="2576"/>
                <a:ext cx="130" cy="1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R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8469" name="Line 341"/>
            <p:cNvSpPr>
              <a:spLocks noChangeShapeType="1"/>
            </p:cNvSpPr>
            <p:nvPr/>
          </p:nvSpPr>
          <p:spPr bwMode="auto">
            <a:xfrm flipH="1">
              <a:off x="5127625" y="3649663"/>
              <a:ext cx="512762" cy="15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8472" name="Group 344"/>
            <p:cNvGrpSpPr>
              <a:grpSpLocks/>
            </p:cNvGrpSpPr>
            <p:nvPr/>
          </p:nvGrpSpPr>
          <p:grpSpPr bwMode="auto">
            <a:xfrm>
              <a:off x="6742113" y="2371725"/>
              <a:ext cx="36512" cy="38100"/>
              <a:chOff x="4247" y="1494"/>
              <a:chExt cx="23" cy="24"/>
            </a:xfrm>
          </p:grpSpPr>
          <p:sp>
            <p:nvSpPr>
              <p:cNvPr id="48470" name="Oval 342"/>
              <p:cNvSpPr>
                <a:spLocks noChangeArrowheads="1"/>
              </p:cNvSpPr>
              <p:nvPr/>
            </p:nvSpPr>
            <p:spPr bwMode="auto">
              <a:xfrm>
                <a:off x="4247" y="1494"/>
                <a:ext cx="23" cy="24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471" name="Oval 343"/>
              <p:cNvSpPr>
                <a:spLocks noChangeArrowheads="1"/>
              </p:cNvSpPr>
              <p:nvPr/>
            </p:nvSpPr>
            <p:spPr bwMode="auto">
              <a:xfrm>
                <a:off x="4247" y="1494"/>
                <a:ext cx="23" cy="24"/>
              </a:xfrm>
              <a:prstGeom prst="ellipse">
                <a:avLst/>
              </a:pr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8473" name="Line 345"/>
            <p:cNvSpPr>
              <a:spLocks noChangeShapeType="1"/>
            </p:cNvSpPr>
            <p:nvPr/>
          </p:nvSpPr>
          <p:spPr bwMode="auto">
            <a:xfrm flipV="1">
              <a:off x="5834063" y="3221038"/>
              <a:ext cx="1587" cy="21431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74" name="Line 346"/>
            <p:cNvSpPr>
              <a:spLocks noChangeShapeType="1"/>
            </p:cNvSpPr>
            <p:nvPr/>
          </p:nvSpPr>
          <p:spPr bwMode="auto">
            <a:xfrm flipV="1">
              <a:off x="5834063" y="3825875"/>
              <a:ext cx="1587" cy="84613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75" name="Line 347"/>
            <p:cNvSpPr>
              <a:spLocks noChangeShapeType="1"/>
            </p:cNvSpPr>
            <p:nvPr/>
          </p:nvSpPr>
          <p:spPr bwMode="auto">
            <a:xfrm flipV="1">
              <a:off x="5127625" y="4283075"/>
              <a:ext cx="1587" cy="40640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76" name="Oval 348"/>
            <p:cNvSpPr>
              <a:spLocks noChangeArrowheads="1"/>
            </p:cNvSpPr>
            <p:nvPr/>
          </p:nvSpPr>
          <p:spPr bwMode="auto">
            <a:xfrm>
              <a:off x="4933950" y="3892550"/>
              <a:ext cx="381000" cy="379413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77" name="Line 349"/>
            <p:cNvSpPr>
              <a:spLocks noChangeShapeType="1"/>
            </p:cNvSpPr>
            <p:nvPr/>
          </p:nvSpPr>
          <p:spPr bwMode="auto">
            <a:xfrm flipV="1">
              <a:off x="5127625" y="3654425"/>
              <a:ext cx="1587" cy="2301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8480" name="Group 352"/>
            <p:cNvGrpSpPr>
              <a:grpSpLocks/>
            </p:cNvGrpSpPr>
            <p:nvPr/>
          </p:nvGrpSpPr>
          <p:grpSpPr bwMode="auto">
            <a:xfrm>
              <a:off x="5084763" y="3937000"/>
              <a:ext cx="85725" cy="133350"/>
              <a:chOff x="3203" y="2480"/>
              <a:chExt cx="54" cy="84"/>
            </a:xfrm>
          </p:grpSpPr>
          <p:sp>
            <p:nvSpPr>
              <p:cNvPr id="48478" name="Freeform 350"/>
              <p:cNvSpPr>
                <a:spLocks/>
              </p:cNvSpPr>
              <p:nvPr/>
            </p:nvSpPr>
            <p:spPr bwMode="auto">
              <a:xfrm>
                <a:off x="3203" y="2480"/>
                <a:ext cx="54" cy="84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0" y="84"/>
                  </a:cxn>
                  <a:cxn ang="0">
                    <a:pos x="54" y="84"/>
                  </a:cxn>
                  <a:cxn ang="0">
                    <a:pos x="27" y="0"/>
                  </a:cxn>
                </a:cxnLst>
                <a:rect l="0" t="0" r="r" b="b"/>
                <a:pathLst>
                  <a:path w="54" h="84">
                    <a:moveTo>
                      <a:pt x="27" y="0"/>
                    </a:moveTo>
                    <a:lnTo>
                      <a:pt x="0" y="84"/>
                    </a:lnTo>
                    <a:lnTo>
                      <a:pt x="54" y="84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479" name="Freeform 351"/>
              <p:cNvSpPr>
                <a:spLocks/>
              </p:cNvSpPr>
              <p:nvPr/>
            </p:nvSpPr>
            <p:spPr bwMode="auto">
              <a:xfrm>
                <a:off x="3203" y="2480"/>
                <a:ext cx="54" cy="84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0" y="84"/>
                  </a:cxn>
                  <a:cxn ang="0">
                    <a:pos x="54" y="84"/>
                  </a:cxn>
                  <a:cxn ang="0">
                    <a:pos x="27" y="0"/>
                  </a:cxn>
                </a:cxnLst>
                <a:rect l="0" t="0" r="r" b="b"/>
                <a:pathLst>
                  <a:path w="54" h="84">
                    <a:moveTo>
                      <a:pt x="27" y="0"/>
                    </a:moveTo>
                    <a:lnTo>
                      <a:pt x="0" y="84"/>
                    </a:lnTo>
                    <a:lnTo>
                      <a:pt x="54" y="84"/>
                    </a:lnTo>
                    <a:lnTo>
                      <a:pt x="27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8481" name="Line 353"/>
            <p:cNvSpPr>
              <a:spLocks noChangeShapeType="1"/>
            </p:cNvSpPr>
            <p:nvPr/>
          </p:nvSpPr>
          <p:spPr bwMode="auto">
            <a:xfrm>
              <a:off x="5127625" y="3994150"/>
              <a:ext cx="1587" cy="24923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8484" name="Group 356"/>
            <p:cNvGrpSpPr>
              <a:grpSpLocks/>
            </p:cNvGrpSpPr>
            <p:nvPr/>
          </p:nvGrpSpPr>
          <p:grpSpPr bwMode="auto">
            <a:xfrm>
              <a:off x="5084763" y="3937000"/>
              <a:ext cx="85725" cy="133350"/>
              <a:chOff x="3203" y="2480"/>
              <a:chExt cx="54" cy="84"/>
            </a:xfrm>
          </p:grpSpPr>
          <p:sp>
            <p:nvSpPr>
              <p:cNvPr id="48482" name="Freeform 354"/>
              <p:cNvSpPr>
                <a:spLocks/>
              </p:cNvSpPr>
              <p:nvPr/>
            </p:nvSpPr>
            <p:spPr bwMode="auto">
              <a:xfrm>
                <a:off x="3203" y="2480"/>
                <a:ext cx="54" cy="84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0" y="84"/>
                  </a:cxn>
                  <a:cxn ang="0">
                    <a:pos x="54" y="84"/>
                  </a:cxn>
                  <a:cxn ang="0">
                    <a:pos x="27" y="0"/>
                  </a:cxn>
                </a:cxnLst>
                <a:rect l="0" t="0" r="r" b="b"/>
                <a:pathLst>
                  <a:path w="54" h="84">
                    <a:moveTo>
                      <a:pt x="27" y="0"/>
                    </a:moveTo>
                    <a:lnTo>
                      <a:pt x="0" y="84"/>
                    </a:lnTo>
                    <a:lnTo>
                      <a:pt x="54" y="84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483" name="Freeform 355"/>
              <p:cNvSpPr>
                <a:spLocks/>
              </p:cNvSpPr>
              <p:nvPr/>
            </p:nvSpPr>
            <p:spPr bwMode="auto">
              <a:xfrm>
                <a:off x="3203" y="2480"/>
                <a:ext cx="54" cy="84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0" y="84"/>
                  </a:cxn>
                  <a:cxn ang="0">
                    <a:pos x="54" y="84"/>
                  </a:cxn>
                  <a:cxn ang="0">
                    <a:pos x="27" y="0"/>
                  </a:cxn>
                </a:cxnLst>
                <a:rect l="0" t="0" r="r" b="b"/>
                <a:pathLst>
                  <a:path w="54" h="84">
                    <a:moveTo>
                      <a:pt x="27" y="0"/>
                    </a:moveTo>
                    <a:lnTo>
                      <a:pt x="0" y="84"/>
                    </a:lnTo>
                    <a:lnTo>
                      <a:pt x="54" y="84"/>
                    </a:lnTo>
                    <a:lnTo>
                      <a:pt x="27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8485" name="Line 357"/>
            <p:cNvSpPr>
              <a:spLocks noChangeShapeType="1"/>
            </p:cNvSpPr>
            <p:nvPr/>
          </p:nvSpPr>
          <p:spPr bwMode="auto">
            <a:xfrm>
              <a:off x="5127625" y="3994150"/>
              <a:ext cx="1587" cy="24923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8488" name="Group 360"/>
            <p:cNvGrpSpPr>
              <a:grpSpLocks/>
            </p:cNvGrpSpPr>
            <p:nvPr/>
          </p:nvGrpSpPr>
          <p:grpSpPr bwMode="auto">
            <a:xfrm>
              <a:off x="4622800" y="3940175"/>
              <a:ext cx="306387" cy="279400"/>
              <a:chOff x="2912" y="2482"/>
              <a:chExt cx="193" cy="176"/>
            </a:xfrm>
          </p:grpSpPr>
          <p:sp>
            <p:nvSpPr>
              <p:cNvPr id="48486" name="Rectangle 358"/>
              <p:cNvSpPr>
                <a:spLocks noChangeArrowheads="1"/>
              </p:cNvSpPr>
              <p:nvPr/>
            </p:nvSpPr>
            <p:spPr bwMode="auto">
              <a:xfrm>
                <a:off x="3009" y="2566"/>
                <a:ext cx="96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ref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487" name="Rectangle 359"/>
              <p:cNvSpPr>
                <a:spLocks noChangeArrowheads="1"/>
              </p:cNvSpPr>
              <p:nvPr/>
            </p:nvSpPr>
            <p:spPr bwMode="auto">
              <a:xfrm>
                <a:off x="2912" y="2482"/>
                <a:ext cx="143" cy="1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U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48491" name="Group 363"/>
            <p:cNvGrpSpPr>
              <a:grpSpLocks/>
            </p:cNvGrpSpPr>
            <p:nvPr/>
          </p:nvGrpSpPr>
          <p:grpSpPr bwMode="auto">
            <a:xfrm>
              <a:off x="5765800" y="4049713"/>
              <a:ext cx="117475" cy="379413"/>
              <a:chOff x="3632" y="2551"/>
              <a:chExt cx="74" cy="239"/>
            </a:xfrm>
          </p:grpSpPr>
          <p:sp>
            <p:nvSpPr>
              <p:cNvPr id="48489" name="Rectangle 361"/>
              <p:cNvSpPr>
                <a:spLocks noChangeArrowheads="1"/>
              </p:cNvSpPr>
              <p:nvPr/>
            </p:nvSpPr>
            <p:spPr bwMode="auto">
              <a:xfrm>
                <a:off x="3632" y="2551"/>
                <a:ext cx="74" cy="23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490" name="Rectangle 362"/>
              <p:cNvSpPr>
                <a:spLocks noChangeArrowheads="1"/>
              </p:cNvSpPr>
              <p:nvPr/>
            </p:nvSpPr>
            <p:spPr bwMode="auto">
              <a:xfrm>
                <a:off x="3632" y="2551"/>
                <a:ext cx="74" cy="239"/>
              </a:xfrm>
              <a:prstGeom prst="rect">
                <a:avLst/>
              </a:prstGeom>
              <a:noFill/>
              <a:ln w="12700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8492" name="Line 364"/>
            <p:cNvSpPr>
              <a:spLocks noChangeShapeType="1"/>
            </p:cNvSpPr>
            <p:nvPr/>
          </p:nvSpPr>
          <p:spPr bwMode="auto">
            <a:xfrm>
              <a:off x="5834063" y="3225800"/>
              <a:ext cx="931862" cy="15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93" name="Line 365"/>
            <p:cNvSpPr>
              <a:spLocks noChangeShapeType="1"/>
            </p:cNvSpPr>
            <p:nvPr/>
          </p:nvSpPr>
          <p:spPr bwMode="auto">
            <a:xfrm flipV="1">
              <a:off x="6762750" y="2405063"/>
              <a:ext cx="1587" cy="31115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94" name="Line 366"/>
            <p:cNvSpPr>
              <a:spLocks noChangeShapeType="1"/>
            </p:cNvSpPr>
            <p:nvPr/>
          </p:nvSpPr>
          <p:spPr bwMode="auto">
            <a:xfrm>
              <a:off x="6762750" y="2933700"/>
              <a:ext cx="1587" cy="29051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95" name="Line 367"/>
            <p:cNvSpPr>
              <a:spLocks noChangeShapeType="1"/>
            </p:cNvSpPr>
            <p:nvPr/>
          </p:nvSpPr>
          <p:spPr bwMode="auto">
            <a:xfrm>
              <a:off x="5053013" y="4679950"/>
              <a:ext cx="163512" cy="158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96" name="Line 368"/>
            <p:cNvSpPr>
              <a:spLocks noChangeShapeType="1"/>
            </p:cNvSpPr>
            <p:nvPr/>
          </p:nvSpPr>
          <p:spPr bwMode="auto">
            <a:xfrm>
              <a:off x="5740400" y="4679950"/>
              <a:ext cx="165100" cy="158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8499" name="Group 371"/>
            <p:cNvGrpSpPr>
              <a:grpSpLocks/>
            </p:cNvGrpSpPr>
            <p:nvPr/>
          </p:nvGrpSpPr>
          <p:grpSpPr bwMode="auto">
            <a:xfrm>
              <a:off x="6594475" y="3314700"/>
              <a:ext cx="33337" cy="79375"/>
              <a:chOff x="4154" y="2088"/>
              <a:chExt cx="21" cy="50"/>
            </a:xfrm>
          </p:grpSpPr>
          <p:sp>
            <p:nvSpPr>
              <p:cNvPr id="48497" name="Freeform 369"/>
              <p:cNvSpPr>
                <a:spLocks/>
              </p:cNvSpPr>
              <p:nvPr/>
            </p:nvSpPr>
            <p:spPr bwMode="auto">
              <a:xfrm>
                <a:off x="4154" y="2088"/>
                <a:ext cx="21" cy="50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21" y="50"/>
                  </a:cxn>
                  <a:cxn ang="0">
                    <a:pos x="0" y="49"/>
                  </a:cxn>
                  <a:cxn ang="0">
                    <a:pos x="13" y="0"/>
                  </a:cxn>
                </a:cxnLst>
                <a:rect l="0" t="0" r="r" b="b"/>
                <a:pathLst>
                  <a:path w="21" h="50">
                    <a:moveTo>
                      <a:pt x="13" y="0"/>
                    </a:moveTo>
                    <a:lnTo>
                      <a:pt x="21" y="50"/>
                    </a:lnTo>
                    <a:lnTo>
                      <a:pt x="0" y="49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498" name="Freeform 370"/>
              <p:cNvSpPr>
                <a:spLocks/>
              </p:cNvSpPr>
              <p:nvPr/>
            </p:nvSpPr>
            <p:spPr bwMode="auto">
              <a:xfrm>
                <a:off x="4154" y="2088"/>
                <a:ext cx="21" cy="50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21" y="50"/>
                  </a:cxn>
                  <a:cxn ang="0">
                    <a:pos x="0" y="49"/>
                  </a:cxn>
                  <a:cxn ang="0">
                    <a:pos x="13" y="0"/>
                  </a:cxn>
                </a:cxnLst>
                <a:rect l="0" t="0" r="r" b="b"/>
                <a:pathLst>
                  <a:path w="21" h="50">
                    <a:moveTo>
                      <a:pt x="13" y="0"/>
                    </a:moveTo>
                    <a:lnTo>
                      <a:pt x="21" y="50"/>
                    </a:lnTo>
                    <a:lnTo>
                      <a:pt x="0" y="49"/>
                    </a:lnTo>
                    <a:lnTo>
                      <a:pt x="13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8500" name="Line 372"/>
            <p:cNvSpPr>
              <a:spLocks noChangeShapeType="1"/>
            </p:cNvSpPr>
            <p:nvPr/>
          </p:nvSpPr>
          <p:spPr bwMode="auto">
            <a:xfrm>
              <a:off x="6610350" y="3367088"/>
              <a:ext cx="1587" cy="9540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501" name="Line 373"/>
            <p:cNvSpPr>
              <a:spLocks noChangeShapeType="1"/>
            </p:cNvSpPr>
            <p:nvPr/>
          </p:nvSpPr>
          <p:spPr bwMode="auto">
            <a:xfrm>
              <a:off x="6608763" y="4451350"/>
              <a:ext cx="1587" cy="24606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502" name="Line 374"/>
            <p:cNvSpPr>
              <a:spLocks noChangeShapeType="1"/>
            </p:cNvSpPr>
            <p:nvPr/>
          </p:nvSpPr>
          <p:spPr bwMode="auto">
            <a:xfrm>
              <a:off x="6526213" y="4697413"/>
              <a:ext cx="163512" cy="158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8505" name="Group 377"/>
            <p:cNvGrpSpPr>
              <a:grpSpLocks/>
            </p:cNvGrpSpPr>
            <p:nvPr/>
          </p:nvGrpSpPr>
          <p:grpSpPr bwMode="auto">
            <a:xfrm>
              <a:off x="6589713" y="4432300"/>
              <a:ext cx="36512" cy="38100"/>
              <a:chOff x="4151" y="2792"/>
              <a:chExt cx="23" cy="24"/>
            </a:xfrm>
          </p:grpSpPr>
          <p:sp>
            <p:nvSpPr>
              <p:cNvPr id="48503" name="Oval 375"/>
              <p:cNvSpPr>
                <a:spLocks noChangeArrowheads="1"/>
              </p:cNvSpPr>
              <p:nvPr/>
            </p:nvSpPr>
            <p:spPr bwMode="auto">
              <a:xfrm>
                <a:off x="4151" y="2792"/>
                <a:ext cx="23" cy="24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504" name="Oval 376"/>
              <p:cNvSpPr>
                <a:spLocks noChangeArrowheads="1"/>
              </p:cNvSpPr>
              <p:nvPr/>
            </p:nvSpPr>
            <p:spPr bwMode="auto">
              <a:xfrm>
                <a:off x="4151" y="2792"/>
                <a:ext cx="23" cy="24"/>
              </a:xfrm>
              <a:prstGeom prst="ellipse">
                <a:avLst/>
              </a:pr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8506" name="Line 378"/>
            <p:cNvSpPr>
              <a:spLocks noChangeShapeType="1"/>
            </p:cNvSpPr>
            <p:nvPr/>
          </p:nvSpPr>
          <p:spPr bwMode="auto">
            <a:xfrm>
              <a:off x="6608763" y="4451350"/>
              <a:ext cx="1587" cy="24606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507" name="Line 379"/>
            <p:cNvSpPr>
              <a:spLocks noChangeShapeType="1"/>
            </p:cNvSpPr>
            <p:nvPr/>
          </p:nvSpPr>
          <p:spPr bwMode="auto">
            <a:xfrm>
              <a:off x="6526213" y="4697413"/>
              <a:ext cx="163512" cy="158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8510" name="Group 382"/>
            <p:cNvGrpSpPr>
              <a:grpSpLocks/>
            </p:cNvGrpSpPr>
            <p:nvPr/>
          </p:nvGrpSpPr>
          <p:grpSpPr bwMode="auto">
            <a:xfrm>
              <a:off x="6589713" y="4432300"/>
              <a:ext cx="36512" cy="38100"/>
              <a:chOff x="4151" y="2792"/>
              <a:chExt cx="23" cy="24"/>
            </a:xfrm>
          </p:grpSpPr>
          <p:sp>
            <p:nvSpPr>
              <p:cNvPr id="48508" name="Oval 380"/>
              <p:cNvSpPr>
                <a:spLocks noChangeArrowheads="1"/>
              </p:cNvSpPr>
              <p:nvPr/>
            </p:nvSpPr>
            <p:spPr bwMode="auto">
              <a:xfrm>
                <a:off x="4151" y="2792"/>
                <a:ext cx="23" cy="24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509" name="Oval 381"/>
              <p:cNvSpPr>
                <a:spLocks noChangeArrowheads="1"/>
              </p:cNvSpPr>
              <p:nvPr/>
            </p:nvSpPr>
            <p:spPr bwMode="auto">
              <a:xfrm>
                <a:off x="4151" y="2792"/>
                <a:ext cx="23" cy="24"/>
              </a:xfrm>
              <a:prstGeom prst="ellipse">
                <a:avLst/>
              </a:pr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8513" name="Group 385"/>
            <p:cNvGrpSpPr>
              <a:grpSpLocks/>
            </p:cNvGrpSpPr>
            <p:nvPr/>
          </p:nvGrpSpPr>
          <p:grpSpPr bwMode="auto">
            <a:xfrm>
              <a:off x="6588125" y="3203575"/>
              <a:ext cx="36512" cy="38100"/>
              <a:chOff x="4150" y="2018"/>
              <a:chExt cx="23" cy="24"/>
            </a:xfrm>
          </p:grpSpPr>
          <p:sp>
            <p:nvSpPr>
              <p:cNvPr id="48511" name="Oval 383"/>
              <p:cNvSpPr>
                <a:spLocks noChangeArrowheads="1"/>
              </p:cNvSpPr>
              <p:nvPr/>
            </p:nvSpPr>
            <p:spPr bwMode="auto">
              <a:xfrm>
                <a:off x="4150" y="2018"/>
                <a:ext cx="23" cy="24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512" name="Oval 384"/>
              <p:cNvSpPr>
                <a:spLocks noChangeArrowheads="1"/>
              </p:cNvSpPr>
              <p:nvPr/>
            </p:nvSpPr>
            <p:spPr bwMode="auto">
              <a:xfrm>
                <a:off x="4150" y="2018"/>
                <a:ext cx="23" cy="24"/>
              </a:xfrm>
              <a:prstGeom prst="ellipse">
                <a:avLst/>
              </a:pr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8514" name="Line 386"/>
            <p:cNvSpPr>
              <a:spLocks noChangeShapeType="1"/>
            </p:cNvSpPr>
            <p:nvPr/>
          </p:nvSpPr>
          <p:spPr bwMode="auto">
            <a:xfrm>
              <a:off x="6067425" y="3532188"/>
              <a:ext cx="1587" cy="39846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515" name="Line 387"/>
            <p:cNvSpPr>
              <a:spLocks noChangeShapeType="1"/>
            </p:cNvSpPr>
            <p:nvPr/>
          </p:nvSpPr>
          <p:spPr bwMode="auto">
            <a:xfrm flipH="1">
              <a:off x="5834063" y="3925888"/>
              <a:ext cx="233362" cy="15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8518" name="Group 390"/>
            <p:cNvGrpSpPr>
              <a:grpSpLocks/>
            </p:cNvGrpSpPr>
            <p:nvPr/>
          </p:nvGrpSpPr>
          <p:grpSpPr bwMode="auto">
            <a:xfrm>
              <a:off x="5813425" y="3910013"/>
              <a:ext cx="38100" cy="36513"/>
              <a:chOff x="3662" y="2463"/>
              <a:chExt cx="24" cy="23"/>
            </a:xfrm>
          </p:grpSpPr>
          <p:sp>
            <p:nvSpPr>
              <p:cNvPr id="48516" name="Oval 388"/>
              <p:cNvSpPr>
                <a:spLocks noChangeArrowheads="1"/>
              </p:cNvSpPr>
              <p:nvPr/>
            </p:nvSpPr>
            <p:spPr bwMode="auto">
              <a:xfrm>
                <a:off x="3662" y="2463"/>
                <a:ext cx="24" cy="23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517" name="Oval 389"/>
              <p:cNvSpPr>
                <a:spLocks noChangeArrowheads="1"/>
              </p:cNvSpPr>
              <p:nvPr/>
            </p:nvSpPr>
            <p:spPr bwMode="auto">
              <a:xfrm>
                <a:off x="3662" y="2463"/>
                <a:ext cx="24" cy="23"/>
              </a:xfrm>
              <a:prstGeom prst="ellipse">
                <a:avLst/>
              </a:pr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8524" name="Group 396"/>
            <p:cNvGrpSpPr>
              <a:grpSpLocks/>
            </p:cNvGrpSpPr>
            <p:nvPr/>
          </p:nvGrpSpPr>
          <p:grpSpPr bwMode="auto">
            <a:xfrm>
              <a:off x="6646863" y="3808413"/>
              <a:ext cx="222250" cy="261938"/>
              <a:chOff x="4187" y="2399"/>
              <a:chExt cx="140" cy="165"/>
            </a:xfrm>
          </p:grpSpPr>
          <p:sp>
            <p:nvSpPr>
              <p:cNvPr id="48522" name="Rectangle 394"/>
              <p:cNvSpPr>
                <a:spLocks noChangeArrowheads="1"/>
              </p:cNvSpPr>
              <p:nvPr/>
            </p:nvSpPr>
            <p:spPr bwMode="auto">
              <a:xfrm>
                <a:off x="4276" y="2477"/>
                <a:ext cx="51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o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523" name="Rectangle 395"/>
              <p:cNvSpPr>
                <a:spLocks noChangeArrowheads="1"/>
              </p:cNvSpPr>
              <p:nvPr/>
            </p:nvSpPr>
            <p:spPr bwMode="auto">
              <a:xfrm>
                <a:off x="4187" y="2399"/>
                <a:ext cx="135" cy="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U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48536" name="Group 408"/>
            <p:cNvGrpSpPr>
              <a:grpSpLocks/>
            </p:cNvGrpSpPr>
            <p:nvPr/>
          </p:nvGrpSpPr>
          <p:grpSpPr bwMode="auto">
            <a:xfrm>
              <a:off x="6002338" y="2887663"/>
              <a:ext cx="482600" cy="268288"/>
              <a:chOff x="3781" y="1819"/>
              <a:chExt cx="304" cy="169"/>
            </a:xfrm>
          </p:grpSpPr>
          <p:sp>
            <p:nvSpPr>
              <p:cNvPr id="48531" name="Rectangle 403"/>
              <p:cNvSpPr>
                <a:spLocks noChangeArrowheads="1"/>
              </p:cNvSpPr>
              <p:nvPr/>
            </p:nvSpPr>
            <p:spPr bwMode="auto">
              <a:xfrm>
                <a:off x="4023" y="1910"/>
                <a:ext cx="62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D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532" name="Rectangle 404"/>
              <p:cNvSpPr>
                <a:spLocks noChangeArrowheads="1"/>
              </p:cNvSpPr>
              <p:nvPr/>
            </p:nvSpPr>
            <p:spPr bwMode="auto">
              <a:xfrm>
                <a:off x="3825" y="1910"/>
                <a:ext cx="50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o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533" name="Rectangle 405"/>
              <p:cNvSpPr>
                <a:spLocks noChangeArrowheads="1"/>
              </p:cNvSpPr>
              <p:nvPr/>
            </p:nvSpPr>
            <p:spPr bwMode="auto">
              <a:xfrm>
                <a:off x="3977" y="1832"/>
                <a:ext cx="82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I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534" name="Rectangle 406"/>
              <p:cNvSpPr>
                <a:spLocks noChangeArrowheads="1"/>
              </p:cNvSpPr>
              <p:nvPr/>
            </p:nvSpPr>
            <p:spPr bwMode="auto">
              <a:xfrm>
                <a:off x="3781" y="1832"/>
                <a:ext cx="82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I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535" name="Rectangle 407"/>
              <p:cNvSpPr>
                <a:spLocks noChangeArrowheads="1"/>
              </p:cNvSpPr>
              <p:nvPr/>
            </p:nvSpPr>
            <p:spPr bwMode="auto">
              <a:xfrm>
                <a:off x="3888" y="1819"/>
                <a:ext cx="128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mbol" pitchFamily="18" charset="2"/>
                    <a:cs typeface="Arial" pitchFamily="34" charset="0"/>
                  </a:rPr>
                  <a:t>=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48545" name="Group 417"/>
            <p:cNvGrpSpPr>
              <a:grpSpLocks/>
            </p:cNvGrpSpPr>
            <p:nvPr/>
          </p:nvGrpSpPr>
          <p:grpSpPr bwMode="auto">
            <a:xfrm>
              <a:off x="6858000" y="2649538"/>
              <a:ext cx="212725" cy="279400"/>
              <a:chOff x="4320" y="1669"/>
              <a:chExt cx="134" cy="176"/>
            </a:xfrm>
          </p:grpSpPr>
          <p:sp>
            <p:nvSpPr>
              <p:cNvPr id="48543" name="Rectangle 415"/>
              <p:cNvSpPr>
                <a:spLocks noChangeArrowheads="1"/>
              </p:cNvSpPr>
              <p:nvPr/>
            </p:nvSpPr>
            <p:spPr bwMode="auto">
              <a:xfrm>
                <a:off x="4392" y="1753"/>
                <a:ext cx="62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L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544" name="Rectangle 416"/>
              <p:cNvSpPr>
                <a:spLocks noChangeArrowheads="1"/>
              </p:cNvSpPr>
              <p:nvPr/>
            </p:nvSpPr>
            <p:spPr bwMode="auto">
              <a:xfrm>
                <a:off x="4320" y="1669"/>
                <a:ext cx="130" cy="1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R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8546" name="Oval 418"/>
            <p:cNvSpPr>
              <a:spLocks noChangeArrowheads="1"/>
            </p:cNvSpPr>
            <p:nvPr/>
          </p:nvSpPr>
          <p:spPr bwMode="auto">
            <a:xfrm>
              <a:off x="5561013" y="3362325"/>
              <a:ext cx="360362" cy="360363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547" name="Line 419"/>
            <p:cNvSpPr>
              <a:spLocks noChangeShapeType="1"/>
            </p:cNvSpPr>
            <p:nvPr/>
          </p:nvSpPr>
          <p:spPr bwMode="auto">
            <a:xfrm flipV="1">
              <a:off x="5683250" y="3613150"/>
              <a:ext cx="1587" cy="7620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8550" name="Group 422"/>
            <p:cNvGrpSpPr>
              <a:grpSpLocks/>
            </p:cNvGrpSpPr>
            <p:nvPr/>
          </p:nvGrpSpPr>
          <p:grpSpPr bwMode="auto">
            <a:xfrm>
              <a:off x="5703888" y="3519488"/>
              <a:ext cx="74612" cy="31750"/>
              <a:chOff x="3593" y="2217"/>
              <a:chExt cx="47" cy="20"/>
            </a:xfrm>
          </p:grpSpPr>
          <p:sp>
            <p:nvSpPr>
              <p:cNvPr id="48548" name="Freeform 420"/>
              <p:cNvSpPr>
                <a:spLocks/>
              </p:cNvSpPr>
              <p:nvPr/>
            </p:nvSpPr>
            <p:spPr bwMode="auto">
              <a:xfrm>
                <a:off x="3593" y="2217"/>
                <a:ext cx="47" cy="2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7" y="0"/>
                  </a:cxn>
                  <a:cxn ang="0">
                    <a:pos x="46" y="20"/>
                  </a:cxn>
                  <a:cxn ang="0">
                    <a:pos x="0" y="8"/>
                  </a:cxn>
                </a:cxnLst>
                <a:rect l="0" t="0" r="r" b="b"/>
                <a:pathLst>
                  <a:path w="47" h="20">
                    <a:moveTo>
                      <a:pt x="0" y="8"/>
                    </a:moveTo>
                    <a:lnTo>
                      <a:pt x="47" y="0"/>
                    </a:lnTo>
                    <a:lnTo>
                      <a:pt x="46" y="2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549" name="Freeform 421"/>
              <p:cNvSpPr>
                <a:spLocks/>
              </p:cNvSpPr>
              <p:nvPr/>
            </p:nvSpPr>
            <p:spPr bwMode="auto">
              <a:xfrm>
                <a:off x="3593" y="2217"/>
                <a:ext cx="47" cy="2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7" y="0"/>
                  </a:cxn>
                  <a:cxn ang="0">
                    <a:pos x="46" y="20"/>
                  </a:cxn>
                  <a:cxn ang="0">
                    <a:pos x="0" y="8"/>
                  </a:cxn>
                </a:cxnLst>
                <a:rect l="0" t="0" r="r" b="b"/>
                <a:pathLst>
                  <a:path w="47" h="20">
                    <a:moveTo>
                      <a:pt x="0" y="8"/>
                    </a:moveTo>
                    <a:lnTo>
                      <a:pt x="47" y="0"/>
                    </a:lnTo>
                    <a:lnTo>
                      <a:pt x="46" y="20"/>
                    </a:lnTo>
                    <a:lnTo>
                      <a:pt x="0" y="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8551" name="Line 423"/>
            <p:cNvSpPr>
              <a:spLocks noChangeShapeType="1"/>
            </p:cNvSpPr>
            <p:nvPr/>
          </p:nvSpPr>
          <p:spPr bwMode="auto">
            <a:xfrm>
              <a:off x="5689600" y="3427413"/>
              <a:ext cx="141287" cy="15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552" name="Line 424"/>
            <p:cNvSpPr>
              <a:spLocks noChangeShapeType="1"/>
            </p:cNvSpPr>
            <p:nvPr/>
          </p:nvSpPr>
          <p:spPr bwMode="auto">
            <a:xfrm>
              <a:off x="5684838" y="3649663"/>
              <a:ext cx="146050" cy="15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553" name="Line 425"/>
            <p:cNvSpPr>
              <a:spLocks noChangeShapeType="1"/>
            </p:cNvSpPr>
            <p:nvPr/>
          </p:nvSpPr>
          <p:spPr bwMode="auto">
            <a:xfrm>
              <a:off x="5637213" y="3422650"/>
              <a:ext cx="1587" cy="23495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554" name="Line 426"/>
            <p:cNvSpPr>
              <a:spLocks noChangeShapeType="1"/>
            </p:cNvSpPr>
            <p:nvPr/>
          </p:nvSpPr>
          <p:spPr bwMode="auto">
            <a:xfrm flipV="1">
              <a:off x="5683250" y="3498850"/>
              <a:ext cx="1587" cy="8255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555" name="Line 427"/>
            <p:cNvSpPr>
              <a:spLocks noChangeShapeType="1"/>
            </p:cNvSpPr>
            <p:nvPr/>
          </p:nvSpPr>
          <p:spPr bwMode="auto">
            <a:xfrm flipV="1">
              <a:off x="5683250" y="3389313"/>
              <a:ext cx="1587" cy="7620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556" name="Line 428"/>
            <p:cNvSpPr>
              <a:spLocks noChangeShapeType="1"/>
            </p:cNvSpPr>
            <p:nvPr/>
          </p:nvSpPr>
          <p:spPr bwMode="auto">
            <a:xfrm flipH="1">
              <a:off x="5772150" y="3535363"/>
              <a:ext cx="290512" cy="15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8562" name="Group 434"/>
            <p:cNvGrpSpPr>
              <a:grpSpLocks/>
            </p:cNvGrpSpPr>
            <p:nvPr/>
          </p:nvGrpSpPr>
          <p:grpSpPr bwMode="auto">
            <a:xfrm>
              <a:off x="6702425" y="2593975"/>
              <a:ext cx="117475" cy="377825"/>
              <a:chOff x="4222" y="1634"/>
              <a:chExt cx="74" cy="238"/>
            </a:xfrm>
          </p:grpSpPr>
          <p:sp>
            <p:nvSpPr>
              <p:cNvPr id="48560" name="Rectangle 432"/>
              <p:cNvSpPr>
                <a:spLocks noChangeArrowheads="1"/>
              </p:cNvSpPr>
              <p:nvPr/>
            </p:nvSpPr>
            <p:spPr bwMode="auto">
              <a:xfrm>
                <a:off x="4222" y="1634"/>
                <a:ext cx="74" cy="23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561" name="Rectangle 433"/>
              <p:cNvSpPr>
                <a:spLocks noChangeArrowheads="1"/>
              </p:cNvSpPr>
              <p:nvPr/>
            </p:nvSpPr>
            <p:spPr bwMode="auto">
              <a:xfrm>
                <a:off x="4222" y="1634"/>
                <a:ext cx="74" cy="238"/>
              </a:xfrm>
              <a:prstGeom prst="rect">
                <a:avLst/>
              </a:prstGeom>
              <a:noFill/>
              <a:ln w="12700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8570" name="Group 442"/>
            <p:cNvGrpSpPr>
              <a:grpSpLocks/>
            </p:cNvGrpSpPr>
            <p:nvPr/>
          </p:nvGrpSpPr>
          <p:grpSpPr bwMode="auto">
            <a:xfrm>
              <a:off x="6584950" y="2120900"/>
              <a:ext cx="425450" cy="268288"/>
              <a:chOff x="4148" y="1336"/>
              <a:chExt cx="268" cy="169"/>
            </a:xfrm>
          </p:grpSpPr>
          <p:sp>
            <p:nvSpPr>
              <p:cNvPr id="48567" name="Rectangle 439"/>
              <p:cNvSpPr>
                <a:spLocks noChangeArrowheads="1"/>
              </p:cNvSpPr>
              <p:nvPr/>
            </p:nvSpPr>
            <p:spPr bwMode="auto">
              <a:xfrm>
                <a:off x="4313" y="1427"/>
                <a:ext cx="103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DD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568" name="Rectangle 440"/>
              <p:cNvSpPr>
                <a:spLocks noChangeArrowheads="1"/>
              </p:cNvSpPr>
              <p:nvPr/>
            </p:nvSpPr>
            <p:spPr bwMode="auto">
              <a:xfrm>
                <a:off x="4222" y="1349"/>
                <a:ext cx="12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U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569" name="Rectangle 441"/>
              <p:cNvSpPr>
                <a:spLocks noChangeArrowheads="1"/>
              </p:cNvSpPr>
              <p:nvPr/>
            </p:nvSpPr>
            <p:spPr bwMode="auto">
              <a:xfrm>
                <a:off x="4148" y="1336"/>
                <a:ext cx="129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mbol" pitchFamily="18" charset="2"/>
                    <a:cs typeface="Arial" pitchFamily="34" charset="0"/>
                  </a:rPr>
                  <a:t>+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711" name="TextBox 710"/>
          <p:cNvSpPr txBox="1"/>
          <p:nvPr/>
        </p:nvSpPr>
        <p:spPr>
          <a:xfrm>
            <a:off x="35496" y="4994012"/>
            <a:ext cx="26554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>
                <a:cs typeface="Arial" pitchFamily="34" charset="0"/>
              </a:rPr>
              <a:t>Фиг. </a:t>
            </a:r>
            <a:r>
              <a:rPr lang="ru-RU" sz="1400" b="1" dirty="0" smtClean="0">
                <a:cs typeface="Arial" pitchFamily="34" charset="0"/>
              </a:rPr>
              <a:t>12</a:t>
            </a:r>
            <a:r>
              <a:rPr lang="bg-BG" sz="1400" b="1" dirty="0" smtClean="0">
                <a:cs typeface="Arial" pitchFamily="34" charset="0"/>
              </a:rPr>
              <a:t>а</a:t>
            </a:r>
            <a:r>
              <a:rPr lang="ru-RU" sz="1400" b="1" dirty="0">
                <a:cs typeface="Arial" pitchFamily="34" charset="0"/>
              </a:rPr>
              <a:t>.</a:t>
            </a:r>
            <a:r>
              <a:rPr lang="ru-RU" sz="1400" dirty="0">
                <a:cs typeface="Arial" pitchFamily="34" charset="0"/>
              </a:rPr>
              <a:t> Генератор на ток с </a:t>
            </a:r>
            <a:endParaRPr lang="ru-RU" sz="1400" dirty="0" smtClean="0">
              <a:cs typeface="Arial" pitchFamily="34" charset="0"/>
            </a:endParaRPr>
          </a:p>
          <a:p>
            <a:pPr algn="ctr"/>
            <a:r>
              <a:rPr lang="ru-RU" sz="1400" dirty="0" smtClean="0">
                <a:cs typeface="Arial" pitchFamily="34" charset="0"/>
              </a:rPr>
              <a:t>биполярен </a:t>
            </a:r>
            <a:r>
              <a:rPr lang="ru-RU" sz="1400" dirty="0">
                <a:cs typeface="Arial" pitchFamily="34" charset="0"/>
              </a:rPr>
              <a:t>транзистор</a:t>
            </a:r>
            <a:endParaRPr lang="en-US" sz="1400" dirty="0"/>
          </a:p>
        </p:txBody>
      </p:sp>
      <p:graphicFrame>
        <p:nvGraphicFramePr>
          <p:cNvPr id="732" name="Object 731"/>
          <p:cNvGraphicFramePr>
            <a:graphicFrameLocks noChangeAspect="1"/>
          </p:cNvGraphicFramePr>
          <p:nvPr/>
        </p:nvGraphicFramePr>
        <p:xfrm>
          <a:off x="2699792" y="2788518"/>
          <a:ext cx="3305175" cy="215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97" name="Document" r:id="rId7" imgW="3321098" imgH="2153267" progId="Word.Document.8">
                  <p:embed/>
                </p:oleObj>
              </mc:Choice>
              <mc:Fallback>
                <p:oleObj name="Document" r:id="rId7" imgW="3321098" imgH="2153267" progId="Word.Document.8">
                  <p:embed/>
                  <p:pic>
                    <p:nvPicPr>
                      <p:cNvPr id="0" name="Picture 4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2788518"/>
                        <a:ext cx="3305175" cy="2152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bg-BG" b="1"/>
              <a:t>ПРОЕКТ </a:t>
            </a:r>
            <a:r>
              <a:rPr lang="en-US" b="1"/>
              <a:t>BG</a:t>
            </a:r>
            <a:r>
              <a:rPr lang="ru-RU" b="1"/>
              <a:t>051</a:t>
            </a:r>
            <a:r>
              <a:rPr lang="en-US" b="1"/>
              <a:t>PO</a:t>
            </a:r>
            <a:r>
              <a:rPr lang="ru-RU" b="1"/>
              <a:t>001--4.3.04-004</a:t>
            </a:r>
            <a:r>
              <a:rPr lang="bg-BG" b="1"/>
              <a:t>2</a:t>
            </a:r>
          </a:p>
          <a:p>
            <a:r>
              <a:rPr lang="bg-BG" b="1" i="1"/>
              <a:t>„Организационна и технологична инфраструктура за учене през </a:t>
            </a:r>
          </a:p>
          <a:p>
            <a:r>
              <a:rPr lang="bg-BG" b="1" i="1"/>
              <a:t>целия живот и развитие на компетенции”</a:t>
            </a:r>
          </a:p>
          <a:p>
            <a:r>
              <a:rPr lang="bg-BG"/>
              <a:t>Проектът се осъществява с финансовата подкрепа на</a:t>
            </a:r>
          </a:p>
          <a:p>
            <a:r>
              <a:rPr lang="bg-BG"/>
              <a:t>Оперативна програма „Развитие на човешките ресурси”,</a:t>
            </a:r>
          </a:p>
          <a:p>
            <a:r>
              <a:rPr lang="bg-BG"/>
              <a:t>съфинансирана от Европейския социален фонд на Европейския съюз</a:t>
            </a:r>
            <a:r>
              <a:rPr lang="en-US"/>
              <a:t>                       </a:t>
            </a:r>
            <a:endParaRPr lang="bg-BG"/>
          </a:p>
          <a:p>
            <a:r>
              <a:rPr lang="bg-BG" b="1" i="1"/>
              <a:t>Инвестира във вашето бъдеще!</a:t>
            </a:r>
            <a:endParaRPr lang="en-US" b="1" i="1"/>
          </a:p>
        </p:txBody>
      </p:sp>
      <p:sp>
        <p:nvSpPr>
          <p:cNvPr id="49197" name="Text Box 45"/>
          <p:cNvSpPr txBox="1">
            <a:spLocks noChangeArrowheads="1"/>
          </p:cNvSpPr>
          <p:nvPr/>
        </p:nvSpPr>
        <p:spPr bwMode="auto">
          <a:xfrm>
            <a:off x="8763000" y="6353175"/>
            <a:ext cx="33855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</a:rPr>
              <a:t>29</a:t>
            </a:r>
            <a:endParaRPr lang="en-US" sz="1200" b="1" dirty="0">
              <a:latin typeface="Times New Roman" pitchFamily="18" charset="0"/>
            </a:endParaRPr>
          </a:p>
        </p:txBody>
      </p:sp>
      <p:sp>
        <p:nvSpPr>
          <p:cNvPr id="45" name="Text Box 4"/>
          <p:cNvSpPr txBox="1">
            <a:spLocks noChangeArrowheads="1"/>
          </p:cNvSpPr>
          <p:nvPr/>
        </p:nvSpPr>
        <p:spPr bwMode="auto">
          <a:xfrm>
            <a:off x="737617" y="235576"/>
            <a:ext cx="21059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bg-BG" b="1" dirty="0" smtClean="0"/>
              <a:t>Токови огледала</a:t>
            </a:r>
            <a:endParaRPr lang="en-US" dirty="0"/>
          </a:p>
        </p:txBody>
      </p:sp>
      <p:sp>
        <p:nvSpPr>
          <p:cNvPr id="46" name="Oval 5"/>
          <p:cNvSpPr>
            <a:spLocks noChangeArrowheads="1"/>
          </p:cNvSpPr>
          <p:nvPr/>
        </p:nvSpPr>
        <p:spPr bwMode="auto">
          <a:xfrm>
            <a:off x="122243" y="159780"/>
            <a:ext cx="575618" cy="54188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bg-BG" b="1" dirty="0" smtClean="0"/>
              <a:t>2.4</a:t>
            </a:r>
            <a:r>
              <a:rPr lang="en-US" b="1" dirty="0" smtClean="0"/>
              <a:t>.1</a:t>
            </a:r>
            <a:endParaRPr lang="bg-BG" b="1" dirty="0"/>
          </a:p>
        </p:txBody>
      </p:sp>
      <p:graphicFrame>
        <p:nvGraphicFramePr>
          <p:cNvPr id="47" name="Object 58"/>
          <p:cNvGraphicFramePr>
            <a:graphicFrameLocks noChangeAspect="1"/>
          </p:cNvGraphicFramePr>
          <p:nvPr/>
        </p:nvGraphicFramePr>
        <p:xfrm>
          <a:off x="600075" y="1609725"/>
          <a:ext cx="7800975" cy="200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02" name="Document" r:id="rId4" imgW="6355757" imgH="1635078" progId="Word.Document.8">
                  <p:embed/>
                </p:oleObj>
              </mc:Choice>
              <mc:Fallback>
                <p:oleObj name="Document" r:id="rId4" imgW="6355757" imgH="1635078" progId="Word.Document.8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75" y="1609725"/>
                        <a:ext cx="7800975" cy="2009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bg-BG" b="1"/>
              <a:t>ПРОЕКТ </a:t>
            </a:r>
            <a:r>
              <a:rPr lang="en-US" b="1"/>
              <a:t>BG</a:t>
            </a:r>
            <a:r>
              <a:rPr lang="ru-RU" b="1"/>
              <a:t>051</a:t>
            </a:r>
            <a:r>
              <a:rPr lang="en-US" b="1"/>
              <a:t>PO</a:t>
            </a:r>
            <a:r>
              <a:rPr lang="ru-RU" b="1"/>
              <a:t>001--4.3.04-004</a:t>
            </a:r>
            <a:r>
              <a:rPr lang="bg-BG" b="1"/>
              <a:t>2</a:t>
            </a:r>
          </a:p>
          <a:p>
            <a:r>
              <a:rPr lang="bg-BG" b="1" i="1"/>
              <a:t>„Организационна и технологична инфраструктура за учене през </a:t>
            </a:r>
          </a:p>
          <a:p>
            <a:r>
              <a:rPr lang="bg-BG" b="1" i="1"/>
              <a:t>целия живот и развитие на компетенции”</a:t>
            </a:r>
          </a:p>
          <a:p>
            <a:r>
              <a:rPr lang="bg-BG"/>
              <a:t>Проектът се осъществява с финансовата подкрепа на</a:t>
            </a:r>
          </a:p>
          <a:p>
            <a:r>
              <a:rPr lang="bg-BG"/>
              <a:t>Оперативна програма „Развитие на човешките ресурси”,</a:t>
            </a:r>
          </a:p>
          <a:p>
            <a:r>
              <a:rPr lang="bg-BG"/>
              <a:t>съфинансирана от Европейския социален фонд на Европейския съюз</a:t>
            </a:r>
            <a:r>
              <a:rPr lang="en-US"/>
              <a:t>                       </a:t>
            </a:r>
            <a:endParaRPr lang="bg-BG"/>
          </a:p>
          <a:p>
            <a:r>
              <a:rPr lang="bg-BG" b="1" i="1"/>
              <a:t>Инвестира във вашето бъдеще!</a:t>
            </a:r>
            <a:endParaRPr lang="en-US" b="1" i="1"/>
          </a:p>
        </p:txBody>
      </p:sp>
      <p:sp>
        <p:nvSpPr>
          <p:cNvPr id="50206" name="Text Box 30"/>
          <p:cNvSpPr txBox="1">
            <a:spLocks noChangeArrowheads="1"/>
          </p:cNvSpPr>
          <p:nvPr/>
        </p:nvSpPr>
        <p:spPr bwMode="auto">
          <a:xfrm>
            <a:off x="8763000" y="6353175"/>
            <a:ext cx="33855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</a:rPr>
              <a:t>29</a:t>
            </a:r>
            <a:endParaRPr lang="en-US" sz="1200" b="1" dirty="0">
              <a:latin typeface="Times New Roman" pitchFamily="18" charset="0"/>
            </a:endParaRPr>
          </a:p>
        </p:txBody>
      </p:sp>
      <p:graphicFrame>
        <p:nvGraphicFramePr>
          <p:cNvPr id="21" name="Object 58"/>
          <p:cNvGraphicFramePr>
            <a:graphicFrameLocks noChangeAspect="1"/>
          </p:cNvGraphicFramePr>
          <p:nvPr/>
        </p:nvGraphicFramePr>
        <p:xfrm>
          <a:off x="571500" y="352425"/>
          <a:ext cx="7877175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79" name="Document" r:id="rId4" imgW="6269898" imgH="657198" progId="Word.Document.8">
                  <p:embed/>
                </p:oleObj>
              </mc:Choice>
              <mc:Fallback>
                <p:oleObj name="Document" r:id="rId4" imgW="6269898" imgH="657198" progId="Word.Document.8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352425"/>
                        <a:ext cx="7877175" cy="828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209" name="Text Box 33"/>
          <p:cNvSpPr txBox="1">
            <a:spLocks noChangeArrowheads="1"/>
          </p:cNvSpPr>
          <p:nvPr/>
        </p:nvSpPr>
        <p:spPr bwMode="auto">
          <a:xfrm>
            <a:off x="1115616" y="4561590"/>
            <a:ext cx="3816424" cy="451586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1000"/>
              </a:spcAft>
            </a:pPr>
            <a:r>
              <a:rPr lang="ru-RU" sz="1400" dirty="0">
                <a:latin typeface="+mj-lt"/>
                <a:cs typeface="Arial" pitchFamily="34" charset="0"/>
              </a:rPr>
              <a:t>    </a:t>
            </a:r>
            <a:r>
              <a:rPr lang="ru-RU" sz="1400" b="1" dirty="0">
                <a:latin typeface="+mj-lt"/>
                <a:cs typeface="Arial" pitchFamily="34" charset="0"/>
              </a:rPr>
              <a:t>Фиг. 1</a:t>
            </a:r>
            <a:r>
              <a:rPr lang="bg-BG" sz="1400" b="1" dirty="0">
                <a:latin typeface="+mj-lt"/>
                <a:cs typeface="Arial" pitchFamily="34" charset="0"/>
              </a:rPr>
              <a:t>3а</a:t>
            </a:r>
            <a:r>
              <a:rPr lang="ru-RU" sz="1400" b="1" dirty="0">
                <a:latin typeface="+mj-lt"/>
                <a:cs typeface="Arial" pitchFamily="34" charset="0"/>
              </a:rPr>
              <a:t>.</a:t>
            </a:r>
            <a:r>
              <a:rPr lang="ru-RU" sz="1400" dirty="0">
                <a:latin typeface="+mj-lt"/>
                <a:cs typeface="Arial" pitchFamily="34" charset="0"/>
              </a:rPr>
              <a:t> </a:t>
            </a:r>
            <a:r>
              <a:rPr lang="ru-RU" sz="1400" dirty="0" err="1">
                <a:latin typeface="+mj-lt"/>
                <a:cs typeface="Arial" pitchFamily="34" charset="0"/>
              </a:rPr>
              <a:t>Токово</a:t>
            </a:r>
            <a:r>
              <a:rPr lang="ru-RU" sz="1400" dirty="0">
                <a:latin typeface="+mj-lt"/>
                <a:cs typeface="Arial" pitchFamily="34" charset="0"/>
              </a:rPr>
              <a:t> </a:t>
            </a:r>
            <a:r>
              <a:rPr lang="ru-RU" sz="1400" dirty="0" err="1">
                <a:latin typeface="+mj-lt"/>
                <a:cs typeface="Arial" pitchFamily="34" charset="0"/>
              </a:rPr>
              <a:t>огледало</a:t>
            </a:r>
            <a:r>
              <a:rPr lang="ru-RU" sz="1400" dirty="0">
                <a:latin typeface="+mj-lt"/>
                <a:cs typeface="Arial" pitchFamily="34" charset="0"/>
              </a:rPr>
              <a:t> с </a:t>
            </a:r>
            <a:r>
              <a:rPr lang="ru-RU" sz="1400" dirty="0" err="1">
                <a:latin typeface="+mj-lt"/>
                <a:cs typeface="Arial" pitchFamily="34" charset="0"/>
              </a:rPr>
              <a:t>биполярни</a:t>
            </a:r>
            <a:r>
              <a:rPr lang="ru-RU" sz="1400" dirty="0">
                <a:latin typeface="+mj-lt"/>
                <a:cs typeface="Arial" pitchFamily="34" charset="0"/>
              </a:rPr>
              <a:t> </a:t>
            </a:r>
            <a:r>
              <a:rPr lang="ru-RU" sz="1400" dirty="0" err="1">
                <a:latin typeface="+mj-lt"/>
                <a:cs typeface="Arial" pitchFamily="34" charset="0"/>
              </a:rPr>
              <a:t>транзистори</a:t>
            </a:r>
            <a:r>
              <a:rPr lang="ru-RU" sz="1400" dirty="0">
                <a:latin typeface="+mj-lt"/>
                <a:cs typeface="Arial" pitchFamily="34" charset="0"/>
              </a:rPr>
              <a:t> </a:t>
            </a:r>
            <a:endParaRPr lang="en-US" sz="1400" dirty="0">
              <a:latin typeface="+mj-lt"/>
              <a:cs typeface="Arial" pitchFamily="34" charset="0"/>
            </a:endParaRPr>
          </a:p>
        </p:txBody>
      </p:sp>
      <p:grpSp>
        <p:nvGrpSpPr>
          <p:cNvPr id="549" name="Group 548"/>
          <p:cNvGrpSpPr/>
          <p:nvPr/>
        </p:nvGrpSpPr>
        <p:grpSpPr>
          <a:xfrm>
            <a:off x="968127" y="1479859"/>
            <a:ext cx="4035921" cy="2957253"/>
            <a:chOff x="1504950" y="1903413"/>
            <a:chExt cx="3171825" cy="2324101"/>
          </a:xfrm>
        </p:grpSpPr>
        <p:grpSp>
          <p:nvGrpSpPr>
            <p:cNvPr id="22" name="Group 204"/>
            <p:cNvGrpSpPr>
              <a:grpSpLocks/>
            </p:cNvGrpSpPr>
            <p:nvPr/>
          </p:nvGrpSpPr>
          <p:grpSpPr bwMode="auto">
            <a:xfrm>
              <a:off x="3960813" y="3576638"/>
              <a:ext cx="207963" cy="211138"/>
              <a:chOff x="2495" y="2253"/>
              <a:chExt cx="131" cy="133"/>
            </a:xfrm>
          </p:grpSpPr>
          <p:sp>
            <p:nvSpPr>
              <p:cNvPr id="23" name="Rectangle 202"/>
              <p:cNvSpPr>
                <a:spLocks noChangeArrowheads="1"/>
              </p:cNvSpPr>
              <p:nvPr/>
            </p:nvSpPr>
            <p:spPr bwMode="auto">
              <a:xfrm>
                <a:off x="2572" y="2319"/>
                <a:ext cx="54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D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" name="Rectangle 203"/>
              <p:cNvSpPr>
                <a:spLocks noChangeArrowheads="1"/>
              </p:cNvSpPr>
              <p:nvPr/>
            </p:nvSpPr>
            <p:spPr bwMode="auto">
              <a:xfrm>
                <a:off x="2495" y="2253"/>
                <a:ext cx="108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U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50214" name="Line 38"/>
            <p:cNvSpPr>
              <a:spLocks noChangeShapeType="1"/>
            </p:cNvSpPr>
            <p:nvPr/>
          </p:nvSpPr>
          <p:spPr bwMode="auto">
            <a:xfrm flipV="1">
              <a:off x="2662238" y="2976563"/>
              <a:ext cx="138113" cy="6667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15" name="Line 39"/>
            <p:cNvSpPr>
              <a:spLocks noChangeShapeType="1"/>
            </p:cNvSpPr>
            <p:nvPr/>
          </p:nvSpPr>
          <p:spPr bwMode="auto">
            <a:xfrm flipV="1">
              <a:off x="2660650" y="2994026"/>
              <a:ext cx="1588" cy="27781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16" name="Line 40"/>
            <p:cNvSpPr>
              <a:spLocks noChangeShapeType="1"/>
            </p:cNvSpPr>
            <p:nvPr/>
          </p:nvSpPr>
          <p:spPr bwMode="auto">
            <a:xfrm flipV="1">
              <a:off x="2806700" y="2185988"/>
              <a:ext cx="1588" cy="79692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17" name="Line 41"/>
            <p:cNvSpPr>
              <a:spLocks noChangeShapeType="1"/>
            </p:cNvSpPr>
            <p:nvPr/>
          </p:nvSpPr>
          <p:spPr bwMode="auto">
            <a:xfrm flipV="1">
              <a:off x="2806700" y="3290888"/>
              <a:ext cx="1588" cy="78581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18" name="Line 42"/>
            <p:cNvSpPr>
              <a:spLocks noChangeShapeType="1"/>
            </p:cNvSpPr>
            <p:nvPr/>
          </p:nvSpPr>
          <p:spPr bwMode="auto">
            <a:xfrm flipH="1" flipV="1">
              <a:off x="2659063" y="3208338"/>
              <a:ext cx="84138" cy="4603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0221" name="Group 45"/>
            <p:cNvGrpSpPr>
              <a:grpSpLocks/>
            </p:cNvGrpSpPr>
            <p:nvPr/>
          </p:nvGrpSpPr>
          <p:grpSpPr bwMode="auto">
            <a:xfrm>
              <a:off x="2722563" y="3230563"/>
              <a:ext cx="69850" cy="47625"/>
              <a:chOff x="1715" y="2035"/>
              <a:chExt cx="44" cy="30"/>
            </a:xfrm>
          </p:grpSpPr>
          <p:sp>
            <p:nvSpPr>
              <p:cNvPr id="50219" name="Freeform 43"/>
              <p:cNvSpPr>
                <a:spLocks/>
              </p:cNvSpPr>
              <p:nvPr/>
            </p:nvSpPr>
            <p:spPr bwMode="auto">
              <a:xfrm>
                <a:off x="1715" y="2035"/>
                <a:ext cx="44" cy="30"/>
              </a:xfrm>
              <a:custGeom>
                <a:avLst/>
                <a:gdLst/>
                <a:ahLst/>
                <a:cxnLst>
                  <a:cxn ang="0">
                    <a:pos x="44" y="30"/>
                  </a:cxn>
                  <a:cxn ang="0">
                    <a:pos x="9" y="0"/>
                  </a:cxn>
                  <a:cxn ang="0">
                    <a:pos x="0" y="16"/>
                  </a:cxn>
                  <a:cxn ang="0">
                    <a:pos x="44" y="30"/>
                  </a:cxn>
                </a:cxnLst>
                <a:rect l="0" t="0" r="r" b="b"/>
                <a:pathLst>
                  <a:path w="44" h="30">
                    <a:moveTo>
                      <a:pt x="44" y="30"/>
                    </a:moveTo>
                    <a:lnTo>
                      <a:pt x="9" y="0"/>
                    </a:lnTo>
                    <a:lnTo>
                      <a:pt x="0" y="16"/>
                    </a:lnTo>
                    <a:lnTo>
                      <a:pt x="44" y="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20" name="Freeform 44"/>
              <p:cNvSpPr>
                <a:spLocks/>
              </p:cNvSpPr>
              <p:nvPr/>
            </p:nvSpPr>
            <p:spPr bwMode="auto">
              <a:xfrm>
                <a:off x="1715" y="2035"/>
                <a:ext cx="44" cy="30"/>
              </a:xfrm>
              <a:custGeom>
                <a:avLst/>
                <a:gdLst/>
                <a:ahLst/>
                <a:cxnLst>
                  <a:cxn ang="0">
                    <a:pos x="44" y="30"/>
                  </a:cxn>
                  <a:cxn ang="0">
                    <a:pos x="9" y="0"/>
                  </a:cxn>
                  <a:cxn ang="0">
                    <a:pos x="0" y="16"/>
                  </a:cxn>
                  <a:cxn ang="0">
                    <a:pos x="44" y="30"/>
                  </a:cxn>
                </a:cxnLst>
                <a:rect l="0" t="0" r="r" b="b"/>
                <a:pathLst>
                  <a:path w="44" h="30">
                    <a:moveTo>
                      <a:pt x="44" y="30"/>
                    </a:moveTo>
                    <a:lnTo>
                      <a:pt x="9" y="0"/>
                    </a:lnTo>
                    <a:lnTo>
                      <a:pt x="0" y="16"/>
                    </a:lnTo>
                    <a:lnTo>
                      <a:pt x="44" y="3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0222" name="Line 46"/>
            <p:cNvSpPr>
              <a:spLocks noChangeShapeType="1"/>
            </p:cNvSpPr>
            <p:nvPr/>
          </p:nvSpPr>
          <p:spPr bwMode="auto">
            <a:xfrm flipH="1" flipV="1">
              <a:off x="2659063" y="3208338"/>
              <a:ext cx="84138" cy="4603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0225" name="Group 49"/>
            <p:cNvGrpSpPr>
              <a:grpSpLocks/>
            </p:cNvGrpSpPr>
            <p:nvPr/>
          </p:nvGrpSpPr>
          <p:grpSpPr bwMode="auto">
            <a:xfrm>
              <a:off x="2722563" y="3230563"/>
              <a:ext cx="69850" cy="47625"/>
              <a:chOff x="1715" y="2035"/>
              <a:chExt cx="44" cy="30"/>
            </a:xfrm>
          </p:grpSpPr>
          <p:sp>
            <p:nvSpPr>
              <p:cNvPr id="50223" name="Freeform 47"/>
              <p:cNvSpPr>
                <a:spLocks/>
              </p:cNvSpPr>
              <p:nvPr/>
            </p:nvSpPr>
            <p:spPr bwMode="auto">
              <a:xfrm>
                <a:off x="1715" y="2035"/>
                <a:ext cx="44" cy="30"/>
              </a:xfrm>
              <a:custGeom>
                <a:avLst/>
                <a:gdLst/>
                <a:ahLst/>
                <a:cxnLst>
                  <a:cxn ang="0">
                    <a:pos x="44" y="30"/>
                  </a:cxn>
                  <a:cxn ang="0">
                    <a:pos x="9" y="0"/>
                  </a:cxn>
                  <a:cxn ang="0">
                    <a:pos x="0" y="16"/>
                  </a:cxn>
                  <a:cxn ang="0">
                    <a:pos x="44" y="30"/>
                  </a:cxn>
                </a:cxnLst>
                <a:rect l="0" t="0" r="r" b="b"/>
                <a:pathLst>
                  <a:path w="44" h="30">
                    <a:moveTo>
                      <a:pt x="44" y="30"/>
                    </a:moveTo>
                    <a:lnTo>
                      <a:pt x="9" y="0"/>
                    </a:lnTo>
                    <a:lnTo>
                      <a:pt x="0" y="16"/>
                    </a:lnTo>
                    <a:lnTo>
                      <a:pt x="44" y="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24" name="Freeform 48"/>
              <p:cNvSpPr>
                <a:spLocks/>
              </p:cNvSpPr>
              <p:nvPr/>
            </p:nvSpPr>
            <p:spPr bwMode="auto">
              <a:xfrm>
                <a:off x="1715" y="2035"/>
                <a:ext cx="44" cy="30"/>
              </a:xfrm>
              <a:custGeom>
                <a:avLst/>
                <a:gdLst/>
                <a:ahLst/>
                <a:cxnLst>
                  <a:cxn ang="0">
                    <a:pos x="44" y="30"/>
                  </a:cxn>
                  <a:cxn ang="0">
                    <a:pos x="9" y="0"/>
                  </a:cxn>
                  <a:cxn ang="0">
                    <a:pos x="0" y="16"/>
                  </a:cxn>
                  <a:cxn ang="0">
                    <a:pos x="44" y="30"/>
                  </a:cxn>
                </a:cxnLst>
                <a:rect l="0" t="0" r="r" b="b"/>
                <a:pathLst>
                  <a:path w="44" h="30">
                    <a:moveTo>
                      <a:pt x="44" y="30"/>
                    </a:moveTo>
                    <a:lnTo>
                      <a:pt x="9" y="0"/>
                    </a:lnTo>
                    <a:lnTo>
                      <a:pt x="0" y="16"/>
                    </a:lnTo>
                    <a:lnTo>
                      <a:pt x="44" y="3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0228" name="Group 52"/>
            <p:cNvGrpSpPr>
              <a:grpSpLocks/>
            </p:cNvGrpSpPr>
            <p:nvPr/>
          </p:nvGrpSpPr>
          <p:grpSpPr bwMode="auto">
            <a:xfrm>
              <a:off x="2895600" y="3184526"/>
              <a:ext cx="169863" cy="247650"/>
              <a:chOff x="1824" y="2006"/>
              <a:chExt cx="107" cy="156"/>
            </a:xfrm>
          </p:grpSpPr>
          <p:sp>
            <p:nvSpPr>
              <p:cNvPr id="50226" name="Rectangle 50"/>
              <p:cNvSpPr>
                <a:spLocks noChangeArrowheads="1"/>
              </p:cNvSpPr>
              <p:nvPr/>
            </p:nvSpPr>
            <p:spPr bwMode="auto">
              <a:xfrm>
                <a:off x="1874" y="2084"/>
                <a:ext cx="50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227" name="Rectangle 51"/>
              <p:cNvSpPr>
                <a:spLocks noChangeArrowheads="1"/>
              </p:cNvSpPr>
              <p:nvPr/>
            </p:nvSpPr>
            <p:spPr bwMode="auto">
              <a:xfrm>
                <a:off x="1824" y="2006"/>
                <a:ext cx="107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T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50231" name="Group 55"/>
            <p:cNvGrpSpPr>
              <a:grpSpLocks/>
            </p:cNvGrpSpPr>
            <p:nvPr/>
          </p:nvGrpSpPr>
          <p:grpSpPr bwMode="auto">
            <a:xfrm>
              <a:off x="2901950" y="2808288"/>
              <a:ext cx="30163" cy="73025"/>
              <a:chOff x="1828" y="1769"/>
              <a:chExt cx="19" cy="46"/>
            </a:xfrm>
          </p:grpSpPr>
          <p:sp>
            <p:nvSpPr>
              <p:cNvPr id="50229" name="Freeform 53"/>
              <p:cNvSpPr>
                <a:spLocks/>
              </p:cNvSpPr>
              <p:nvPr/>
            </p:nvSpPr>
            <p:spPr bwMode="auto">
              <a:xfrm>
                <a:off x="1828" y="1769"/>
                <a:ext cx="19" cy="46"/>
              </a:xfrm>
              <a:custGeom>
                <a:avLst/>
                <a:gdLst/>
                <a:ahLst/>
                <a:cxnLst>
                  <a:cxn ang="0">
                    <a:pos x="7" y="46"/>
                  </a:cxn>
                  <a:cxn ang="0">
                    <a:pos x="0" y="0"/>
                  </a:cxn>
                  <a:cxn ang="0">
                    <a:pos x="19" y="1"/>
                  </a:cxn>
                  <a:cxn ang="0">
                    <a:pos x="7" y="46"/>
                  </a:cxn>
                </a:cxnLst>
                <a:rect l="0" t="0" r="r" b="b"/>
                <a:pathLst>
                  <a:path w="19" h="46">
                    <a:moveTo>
                      <a:pt x="7" y="46"/>
                    </a:moveTo>
                    <a:lnTo>
                      <a:pt x="0" y="0"/>
                    </a:lnTo>
                    <a:lnTo>
                      <a:pt x="19" y="1"/>
                    </a:lnTo>
                    <a:lnTo>
                      <a:pt x="7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30" name="Freeform 54"/>
              <p:cNvSpPr>
                <a:spLocks/>
              </p:cNvSpPr>
              <p:nvPr/>
            </p:nvSpPr>
            <p:spPr bwMode="auto">
              <a:xfrm>
                <a:off x="1828" y="1769"/>
                <a:ext cx="19" cy="46"/>
              </a:xfrm>
              <a:custGeom>
                <a:avLst/>
                <a:gdLst/>
                <a:ahLst/>
                <a:cxnLst>
                  <a:cxn ang="0">
                    <a:pos x="7" y="46"/>
                  </a:cxn>
                  <a:cxn ang="0">
                    <a:pos x="0" y="0"/>
                  </a:cxn>
                  <a:cxn ang="0">
                    <a:pos x="19" y="1"/>
                  </a:cxn>
                  <a:cxn ang="0">
                    <a:pos x="7" y="46"/>
                  </a:cxn>
                </a:cxnLst>
                <a:rect l="0" t="0" r="r" b="b"/>
                <a:pathLst>
                  <a:path w="19" h="46">
                    <a:moveTo>
                      <a:pt x="7" y="46"/>
                    </a:moveTo>
                    <a:lnTo>
                      <a:pt x="0" y="0"/>
                    </a:lnTo>
                    <a:lnTo>
                      <a:pt x="19" y="1"/>
                    </a:lnTo>
                    <a:lnTo>
                      <a:pt x="7" y="4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0232" name="Line 56"/>
            <p:cNvSpPr>
              <a:spLocks noChangeShapeType="1"/>
            </p:cNvSpPr>
            <p:nvPr/>
          </p:nvSpPr>
          <p:spPr bwMode="auto">
            <a:xfrm flipV="1">
              <a:off x="2919413" y="2665413"/>
              <a:ext cx="1588" cy="16827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0235" name="Group 59"/>
            <p:cNvGrpSpPr>
              <a:grpSpLocks/>
            </p:cNvGrpSpPr>
            <p:nvPr/>
          </p:nvGrpSpPr>
          <p:grpSpPr bwMode="auto">
            <a:xfrm>
              <a:off x="2901950" y="2808288"/>
              <a:ext cx="30163" cy="73025"/>
              <a:chOff x="1828" y="1769"/>
              <a:chExt cx="19" cy="46"/>
            </a:xfrm>
          </p:grpSpPr>
          <p:sp>
            <p:nvSpPr>
              <p:cNvPr id="50233" name="Freeform 57"/>
              <p:cNvSpPr>
                <a:spLocks/>
              </p:cNvSpPr>
              <p:nvPr/>
            </p:nvSpPr>
            <p:spPr bwMode="auto">
              <a:xfrm>
                <a:off x="1828" y="1769"/>
                <a:ext cx="19" cy="46"/>
              </a:xfrm>
              <a:custGeom>
                <a:avLst/>
                <a:gdLst/>
                <a:ahLst/>
                <a:cxnLst>
                  <a:cxn ang="0">
                    <a:pos x="7" y="46"/>
                  </a:cxn>
                  <a:cxn ang="0">
                    <a:pos x="0" y="0"/>
                  </a:cxn>
                  <a:cxn ang="0">
                    <a:pos x="19" y="1"/>
                  </a:cxn>
                  <a:cxn ang="0">
                    <a:pos x="7" y="46"/>
                  </a:cxn>
                </a:cxnLst>
                <a:rect l="0" t="0" r="r" b="b"/>
                <a:pathLst>
                  <a:path w="19" h="46">
                    <a:moveTo>
                      <a:pt x="7" y="46"/>
                    </a:moveTo>
                    <a:lnTo>
                      <a:pt x="0" y="0"/>
                    </a:lnTo>
                    <a:lnTo>
                      <a:pt x="19" y="1"/>
                    </a:lnTo>
                    <a:lnTo>
                      <a:pt x="7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34" name="Freeform 58"/>
              <p:cNvSpPr>
                <a:spLocks/>
              </p:cNvSpPr>
              <p:nvPr/>
            </p:nvSpPr>
            <p:spPr bwMode="auto">
              <a:xfrm>
                <a:off x="1828" y="1769"/>
                <a:ext cx="19" cy="46"/>
              </a:xfrm>
              <a:custGeom>
                <a:avLst/>
                <a:gdLst/>
                <a:ahLst/>
                <a:cxnLst>
                  <a:cxn ang="0">
                    <a:pos x="7" y="46"/>
                  </a:cxn>
                  <a:cxn ang="0">
                    <a:pos x="0" y="0"/>
                  </a:cxn>
                  <a:cxn ang="0">
                    <a:pos x="19" y="1"/>
                  </a:cxn>
                  <a:cxn ang="0">
                    <a:pos x="7" y="46"/>
                  </a:cxn>
                </a:cxnLst>
                <a:rect l="0" t="0" r="r" b="b"/>
                <a:pathLst>
                  <a:path w="19" h="46">
                    <a:moveTo>
                      <a:pt x="7" y="46"/>
                    </a:moveTo>
                    <a:lnTo>
                      <a:pt x="0" y="0"/>
                    </a:lnTo>
                    <a:lnTo>
                      <a:pt x="19" y="1"/>
                    </a:lnTo>
                    <a:lnTo>
                      <a:pt x="7" y="4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0236" name="Line 60"/>
            <p:cNvSpPr>
              <a:spLocks noChangeShapeType="1"/>
            </p:cNvSpPr>
            <p:nvPr/>
          </p:nvSpPr>
          <p:spPr bwMode="auto">
            <a:xfrm flipV="1">
              <a:off x="2919413" y="2665413"/>
              <a:ext cx="1588" cy="16827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37" name="Line 61"/>
            <p:cNvSpPr>
              <a:spLocks noChangeShapeType="1"/>
            </p:cNvSpPr>
            <p:nvPr/>
          </p:nvSpPr>
          <p:spPr bwMode="auto">
            <a:xfrm flipH="1" flipV="1">
              <a:off x="1873250" y="2976563"/>
              <a:ext cx="139700" cy="6667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38" name="Line 62"/>
            <p:cNvSpPr>
              <a:spLocks noChangeShapeType="1"/>
            </p:cNvSpPr>
            <p:nvPr/>
          </p:nvSpPr>
          <p:spPr bwMode="auto">
            <a:xfrm flipV="1">
              <a:off x="2014538" y="2994026"/>
              <a:ext cx="1588" cy="27781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39" name="Line 63"/>
            <p:cNvSpPr>
              <a:spLocks noChangeShapeType="1"/>
            </p:cNvSpPr>
            <p:nvPr/>
          </p:nvSpPr>
          <p:spPr bwMode="auto">
            <a:xfrm flipV="1">
              <a:off x="1868488" y="2751138"/>
              <a:ext cx="1588" cy="23177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0" name="Line 64"/>
            <p:cNvSpPr>
              <a:spLocks noChangeShapeType="1"/>
            </p:cNvSpPr>
            <p:nvPr/>
          </p:nvSpPr>
          <p:spPr bwMode="auto">
            <a:xfrm flipV="1">
              <a:off x="1868488" y="3286126"/>
              <a:ext cx="1588" cy="78740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1" name="Line 65"/>
            <p:cNvSpPr>
              <a:spLocks noChangeShapeType="1"/>
            </p:cNvSpPr>
            <p:nvPr/>
          </p:nvSpPr>
          <p:spPr bwMode="auto">
            <a:xfrm flipV="1">
              <a:off x="1930400" y="3208338"/>
              <a:ext cx="85725" cy="4603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0244" name="Group 68"/>
            <p:cNvGrpSpPr>
              <a:grpSpLocks/>
            </p:cNvGrpSpPr>
            <p:nvPr/>
          </p:nvGrpSpPr>
          <p:grpSpPr bwMode="auto">
            <a:xfrm>
              <a:off x="1882775" y="3230563"/>
              <a:ext cx="69850" cy="47625"/>
              <a:chOff x="1186" y="2035"/>
              <a:chExt cx="44" cy="30"/>
            </a:xfrm>
          </p:grpSpPr>
          <p:sp>
            <p:nvSpPr>
              <p:cNvPr id="50242" name="Freeform 66"/>
              <p:cNvSpPr>
                <a:spLocks/>
              </p:cNvSpPr>
              <p:nvPr/>
            </p:nvSpPr>
            <p:spPr bwMode="auto">
              <a:xfrm>
                <a:off x="1186" y="2035"/>
                <a:ext cx="44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35" y="0"/>
                  </a:cxn>
                  <a:cxn ang="0">
                    <a:pos x="44" y="16"/>
                  </a:cxn>
                  <a:cxn ang="0">
                    <a:pos x="0" y="30"/>
                  </a:cxn>
                </a:cxnLst>
                <a:rect l="0" t="0" r="r" b="b"/>
                <a:pathLst>
                  <a:path w="44" h="30">
                    <a:moveTo>
                      <a:pt x="0" y="30"/>
                    </a:moveTo>
                    <a:lnTo>
                      <a:pt x="35" y="0"/>
                    </a:lnTo>
                    <a:lnTo>
                      <a:pt x="44" y="16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43" name="Freeform 67"/>
              <p:cNvSpPr>
                <a:spLocks/>
              </p:cNvSpPr>
              <p:nvPr/>
            </p:nvSpPr>
            <p:spPr bwMode="auto">
              <a:xfrm>
                <a:off x="1186" y="2035"/>
                <a:ext cx="44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35" y="0"/>
                  </a:cxn>
                  <a:cxn ang="0">
                    <a:pos x="44" y="16"/>
                  </a:cxn>
                  <a:cxn ang="0">
                    <a:pos x="0" y="30"/>
                  </a:cxn>
                </a:cxnLst>
                <a:rect l="0" t="0" r="r" b="b"/>
                <a:pathLst>
                  <a:path w="44" h="30">
                    <a:moveTo>
                      <a:pt x="0" y="30"/>
                    </a:moveTo>
                    <a:lnTo>
                      <a:pt x="35" y="0"/>
                    </a:lnTo>
                    <a:lnTo>
                      <a:pt x="44" y="16"/>
                    </a:lnTo>
                    <a:lnTo>
                      <a:pt x="0" y="3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0245" name="Line 69"/>
            <p:cNvSpPr>
              <a:spLocks noChangeShapeType="1"/>
            </p:cNvSpPr>
            <p:nvPr/>
          </p:nvSpPr>
          <p:spPr bwMode="auto">
            <a:xfrm flipV="1">
              <a:off x="1930400" y="3208338"/>
              <a:ext cx="85725" cy="4603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0248" name="Group 72"/>
            <p:cNvGrpSpPr>
              <a:grpSpLocks/>
            </p:cNvGrpSpPr>
            <p:nvPr/>
          </p:nvGrpSpPr>
          <p:grpSpPr bwMode="auto">
            <a:xfrm>
              <a:off x="1882775" y="3230563"/>
              <a:ext cx="69850" cy="47625"/>
              <a:chOff x="1186" y="2035"/>
              <a:chExt cx="44" cy="30"/>
            </a:xfrm>
          </p:grpSpPr>
          <p:sp>
            <p:nvSpPr>
              <p:cNvPr id="50246" name="Freeform 70"/>
              <p:cNvSpPr>
                <a:spLocks/>
              </p:cNvSpPr>
              <p:nvPr/>
            </p:nvSpPr>
            <p:spPr bwMode="auto">
              <a:xfrm>
                <a:off x="1186" y="2035"/>
                <a:ext cx="44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35" y="0"/>
                  </a:cxn>
                  <a:cxn ang="0">
                    <a:pos x="44" y="16"/>
                  </a:cxn>
                  <a:cxn ang="0">
                    <a:pos x="0" y="30"/>
                  </a:cxn>
                </a:cxnLst>
                <a:rect l="0" t="0" r="r" b="b"/>
                <a:pathLst>
                  <a:path w="44" h="30">
                    <a:moveTo>
                      <a:pt x="0" y="30"/>
                    </a:moveTo>
                    <a:lnTo>
                      <a:pt x="35" y="0"/>
                    </a:lnTo>
                    <a:lnTo>
                      <a:pt x="44" y="16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47" name="Freeform 71"/>
              <p:cNvSpPr>
                <a:spLocks/>
              </p:cNvSpPr>
              <p:nvPr/>
            </p:nvSpPr>
            <p:spPr bwMode="auto">
              <a:xfrm>
                <a:off x="1186" y="2035"/>
                <a:ext cx="44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35" y="0"/>
                  </a:cxn>
                  <a:cxn ang="0">
                    <a:pos x="44" y="16"/>
                  </a:cxn>
                  <a:cxn ang="0">
                    <a:pos x="0" y="30"/>
                  </a:cxn>
                </a:cxnLst>
                <a:rect l="0" t="0" r="r" b="b"/>
                <a:pathLst>
                  <a:path w="44" h="30">
                    <a:moveTo>
                      <a:pt x="0" y="30"/>
                    </a:moveTo>
                    <a:lnTo>
                      <a:pt x="35" y="0"/>
                    </a:lnTo>
                    <a:lnTo>
                      <a:pt x="44" y="16"/>
                    </a:lnTo>
                    <a:lnTo>
                      <a:pt x="0" y="3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0251" name="Group 75"/>
            <p:cNvGrpSpPr>
              <a:grpSpLocks/>
            </p:cNvGrpSpPr>
            <p:nvPr/>
          </p:nvGrpSpPr>
          <p:grpSpPr bwMode="auto">
            <a:xfrm>
              <a:off x="1525588" y="2265363"/>
              <a:ext cx="149225" cy="247650"/>
              <a:chOff x="961" y="1427"/>
              <a:chExt cx="94" cy="156"/>
            </a:xfrm>
          </p:grpSpPr>
          <p:sp>
            <p:nvSpPr>
              <p:cNvPr id="50249" name="Rectangle 73"/>
              <p:cNvSpPr>
                <a:spLocks noChangeArrowheads="1"/>
              </p:cNvSpPr>
              <p:nvPr/>
            </p:nvSpPr>
            <p:spPr bwMode="auto">
              <a:xfrm>
                <a:off x="1004" y="1505"/>
                <a:ext cx="51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250" name="Rectangle 74"/>
              <p:cNvSpPr>
                <a:spLocks noChangeArrowheads="1"/>
              </p:cNvSpPr>
              <p:nvPr/>
            </p:nvSpPr>
            <p:spPr bwMode="auto">
              <a:xfrm>
                <a:off x="961" y="1427"/>
                <a:ext cx="83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I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50252" name="Line 76"/>
            <p:cNvSpPr>
              <a:spLocks noChangeShapeType="1"/>
            </p:cNvSpPr>
            <p:nvPr/>
          </p:nvSpPr>
          <p:spPr bwMode="auto">
            <a:xfrm>
              <a:off x="2014538" y="3140076"/>
              <a:ext cx="646113" cy="15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53" name="Line 77"/>
            <p:cNvSpPr>
              <a:spLocks noChangeShapeType="1"/>
            </p:cNvSpPr>
            <p:nvPr/>
          </p:nvSpPr>
          <p:spPr bwMode="auto">
            <a:xfrm>
              <a:off x="1870075" y="2851151"/>
              <a:ext cx="360363" cy="15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54" name="Line 78"/>
            <p:cNvSpPr>
              <a:spLocks noChangeShapeType="1"/>
            </p:cNvSpPr>
            <p:nvPr/>
          </p:nvSpPr>
          <p:spPr bwMode="auto">
            <a:xfrm>
              <a:off x="2230438" y="2851151"/>
              <a:ext cx="1588" cy="28892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55" name="Line 79"/>
            <p:cNvSpPr>
              <a:spLocks noChangeShapeType="1"/>
            </p:cNvSpPr>
            <p:nvPr/>
          </p:nvSpPr>
          <p:spPr bwMode="auto">
            <a:xfrm>
              <a:off x="1870075" y="4076701"/>
              <a:ext cx="935038" cy="15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56" name="Line 80"/>
            <p:cNvSpPr>
              <a:spLocks noChangeShapeType="1"/>
            </p:cNvSpPr>
            <p:nvPr/>
          </p:nvSpPr>
          <p:spPr bwMode="auto">
            <a:xfrm>
              <a:off x="2312988" y="4076701"/>
              <a:ext cx="1588" cy="142875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0259" name="Group 83"/>
            <p:cNvGrpSpPr>
              <a:grpSpLocks/>
            </p:cNvGrpSpPr>
            <p:nvPr/>
          </p:nvGrpSpPr>
          <p:grpSpPr bwMode="auto">
            <a:xfrm>
              <a:off x="1854200" y="2827338"/>
              <a:ext cx="34925" cy="33338"/>
              <a:chOff x="1168" y="1781"/>
              <a:chExt cx="22" cy="21"/>
            </a:xfrm>
          </p:grpSpPr>
          <p:sp>
            <p:nvSpPr>
              <p:cNvPr id="50257" name="Oval 81"/>
              <p:cNvSpPr>
                <a:spLocks noChangeArrowheads="1"/>
              </p:cNvSpPr>
              <p:nvPr/>
            </p:nvSpPr>
            <p:spPr bwMode="auto">
              <a:xfrm>
                <a:off x="1168" y="1781"/>
                <a:ext cx="22" cy="21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58" name="Oval 82"/>
              <p:cNvSpPr>
                <a:spLocks noChangeArrowheads="1"/>
              </p:cNvSpPr>
              <p:nvPr/>
            </p:nvSpPr>
            <p:spPr bwMode="auto">
              <a:xfrm>
                <a:off x="1168" y="1781"/>
                <a:ext cx="22" cy="21"/>
              </a:xfrm>
              <a:prstGeom prst="ellipse">
                <a:avLst/>
              </a:pr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0262" name="Group 86"/>
            <p:cNvGrpSpPr>
              <a:grpSpLocks/>
            </p:cNvGrpSpPr>
            <p:nvPr/>
          </p:nvGrpSpPr>
          <p:grpSpPr bwMode="auto">
            <a:xfrm>
              <a:off x="2212975" y="3119438"/>
              <a:ext cx="33338" cy="34925"/>
              <a:chOff x="1394" y="1965"/>
              <a:chExt cx="21" cy="22"/>
            </a:xfrm>
          </p:grpSpPr>
          <p:sp>
            <p:nvSpPr>
              <p:cNvPr id="50260" name="Oval 84"/>
              <p:cNvSpPr>
                <a:spLocks noChangeArrowheads="1"/>
              </p:cNvSpPr>
              <p:nvPr/>
            </p:nvSpPr>
            <p:spPr bwMode="auto">
              <a:xfrm>
                <a:off x="1394" y="1965"/>
                <a:ext cx="21" cy="22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61" name="Oval 85"/>
              <p:cNvSpPr>
                <a:spLocks noChangeArrowheads="1"/>
              </p:cNvSpPr>
              <p:nvPr/>
            </p:nvSpPr>
            <p:spPr bwMode="auto">
              <a:xfrm>
                <a:off x="1394" y="1965"/>
                <a:ext cx="21" cy="22"/>
              </a:xfrm>
              <a:prstGeom prst="ellipse">
                <a:avLst/>
              </a:pr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0265" name="Group 89"/>
            <p:cNvGrpSpPr>
              <a:grpSpLocks/>
            </p:cNvGrpSpPr>
            <p:nvPr/>
          </p:nvGrpSpPr>
          <p:grpSpPr bwMode="auto">
            <a:xfrm>
              <a:off x="2293938" y="4064001"/>
              <a:ext cx="34925" cy="34925"/>
              <a:chOff x="1445" y="2560"/>
              <a:chExt cx="22" cy="22"/>
            </a:xfrm>
          </p:grpSpPr>
          <p:sp>
            <p:nvSpPr>
              <p:cNvPr id="50263" name="Oval 87"/>
              <p:cNvSpPr>
                <a:spLocks noChangeArrowheads="1"/>
              </p:cNvSpPr>
              <p:nvPr/>
            </p:nvSpPr>
            <p:spPr bwMode="auto">
              <a:xfrm>
                <a:off x="1445" y="2560"/>
                <a:ext cx="22" cy="22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64" name="Oval 88"/>
              <p:cNvSpPr>
                <a:spLocks noChangeArrowheads="1"/>
              </p:cNvSpPr>
              <p:nvPr/>
            </p:nvSpPr>
            <p:spPr bwMode="auto">
              <a:xfrm>
                <a:off x="1445" y="2560"/>
                <a:ext cx="22" cy="22"/>
              </a:xfrm>
              <a:prstGeom prst="ellipse">
                <a:avLst/>
              </a:pr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0268" name="Group 92"/>
            <p:cNvGrpSpPr>
              <a:grpSpLocks/>
            </p:cNvGrpSpPr>
            <p:nvPr/>
          </p:nvGrpSpPr>
          <p:grpSpPr bwMode="auto">
            <a:xfrm>
              <a:off x="1646238" y="3033713"/>
              <a:ext cx="169863" cy="247650"/>
              <a:chOff x="1037" y="1911"/>
              <a:chExt cx="107" cy="156"/>
            </a:xfrm>
          </p:grpSpPr>
          <p:sp>
            <p:nvSpPr>
              <p:cNvPr id="50266" name="Rectangle 90"/>
              <p:cNvSpPr>
                <a:spLocks noChangeArrowheads="1"/>
              </p:cNvSpPr>
              <p:nvPr/>
            </p:nvSpPr>
            <p:spPr bwMode="auto">
              <a:xfrm>
                <a:off x="1092" y="1989"/>
                <a:ext cx="50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267" name="Rectangle 91"/>
              <p:cNvSpPr>
                <a:spLocks noChangeArrowheads="1"/>
              </p:cNvSpPr>
              <p:nvPr/>
            </p:nvSpPr>
            <p:spPr bwMode="auto">
              <a:xfrm>
                <a:off x="1037" y="1911"/>
                <a:ext cx="107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T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50308" name="Group 132"/>
            <p:cNvGrpSpPr>
              <a:grpSpLocks/>
            </p:cNvGrpSpPr>
            <p:nvPr/>
          </p:nvGrpSpPr>
          <p:grpSpPr bwMode="auto">
            <a:xfrm>
              <a:off x="2967038" y="2625726"/>
              <a:ext cx="141288" cy="247650"/>
              <a:chOff x="1869" y="1654"/>
              <a:chExt cx="89" cy="156"/>
            </a:xfrm>
          </p:grpSpPr>
          <p:sp>
            <p:nvSpPr>
              <p:cNvPr id="50306" name="Rectangle 130"/>
              <p:cNvSpPr>
                <a:spLocks noChangeArrowheads="1"/>
              </p:cNvSpPr>
              <p:nvPr/>
            </p:nvSpPr>
            <p:spPr bwMode="auto">
              <a:xfrm>
                <a:off x="1907" y="1732"/>
                <a:ext cx="51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307" name="Rectangle 131"/>
              <p:cNvSpPr>
                <a:spLocks noChangeArrowheads="1"/>
              </p:cNvSpPr>
              <p:nvPr/>
            </p:nvSpPr>
            <p:spPr bwMode="auto">
              <a:xfrm>
                <a:off x="1869" y="1654"/>
                <a:ext cx="82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I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50309" name="Line 133"/>
            <p:cNvSpPr>
              <a:spLocks noChangeShapeType="1"/>
            </p:cNvSpPr>
            <p:nvPr/>
          </p:nvSpPr>
          <p:spPr bwMode="auto">
            <a:xfrm>
              <a:off x="2232025" y="4225926"/>
              <a:ext cx="152400" cy="158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0313" name="Group 137"/>
            <p:cNvGrpSpPr>
              <a:grpSpLocks/>
            </p:cNvGrpSpPr>
            <p:nvPr/>
          </p:nvGrpSpPr>
          <p:grpSpPr bwMode="auto">
            <a:xfrm>
              <a:off x="2792413" y="2147888"/>
              <a:ext cx="34925" cy="34925"/>
              <a:chOff x="1759" y="1353"/>
              <a:chExt cx="22" cy="22"/>
            </a:xfrm>
          </p:grpSpPr>
          <p:sp>
            <p:nvSpPr>
              <p:cNvPr id="50311" name="Oval 135"/>
              <p:cNvSpPr>
                <a:spLocks noChangeArrowheads="1"/>
              </p:cNvSpPr>
              <p:nvPr/>
            </p:nvSpPr>
            <p:spPr bwMode="auto">
              <a:xfrm>
                <a:off x="1759" y="1353"/>
                <a:ext cx="22" cy="22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312" name="Oval 136"/>
              <p:cNvSpPr>
                <a:spLocks noChangeArrowheads="1"/>
              </p:cNvSpPr>
              <p:nvPr/>
            </p:nvSpPr>
            <p:spPr bwMode="auto">
              <a:xfrm>
                <a:off x="1759" y="1353"/>
                <a:ext cx="22" cy="22"/>
              </a:xfrm>
              <a:prstGeom prst="ellipse">
                <a:avLst/>
              </a:pr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0319" name="Group 143"/>
            <p:cNvGrpSpPr>
              <a:grpSpLocks/>
            </p:cNvGrpSpPr>
            <p:nvPr/>
          </p:nvGrpSpPr>
          <p:grpSpPr bwMode="auto">
            <a:xfrm>
              <a:off x="1690688" y="2209801"/>
              <a:ext cx="352425" cy="352425"/>
              <a:chOff x="1065" y="1392"/>
              <a:chExt cx="222" cy="222"/>
            </a:xfrm>
          </p:grpSpPr>
          <p:sp>
            <p:nvSpPr>
              <p:cNvPr id="50317" name="Oval 141"/>
              <p:cNvSpPr>
                <a:spLocks noChangeArrowheads="1"/>
              </p:cNvSpPr>
              <p:nvPr/>
            </p:nvSpPr>
            <p:spPr bwMode="auto">
              <a:xfrm>
                <a:off x="1065" y="1392"/>
                <a:ext cx="222" cy="222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318" name="Oval 142"/>
              <p:cNvSpPr>
                <a:spLocks noChangeArrowheads="1"/>
              </p:cNvSpPr>
              <p:nvPr/>
            </p:nvSpPr>
            <p:spPr bwMode="auto">
              <a:xfrm>
                <a:off x="1065" y="1392"/>
                <a:ext cx="222" cy="222"/>
              </a:xfrm>
              <a:prstGeom prst="ellipse">
                <a:avLst/>
              </a:pr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0320" name="Line 144"/>
            <p:cNvSpPr>
              <a:spLocks noChangeShapeType="1"/>
            </p:cNvSpPr>
            <p:nvPr/>
          </p:nvSpPr>
          <p:spPr bwMode="auto">
            <a:xfrm>
              <a:off x="1870075" y="2455863"/>
              <a:ext cx="1588" cy="45243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21" name="Freeform 145"/>
            <p:cNvSpPr>
              <a:spLocks/>
            </p:cNvSpPr>
            <p:nvPr/>
          </p:nvSpPr>
          <p:spPr bwMode="auto">
            <a:xfrm>
              <a:off x="1808163" y="2319338"/>
              <a:ext cx="119063" cy="698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" y="44"/>
                </a:cxn>
                <a:cxn ang="0">
                  <a:pos x="75" y="0"/>
                </a:cxn>
              </a:cxnLst>
              <a:rect l="0" t="0" r="r" b="b"/>
              <a:pathLst>
                <a:path w="75" h="44">
                  <a:moveTo>
                    <a:pt x="0" y="0"/>
                  </a:moveTo>
                  <a:lnTo>
                    <a:pt x="38" y="44"/>
                  </a:lnTo>
                  <a:lnTo>
                    <a:pt x="75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22" name="Freeform 146"/>
            <p:cNvSpPr>
              <a:spLocks/>
            </p:cNvSpPr>
            <p:nvPr/>
          </p:nvSpPr>
          <p:spPr bwMode="auto">
            <a:xfrm>
              <a:off x="1808163" y="2382838"/>
              <a:ext cx="119063" cy="698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" y="44"/>
                </a:cxn>
                <a:cxn ang="0">
                  <a:pos x="75" y="0"/>
                </a:cxn>
              </a:cxnLst>
              <a:rect l="0" t="0" r="r" b="b"/>
              <a:pathLst>
                <a:path w="75" h="44">
                  <a:moveTo>
                    <a:pt x="0" y="0"/>
                  </a:moveTo>
                  <a:lnTo>
                    <a:pt x="38" y="44"/>
                  </a:lnTo>
                  <a:lnTo>
                    <a:pt x="75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23" name="Line 147"/>
            <p:cNvSpPr>
              <a:spLocks noChangeShapeType="1"/>
            </p:cNvSpPr>
            <p:nvPr/>
          </p:nvSpPr>
          <p:spPr bwMode="auto">
            <a:xfrm>
              <a:off x="1870075" y="2044701"/>
              <a:ext cx="1588" cy="33496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0326" name="Group 150"/>
            <p:cNvGrpSpPr>
              <a:grpSpLocks/>
            </p:cNvGrpSpPr>
            <p:nvPr/>
          </p:nvGrpSpPr>
          <p:grpSpPr bwMode="auto">
            <a:xfrm>
              <a:off x="2884488" y="2384426"/>
              <a:ext cx="190500" cy="247650"/>
              <a:chOff x="1817" y="1502"/>
              <a:chExt cx="120" cy="156"/>
            </a:xfrm>
          </p:grpSpPr>
          <p:sp>
            <p:nvSpPr>
              <p:cNvPr id="50324" name="Rectangle 148"/>
              <p:cNvSpPr>
                <a:spLocks noChangeArrowheads="1"/>
              </p:cNvSpPr>
              <p:nvPr/>
            </p:nvSpPr>
            <p:spPr bwMode="auto">
              <a:xfrm>
                <a:off x="1884" y="1580"/>
                <a:ext cx="53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L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325" name="Rectangle 149"/>
              <p:cNvSpPr>
                <a:spLocks noChangeArrowheads="1"/>
              </p:cNvSpPr>
              <p:nvPr/>
            </p:nvSpPr>
            <p:spPr bwMode="auto">
              <a:xfrm>
                <a:off x="1817" y="1502"/>
                <a:ext cx="112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R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50329" name="Group 153"/>
            <p:cNvGrpSpPr>
              <a:grpSpLocks/>
            </p:cNvGrpSpPr>
            <p:nvPr/>
          </p:nvGrpSpPr>
          <p:grpSpPr bwMode="auto">
            <a:xfrm>
              <a:off x="2741613" y="2339976"/>
              <a:ext cx="109538" cy="350838"/>
              <a:chOff x="1727" y="1474"/>
              <a:chExt cx="69" cy="221"/>
            </a:xfrm>
          </p:grpSpPr>
          <p:sp>
            <p:nvSpPr>
              <p:cNvPr id="50327" name="Rectangle 151"/>
              <p:cNvSpPr>
                <a:spLocks noChangeArrowheads="1"/>
              </p:cNvSpPr>
              <p:nvPr/>
            </p:nvSpPr>
            <p:spPr bwMode="auto">
              <a:xfrm>
                <a:off x="1727" y="1474"/>
                <a:ext cx="69" cy="22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328" name="Rectangle 152"/>
              <p:cNvSpPr>
                <a:spLocks noChangeArrowheads="1"/>
              </p:cNvSpPr>
              <p:nvPr/>
            </p:nvSpPr>
            <p:spPr bwMode="auto">
              <a:xfrm>
                <a:off x="1727" y="1474"/>
                <a:ext cx="69" cy="221"/>
              </a:xfrm>
              <a:prstGeom prst="rect">
                <a:avLst/>
              </a:prstGeom>
              <a:noFill/>
              <a:ln w="12700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0338" name="Group 162"/>
            <p:cNvGrpSpPr>
              <a:grpSpLocks/>
            </p:cNvGrpSpPr>
            <p:nvPr/>
          </p:nvGrpSpPr>
          <p:grpSpPr bwMode="auto">
            <a:xfrm>
              <a:off x="2901950" y="3698876"/>
              <a:ext cx="30163" cy="73025"/>
              <a:chOff x="1828" y="2330"/>
              <a:chExt cx="19" cy="46"/>
            </a:xfrm>
          </p:grpSpPr>
          <p:sp>
            <p:nvSpPr>
              <p:cNvPr id="50336" name="Freeform 160"/>
              <p:cNvSpPr>
                <a:spLocks/>
              </p:cNvSpPr>
              <p:nvPr/>
            </p:nvSpPr>
            <p:spPr bwMode="auto">
              <a:xfrm>
                <a:off x="1828" y="2330"/>
                <a:ext cx="19" cy="46"/>
              </a:xfrm>
              <a:custGeom>
                <a:avLst/>
                <a:gdLst/>
                <a:ahLst/>
                <a:cxnLst>
                  <a:cxn ang="0">
                    <a:pos x="7" y="46"/>
                  </a:cxn>
                  <a:cxn ang="0">
                    <a:pos x="0" y="0"/>
                  </a:cxn>
                  <a:cxn ang="0">
                    <a:pos x="19" y="1"/>
                  </a:cxn>
                  <a:cxn ang="0">
                    <a:pos x="7" y="46"/>
                  </a:cxn>
                </a:cxnLst>
                <a:rect l="0" t="0" r="r" b="b"/>
                <a:pathLst>
                  <a:path w="19" h="46">
                    <a:moveTo>
                      <a:pt x="7" y="46"/>
                    </a:moveTo>
                    <a:lnTo>
                      <a:pt x="0" y="0"/>
                    </a:lnTo>
                    <a:lnTo>
                      <a:pt x="19" y="1"/>
                    </a:lnTo>
                    <a:lnTo>
                      <a:pt x="7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337" name="Freeform 161"/>
              <p:cNvSpPr>
                <a:spLocks/>
              </p:cNvSpPr>
              <p:nvPr/>
            </p:nvSpPr>
            <p:spPr bwMode="auto">
              <a:xfrm>
                <a:off x="1828" y="2330"/>
                <a:ext cx="19" cy="46"/>
              </a:xfrm>
              <a:custGeom>
                <a:avLst/>
                <a:gdLst/>
                <a:ahLst/>
                <a:cxnLst>
                  <a:cxn ang="0">
                    <a:pos x="7" y="46"/>
                  </a:cxn>
                  <a:cxn ang="0">
                    <a:pos x="0" y="0"/>
                  </a:cxn>
                  <a:cxn ang="0">
                    <a:pos x="19" y="1"/>
                  </a:cxn>
                  <a:cxn ang="0">
                    <a:pos x="7" y="46"/>
                  </a:cxn>
                </a:cxnLst>
                <a:rect l="0" t="0" r="r" b="b"/>
                <a:pathLst>
                  <a:path w="19" h="46">
                    <a:moveTo>
                      <a:pt x="7" y="46"/>
                    </a:moveTo>
                    <a:lnTo>
                      <a:pt x="0" y="0"/>
                    </a:lnTo>
                    <a:lnTo>
                      <a:pt x="19" y="1"/>
                    </a:lnTo>
                    <a:lnTo>
                      <a:pt x="7" y="4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0339" name="Line 163"/>
            <p:cNvSpPr>
              <a:spLocks noChangeShapeType="1"/>
            </p:cNvSpPr>
            <p:nvPr/>
          </p:nvSpPr>
          <p:spPr bwMode="auto">
            <a:xfrm flipV="1">
              <a:off x="2919413" y="3556001"/>
              <a:ext cx="1588" cy="16827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0342" name="Group 166"/>
            <p:cNvGrpSpPr>
              <a:grpSpLocks/>
            </p:cNvGrpSpPr>
            <p:nvPr/>
          </p:nvGrpSpPr>
          <p:grpSpPr bwMode="auto">
            <a:xfrm>
              <a:off x="2901950" y="3698876"/>
              <a:ext cx="30163" cy="73025"/>
              <a:chOff x="1828" y="2330"/>
              <a:chExt cx="19" cy="46"/>
            </a:xfrm>
          </p:grpSpPr>
          <p:sp>
            <p:nvSpPr>
              <p:cNvPr id="50340" name="Freeform 164"/>
              <p:cNvSpPr>
                <a:spLocks/>
              </p:cNvSpPr>
              <p:nvPr/>
            </p:nvSpPr>
            <p:spPr bwMode="auto">
              <a:xfrm>
                <a:off x="1828" y="2330"/>
                <a:ext cx="19" cy="46"/>
              </a:xfrm>
              <a:custGeom>
                <a:avLst/>
                <a:gdLst/>
                <a:ahLst/>
                <a:cxnLst>
                  <a:cxn ang="0">
                    <a:pos x="7" y="46"/>
                  </a:cxn>
                  <a:cxn ang="0">
                    <a:pos x="0" y="0"/>
                  </a:cxn>
                  <a:cxn ang="0">
                    <a:pos x="19" y="1"/>
                  </a:cxn>
                  <a:cxn ang="0">
                    <a:pos x="7" y="46"/>
                  </a:cxn>
                </a:cxnLst>
                <a:rect l="0" t="0" r="r" b="b"/>
                <a:pathLst>
                  <a:path w="19" h="46">
                    <a:moveTo>
                      <a:pt x="7" y="46"/>
                    </a:moveTo>
                    <a:lnTo>
                      <a:pt x="0" y="0"/>
                    </a:lnTo>
                    <a:lnTo>
                      <a:pt x="19" y="1"/>
                    </a:lnTo>
                    <a:lnTo>
                      <a:pt x="7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341" name="Freeform 165"/>
              <p:cNvSpPr>
                <a:spLocks/>
              </p:cNvSpPr>
              <p:nvPr/>
            </p:nvSpPr>
            <p:spPr bwMode="auto">
              <a:xfrm>
                <a:off x="1828" y="2330"/>
                <a:ext cx="19" cy="46"/>
              </a:xfrm>
              <a:custGeom>
                <a:avLst/>
                <a:gdLst/>
                <a:ahLst/>
                <a:cxnLst>
                  <a:cxn ang="0">
                    <a:pos x="7" y="46"/>
                  </a:cxn>
                  <a:cxn ang="0">
                    <a:pos x="0" y="0"/>
                  </a:cxn>
                  <a:cxn ang="0">
                    <a:pos x="19" y="1"/>
                  </a:cxn>
                  <a:cxn ang="0">
                    <a:pos x="7" y="46"/>
                  </a:cxn>
                </a:cxnLst>
                <a:rect l="0" t="0" r="r" b="b"/>
                <a:pathLst>
                  <a:path w="19" h="46">
                    <a:moveTo>
                      <a:pt x="7" y="46"/>
                    </a:moveTo>
                    <a:lnTo>
                      <a:pt x="0" y="0"/>
                    </a:lnTo>
                    <a:lnTo>
                      <a:pt x="19" y="1"/>
                    </a:lnTo>
                    <a:lnTo>
                      <a:pt x="7" y="4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0343" name="Line 167"/>
            <p:cNvSpPr>
              <a:spLocks noChangeShapeType="1"/>
            </p:cNvSpPr>
            <p:nvPr/>
          </p:nvSpPr>
          <p:spPr bwMode="auto">
            <a:xfrm flipV="1">
              <a:off x="2919413" y="3556001"/>
              <a:ext cx="1588" cy="16827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0346" name="Group 170"/>
            <p:cNvGrpSpPr>
              <a:grpSpLocks/>
            </p:cNvGrpSpPr>
            <p:nvPr/>
          </p:nvGrpSpPr>
          <p:grpSpPr bwMode="auto">
            <a:xfrm>
              <a:off x="1749425" y="3698876"/>
              <a:ext cx="30163" cy="73025"/>
              <a:chOff x="1102" y="2330"/>
              <a:chExt cx="19" cy="46"/>
            </a:xfrm>
          </p:grpSpPr>
          <p:sp>
            <p:nvSpPr>
              <p:cNvPr id="50344" name="Freeform 168"/>
              <p:cNvSpPr>
                <a:spLocks/>
              </p:cNvSpPr>
              <p:nvPr/>
            </p:nvSpPr>
            <p:spPr bwMode="auto">
              <a:xfrm>
                <a:off x="1102" y="2330"/>
                <a:ext cx="19" cy="46"/>
              </a:xfrm>
              <a:custGeom>
                <a:avLst/>
                <a:gdLst/>
                <a:ahLst/>
                <a:cxnLst>
                  <a:cxn ang="0">
                    <a:pos x="7" y="46"/>
                  </a:cxn>
                  <a:cxn ang="0">
                    <a:pos x="0" y="0"/>
                  </a:cxn>
                  <a:cxn ang="0">
                    <a:pos x="19" y="1"/>
                  </a:cxn>
                  <a:cxn ang="0">
                    <a:pos x="7" y="46"/>
                  </a:cxn>
                </a:cxnLst>
                <a:rect l="0" t="0" r="r" b="b"/>
                <a:pathLst>
                  <a:path w="19" h="46">
                    <a:moveTo>
                      <a:pt x="7" y="46"/>
                    </a:moveTo>
                    <a:lnTo>
                      <a:pt x="0" y="0"/>
                    </a:lnTo>
                    <a:lnTo>
                      <a:pt x="19" y="1"/>
                    </a:lnTo>
                    <a:lnTo>
                      <a:pt x="7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345" name="Freeform 169"/>
              <p:cNvSpPr>
                <a:spLocks/>
              </p:cNvSpPr>
              <p:nvPr/>
            </p:nvSpPr>
            <p:spPr bwMode="auto">
              <a:xfrm>
                <a:off x="1102" y="2330"/>
                <a:ext cx="19" cy="46"/>
              </a:xfrm>
              <a:custGeom>
                <a:avLst/>
                <a:gdLst/>
                <a:ahLst/>
                <a:cxnLst>
                  <a:cxn ang="0">
                    <a:pos x="7" y="46"/>
                  </a:cxn>
                  <a:cxn ang="0">
                    <a:pos x="0" y="0"/>
                  </a:cxn>
                  <a:cxn ang="0">
                    <a:pos x="19" y="1"/>
                  </a:cxn>
                  <a:cxn ang="0">
                    <a:pos x="7" y="46"/>
                  </a:cxn>
                </a:cxnLst>
                <a:rect l="0" t="0" r="r" b="b"/>
                <a:pathLst>
                  <a:path w="19" h="46">
                    <a:moveTo>
                      <a:pt x="7" y="46"/>
                    </a:moveTo>
                    <a:lnTo>
                      <a:pt x="0" y="0"/>
                    </a:lnTo>
                    <a:lnTo>
                      <a:pt x="19" y="1"/>
                    </a:lnTo>
                    <a:lnTo>
                      <a:pt x="7" y="4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0347" name="Line 171"/>
            <p:cNvSpPr>
              <a:spLocks noChangeShapeType="1"/>
            </p:cNvSpPr>
            <p:nvPr/>
          </p:nvSpPr>
          <p:spPr bwMode="auto">
            <a:xfrm flipV="1">
              <a:off x="1768475" y="3556001"/>
              <a:ext cx="1588" cy="16827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0350" name="Group 174"/>
            <p:cNvGrpSpPr>
              <a:grpSpLocks/>
            </p:cNvGrpSpPr>
            <p:nvPr/>
          </p:nvGrpSpPr>
          <p:grpSpPr bwMode="auto">
            <a:xfrm>
              <a:off x="1749425" y="3698876"/>
              <a:ext cx="30163" cy="73025"/>
              <a:chOff x="1102" y="2330"/>
              <a:chExt cx="19" cy="46"/>
            </a:xfrm>
          </p:grpSpPr>
          <p:sp>
            <p:nvSpPr>
              <p:cNvPr id="50348" name="Freeform 172"/>
              <p:cNvSpPr>
                <a:spLocks/>
              </p:cNvSpPr>
              <p:nvPr/>
            </p:nvSpPr>
            <p:spPr bwMode="auto">
              <a:xfrm>
                <a:off x="1102" y="2330"/>
                <a:ext cx="19" cy="46"/>
              </a:xfrm>
              <a:custGeom>
                <a:avLst/>
                <a:gdLst/>
                <a:ahLst/>
                <a:cxnLst>
                  <a:cxn ang="0">
                    <a:pos x="7" y="46"/>
                  </a:cxn>
                  <a:cxn ang="0">
                    <a:pos x="0" y="0"/>
                  </a:cxn>
                  <a:cxn ang="0">
                    <a:pos x="19" y="1"/>
                  </a:cxn>
                  <a:cxn ang="0">
                    <a:pos x="7" y="46"/>
                  </a:cxn>
                </a:cxnLst>
                <a:rect l="0" t="0" r="r" b="b"/>
                <a:pathLst>
                  <a:path w="19" h="46">
                    <a:moveTo>
                      <a:pt x="7" y="46"/>
                    </a:moveTo>
                    <a:lnTo>
                      <a:pt x="0" y="0"/>
                    </a:lnTo>
                    <a:lnTo>
                      <a:pt x="19" y="1"/>
                    </a:lnTo>
                    <a:lnTo>
                      <a:pt x="7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349" name="Freeform 173"/>
              <p:cNvSpPr>
                <a:spLocks/>
              </p:cNvSpPr>
              <p:nvPr/>
            </p:nvSpPr>
            <p:spPr bwMode="auto">
              <a:xfrm>
                <a:off x="1102" y="2330"/>
                <a:ext cx="19" cy="46"/>
              </a:xfrm>
              <a:custGeom>
                <a:avLst/>
                <a:gdLst/>
                <a:ahLst/>
                <a:cxnLst>
                  <a:cxn ang="0">
                    <a:pos x="7" y="46"/>
                  </a:cxn>
                  <a:cxn ang="0">
                    <a:pos x="0" y="0"/>
                  </a:cxn>
                  <a:cxn ang="0">
                    <a:pos x="19" y="1"/>
                  </a:cxn>
                  <a:cxn ang="0">
                    <a:pos x="7" y="46"/>
                  </a:cxn>
                </a:cxnLst>
                <a:rect l="0" t="0" r="r" b="b"/>
                <a:pathLst>
                  <a:path w="19" h="46">
                    <a:moveTo>
                      <a:pt x="7" y="46"/>
                    </a:moveTo>
                    <a:lnTo>
                      <a:pt x="0" y="0"/>
                    </a:lnTo>
                    <a:lnTo>
                      <a:pt x="19" y="1"/>
                    </a:lnTo>
                    <a:lnTo>
                      <a:pt x="7" y="4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0351" name="Line 175"/>
            <p:cNvSpPr>
              <a:spLocks noChangeShapeType="1"/>
            </p:cNvSpPr>
            <p:nvPr/>
          </p:nvSpPr>
          <p:spPr bwMode="auto">
            <a:xfrm flipV="1">
              <a:off x="1768475" y="3556001"/>
              <a:ext cx="1588" cy="16827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0355" name="Group 179"/>
            <p:cNvGrpSpPr>
              <a:grpSpLocks/>
            </p:cNvGrpSpPr>
            <p:nvPr/>
          </p:nvGrpSpPr>
          <p:grpSpPr bwMode="auto">
            <a:xfrm>
              <a:off x="2987675" y="3492501"/>
              <a:ext cx="209550" cy="247650"/>
              <a:chOff x="1882" y="2200"/>
              <a:chExt cx="132" cy="156"/>
            </a:xfrm>
          </p:grpSpPr>
          <p:sp>
            <p:nvSpPr>
              <p:cNvPr id="50352" name="Rectangle 176"/>
              <p:cNvSpPr>
                <a:spLocks noChangeArrowheads="1"/>
              </p:cNvSpPr>
              <p:nvPr/>
            </p:nvSpPr>
            <p:spPr bwMode="auto">
              <a:xfrm>
                <a:off x="1964" y="2278"/>
                <a:ext cx="50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353" name="Rectangle 177"/>
              <p:cNvSpPr>
                <a:spLocks noChangeArrowheads="1"/>
              </p:cNvSpPr>
              <p:nvPr/>
            </p:nvSpPr>
            <p:spPr bwMode="auto">
              <a:xfrm>
                <a:off x="1927" y="2278"/>
                <a:ext cx="56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E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354" name="Rectangle 178"/>
              <p:cNvSpPr>
                <a:spLocks noChangeArrowheads="1"/>
              </p:cNvSpPr>
              <p:nvPr/>
            </p:nvSpPr>
            <p:spPr bwMode="auto">
              <a:xfrm>
                <a:off x="1882" y="2200"/>
                <a:ext cx="82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I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50359" name="Group 183"/>
            <p:cNvGrpSpPr>
              <a:grpSpLocks/>
            </p:cNvGrpSpPr>
            <p:nvPr/>
          </p:nvGrpSpPr>
          <p:grpSpPr bwMode="auto">
            <a:xfrm>
              <a:off x="1504950" y="3492501"/>
              <a:ext cx="219075" cy="247650"/>
              <a:chOff x="948" y="2200"/>
              <a:chExt cx="138" cy="156"/>
            </a:xfrm>
          </p:grpSpPr>
          <p:sp>
            <p:nvSpPr>
              <p:cNvPr id="50356" name="Rectangle 180"/>
              <p:cNvSpPr>
                <a:spLocks noChangeArrowheads="1"/>
              </p:cNvSpPr>
              <p:nvPr/>
            </p:nvSpPr>
            <p:spPr bwMode="auto">
              <a:xfrm>
                <a:off x="1036" y="2278"/>
                <a:ext cx="50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357" name="Rectangle 181"/>
              <p:cNvSpPr>
                <a:spLocks noChangeArrowheads="1"/>
              </p:cNvSpPr>
              <p:nvPr/>
            </p:nvSpPr>
            <p:spPr bwMode="auto">
              <a:xfrm>
                <a:off x="994" y="2278"/>
                <a:ext cx="56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E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358" name="Rectangle 182"/>
              <p:cNvSpPr>
                <a:spLocks noChangeArrowheads="1"/>
              </p:cNvSpPr>
              <p:nvPr/>
            </p:nvSpPr>
            <p:spPr bwMode="auto">
              <a:xfrm>
                <a:off x="948" y="2200"/>
                <a:ext cx="82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I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50360" name="Freeform 184"/>
            <p:cNvSpPr>
              <a:spLocks noEditPoints="1"/>
            </p:cNvSpPr>
            <p:nvPr/>
          </p:nvSpPr>
          <p:spPr bwMode="auto">
            <a:xfrm>
              <a:off x="3517900" y="2978151"/>
              <a:ext cx="130175" cy="71438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28" y="24"/>
                </a:cxn>
                <a:cxn ang="0">
                  <a:pos x="32" y="31"/>
                </a:cxn>
                <a:cxn ang="0">
                  <a:pos x="3" y="45"/>
                </a:cxn>
                <a:cxn ang="0">
                  <a:pos x="0" y="38"/>
                </a:cxn>
                <a:cxn ang="0">
                  <a:pos x="50" y="14"/>
                </a:cxn>
                <a:cxn ang="0">
                  <a:pos x="79" y="0"/>
                </a:cxn>
                <a:cxn ang="0">
                  <a:pos x="82" y="7"/>
                </a:cxn>
                <a:cxn ang="0">
                  <a:pos x="54" y="21"/>
                </a:cxn>
                <a:cxn ang="0">
                  <a:pos x="50" y="14"/>
                </a:cxn>
              </a:cxnLst>
              <a:rect l="0" t="0" r="r" b="b"/>
              <a:pathLst>
                <a:path w="82" h="45">
                  <a:moveTo>
                    <a:pt x="0" y="38"/>
                  </a:moveTo>
                  <a:lnTo>
                    <a:pt x="28" y="24"/>
                  </a:lnTo>
                  <a:lnTo>
                    <a:pt x="32" y="31"/>
                  </a:lnTo>
                  <a:lnTo>
                    <a:pt x="3" y="45"/>
                  </a:lnTo>
                  <a:lnTo>
                    <a:pt x="0" y="38"/>
                  </a:lnTo>
                  <a:close/>
                  <a:moveTo>
                    <a:pt x="50" y="14"/>
                  </a:moveTo>
                  <a:lnTo>
                    <a:pt x="79" y="0"/>
                  </a:lnTo>
                  <a:lnTo>
                    <a:pt x="82" y="7"/>
                  </a:lnTo>
                  <a:lnTo>
                    <a:pt x="54" y="21"/>
                  </a:lnTo>
                  <a:lnTo>
                    <a:pt x="50" y="14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61" name="Freeform 185"/>
            <p:cNvSpPr>
              <a:spLocks noEditPoints="1"/>
            </p:cNvSpPr>
            <p:nvPr/>
          </p:nvSpPr>
          <p:spPr bwMode="auto">
            <a:xfrm>
              <a:off x="3511550" y="2994026"/>
              <a:ext cx="12700" cy="277813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0" y="143"/>
                </a:cxn>
                <a:cxn ang="0">
                  <a:pos x="8" y="143"/>
                </a:cxn>
                <a:cxn ang="0">
                  <a:pos x="8" y="175"/>
                </a:cxn>
                <a:cxn ang="0">
                  <a:pos x="0" y="175"/>
                </a:cxn>
                <a:cxn ang="0">
                  <a:pos x="0" y="119"/>
                </a:cxn>
                <a:cxn ang="0">
                  <a:pos x="0" y="87"/>
                </a:cxn>
                <a:cxn ang="0">
                  <a:pos x="8" y="87"/>
                </a:cxn>
                <a:cxn ang="0">
                  <a:pos x="8" y="119"/>
                </a:cxn>
                <a:cxn ang="0">
                  <a:pos x="0" y="119"/>
                </a:cxn>
                <a:cxn ang="0">
                  <a:pos x="0" y="63"/>
                </a:cxn>
                <a:cxn ang="0">
                  <a:pos x="0" y="31"/>
                </a:cxn>
                <a:cxn ang="0">
                  <a:pos x="8" y="31"/>
                </a:cxn>
                <a:cxn ang="0">
                  <a:pos x="8" y="63"/>
                </a:cxn>
                <a:cxn ang="0">
                  <a:pos x="0" y="63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7"/>
                </a:cxn>
                <a:cxn ang="0">
                  <a:pos x="0" y="7"/>
                </a:cxn>
              </a:cxnLst>
              <a:rect l="0" t="0" r="r" b="b"/>
              <a:pathLst>
                <a:path w="8" h="175">
                  <a:moveTo>
                    <a:pt x="0" y="175"/>
                  </a:moveTo>
                  <a:lnTo>
                    <a:pt x="0" y="143"/>
                  </a:lnTo>
                  <a:lnTo>
                    <a:pt x="8" y="143"/>
                  </a:lnTo>
                  <a:lnTo>
                    <a:pt x="8" y="175"/>
                  </a:lnTo>
                  <a:lnTo>
                    <a:pt x="0" y="175"/>
                  </a:lnTo>
                  <a:close/>
                  <a:moveTo>
                    <a:pt x="0" y="119"/>
                  </a:moveTo>
                  <a:lnTo>
                    <a:pt x="0" y="87"/>
                  </a:lnTo>
                  <a:lnTo>
                    <a:pt x="8" y="87"/>
                  </a:lnTo>
                  <a:lnTo>
                    <a:pt x="8" y="119"/>
                  </a:lnTo>
                  <a:lnTo>
                    <a:pt x="0" y="119"/>
                  </a:lnTo>
                  <a:close/>
                  <a:moveTo>
                    <a:pt x="0" y="63"/>
                  </a:moveTo>
                  <a:lnTo>
                    <a:pt x="0" y="31"/>
                  </a:lnTo>
                  <a:lnTo>
                    <a:pt x="8" y="31"/>
                  </a:lnTo>
                  <a:lnTo>
                    <a:pt x="8" y="63"/>
                  </a:lnTo>
                  <a:lnTo>
                    <a:pt x="0" y="63"/>
                  </a:lnTo>
                  <a:close/>
                  <a:moveTo>
                    <a:pt x="0" y="7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8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62" name="Freeform 186"/>
            <p:cNvSpPr>
              <a:spLocks noEditPoints="1"/>
            </p:cNvSpPr>
            <p:nvPr/>
          </p:nvSpPr>
          <p:spPr bwMode="auto">
            <a:xfrm>
              <a:off x="3657600" y="2209801"/>
              <a:ext cx="12700" cy="763588"/>
            </a:xfrm>
            <a:custGeom>
              <a:avLst/>
              <a:gdLst/>
              <a:ahLst/>
              <a:cxnLst>
                <a:cxn ang="0">
                  <a:pos x="0" y="481"/>
                </a:cxn>
                <a:cxn ang="0">
                  <a:pos x="0" y="449"/>
                </a:cxn>
                <a:cxn ang="0">
                  <a:pos x="8" y="449"/>
                </a:cxn>
                <a:cxn ang="0">
                  <a:pos x="8" y="481"/>
                </a:cxn>
                <a:cxn ang="0">
                  <a:pos x="0" y="481"/>
                </a:cxn>
                <a:cxn ang="0">
                  <a:pos x="0" y="425"/>
                </a:cxn>
                <a:cxn ang="0">
                  <a:pos x="0" y="392"/>
                </a:cxn>
                <a:cxn ang="0">
                  <a:pos x="8" y="392"/>
                </a:cxn>
                <a:cxn ang="0">
                  <a:pos x="8" y="425"/>
                </a:cxn>
                <a:cxn ang="0">
                  <a:pos x="0" y="425"/>
                </a:cxn>
                <a:cxn ang="0">
                  <a:pos x="0" y="368"/>
                </a:cxn>
                <a:cxn ang="0">
                  <a:pos x="0" y="336"/>
                </a:cxn>
                <a:cxn ang="0">
                  <a:pos x="8" y="336"/>
                </a:cxn>
                <a:cxn ang="0">
                  <a:pos x="8" y="368"/>
                </a:cxn>
                <a:cxn ang="0">
                  <a:pos x="0" y="368"/>
                </a:cxn>
                <a:cxn ang="0">
                  <a:pos x="0" y="312"/>
                </a:cxn>
                <a:cxn ang="0">
                  <a:pos x="0" y="280"/>
                </a:cxn>
                <a:cxn ang="0">
                  <a:pos x="8" y="280"/>
                </a:cxn>
                <a:cxn ang="0">
                  <a:pos x="8" y="312"/>
                </a:cxn>
                <a:cxn ang="0">
                  <a:pos x="0" y="312"/>
                </a:cxn>
                <a:cxn ang="0">
                  <a:pos x="0" y="256"/>
                </a:cxn>
                <a:cxn ang="0">
                  <a:pos x="0" y="224"/>
                </a:cxn>
                <a:cxn ang="0">
                  <a:pos x="8" y="224"/>
                </a:cxn>
                <a:cxn ang="0">
                  <a:pos x="8" y="256"/>
                </a:cxn>
                <a:cxn ang="0">
                  <a:pos x="0" y="256"/>
                </a:cxn>
                <a:cxn ang="0">
                  <a:pos x="0" y="200"/>
                </a:cxn>
                <a:cxn ang="0">
                  <a:pos x="0" y="168"/>
                </a:cxn>
                <a:cxn ang="0">
                  <a:pos x="8" y="168"/>
                </a:cxn>
                <a:cxn ang="0">
                  <a:pos x="8" y="200"/>
                </a:cxn>
                <a:cxn ang="0">
                  <a:pos x="0" y="200"/>
                </a:cxn>
                <a:cxn ang="0">
                  <a:pos x="0" y="144"/>
                </a:cxn>
                <a:cxn ang="0">
                  <a:pos x="0" y="112"/>
                </a:cxn>
                <a:cxn ang="0">
                  <a:pos x="8" y="112"/>
                </a:cxn>
                <a:cxn ang="0">
                  <a:pos x="8" y="144"/>
                </a:cxn>
                <a:cxn ang="0">
                  <a:pos x="0" y="144"/>
                </a:cxn>
                <a:cxn ang="0">
                  <a:pos x="0" y="88"/>
                </a:cxn>
                <a:cxn ang="0">
                  <a:pos x="0" y="56"/>
                </a:cxn>
                <a:cxn ang="0">
                  <a:pos x="8" y="56"/>
                </a:cxn>
                <a:cxn ang="0">
                  <a:pos x="8" y="88"/>
                </a:cxn>
                <a:cxn ang="0">
                  <a:pos x="0" y="88"/>
                </a:cxn>
                <a:cxn ang="0">
                  <a:pos x="0" y="3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32"/>
                </a:cxn>
                <a:cxn ang="0">
                  <a:pos x="0" y="32"/>
                </a:cxn>
              </a:cxnLst>
              <a:rect l="0" t="0" r="r" b="b"/>
              <a:pathLst>
                <a:path w="8" h="481">
                  <a:moveTo>
                    <a:pt x="0" y="481"/>
                  </a:moveTo>
                  <a:lnTo>
                    <a:pt x="0" y="449"/>
                  </a:lnTo>
                  <a:lnTo>
                    <a:pt x="8" y="449"/>
                  </a:lnTo>
                  <a:lnTo>
                    <a:pt x="8" y="481"/>
                  </a:lnTo>
                  <a:lnTo>
                    <a:pt x="0" y="481"/>
                  </a:lnTo>
                  <a:close/>
                  <a:moveTo>
                    <a:pt x="0" y="425"/>
                  </a:moveTo>
                  <a:lnTo>
                    <a:pt x="0" y="392"/>
                  </a:lnTo>
                  <a:lnTo>
                    <a:pt x="8" y="392"/>
                  </a:lnTo>
                  <a:lnTo>
                    <a:pt x="8" y="425"/>
                  </a:lnTo>
                  <a:lnTo>
                    <a:pt x="0" y="425"/>
                  </a:lnTo>
                  <a:close/>
                  <a:moveTo>
                    <a:pt x="0" y="368"/>
                  </a:moveTo>
                  <a:lnTo>
                    <a:pt x="0" y="336"/>
                  </a:lnTo>
                  <a:lnTo>
                    <a:pt x="8" y="336"/>
                  </a:lnTo>
                  <a:lnTo>
                    <a:pt x="8" y="368"/>
                  </a:lnTo>
                  <a:lnTo>
                    <a:pt x="0" y="368"/>
                  </a:lnTo>
                  <a:close/>
                  <a:moveTo>
                    <a:pt x="0" y="312"/>
                  </a:moveTo>
                  <a:lnTo>
                    <a:pt x="0" y="280"/>
                  </a:lnTo>
                  <a:lnTo>
                    <a:pt x="8" y="280"/>
                  </a:lnTo>
                  <a:lnTo>
                    <a:pt x="8" y="312"/>
                  </a:lnTo>
                  <a:lnTo>
                    <a:pt x="0" y="312"/>
                  </a:lnTo>
                  <a:close/>
                  <a:moveTo>
                    <a:pt x="0" y="256"/>
                  </a:moveTo>
                  <a:lnTo>
                    <a:pt x="0" y="224"/>
                  </a:lnTo>
                  <a:lnTo>
                    <a:pt x="8" y="224"/>
                  </a:lnTo>
                  <a:lnTo>
                    <a:pt x="8" y="256"/>
                  </a:lnTo>
                  <a:lnTo>
                    <a:pt x="0" y="256"/>
                  </a:lnTo>
                  <a:close/>
                  <a:moveTo>
                    <a:pt x="0" y="200"/>
                  </a:moveTo>
                  <a:lnTo>
                    <a:pt x="0" y="168"/>
                  </a:lnTo>
                  <a:lnTo>
                    <a:pt x="8" y="168"/>
                  </a:lnTo>
                  <a:lnTo>
                    <a:pt x="8" y="200"/>
                  </a:lnTo>
                  <a:lnTo>
                    <a:pt x="0" y="200"/>
                  </a:lnTo>
                  <a:close/>
                  <a:moveTo>
                    <a:pt x="0" y="144"/>
                  </a:moveTo>
                  <a:lnTo>
                    <a:pt x="0" y="112"/>
                  </a:lnTo>
                  <a:lnTo>
                    <a:pt x="8" y="112"/>
                  </a:lnTo>
                  <a:lnTo>
                    <a:pt x="8" y="144"/>
                  </a:lnTo>
                  <a:lnTo>
                    <a:pt x="0" y="144"/>
                  </a:lnTo>
                  <a:close/>
                  <a:moveTo>
                    <a:pt x="0" y="88"/>
                  </a:moveTo>
                  <a:lnTo>
                    <a:pt x="0" y="56"/>
                  </a:lnTo>
                  <a:lnTo>
                    <a:pt x="8" y="56"/>
                  </a:lnTo>
                  <a:lnTo>
                    <a:pt x="8" y="88"/>
                  </a:lnTo>
                  <a:lnTo>
                    <a:pt x="0" y="88"/>
                  </a:lnTo>
                  <a:close/>
                  <a:moveTo>
                    <a:pt x="0" y="32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8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63" name="Freeform 187"/>
            <p:cNvSpPr>
              <a:spLocks noEditPoints="1"/>
            </p:cNvSpPr>
            <p:nvPr/>
          </p:nvSpPr>
          <p:spPr bwMode="auto">
            <a:xfrm>
              <a:off x="3657600" y="3314701"/>
              <a:ext cx="12700" cy="762000"/>
            </a:xfrm>
            <a:custGeom>
              <a:avLst/>
              <a:gdLst/>
              <a:ahLst/>
              <a:cxnLst>
                <a:cxn ang="0">
                  <a:pos x="0" y="480"/>
                </a:cxn>
                <a:cxn ang="0">
                  <a:pos x="0" y="448"/>
                </a:cxn>
                <a:cxn ang="0">
                  <a:pos x="8" y="448"/>
                </a:cxn>
                <a:cxn ang="0">
                  <a:pos x="8" y="480"/>
                </a:cxn>
                <a:cxn ang="0">
                  <a:pos x="0" y="480"/>
                </a:cxn>
                <a:cxn ang="0">
                  <a:pos x="0" y="424"/>
                </a:cxn>
                <a:cxn ang="0">
                  <a:pos x="0" y="392"/>
                </a:cxn>
                <a:cxn ang="0">
                  <a:pos x="8" y="392"/>
                </a:cxn>
                <a:cxn ang="0">
                  <a:pos x="8" y="424"/>
                </a:cxn>
                <a:cxn ang="0">
                  <a:pos x="0" y="424"/>
                </a:cxn>
                <a:cxn ang="0">
                  <a:pos x="0" y="368"/>
                </a:cxn>
                <a:cxn ang="0">
                  <a:pos x="0" y="336"/>
                </a:cxn>
                <a:cxn ang="0">
                  <a:pos x="8" y="336"/>
                </a:cxn>
                <a:cxn ang="0">
                  <a:pos x="8" y="368"/>
                </a:cxn>
                <a:cxn ang="0">
                  <a:pos x="0" y="368"/>
                </a:cxn>
                <a:cxn ang="0">
                  <a:pos x="0" y="312"/>
                </a:cxn>
                <a:cxn ang="0">
                  <a:pos x="0" y="280"/>
                </a:cxn>
                <a:cxn ang="0">
                  <a:pos x="8" y="280"/>
                </a:cxn>
                <a:cxn ang="0">
                  <a:pos x="8" y="312"/>
                </a:cxn>
                <a:cxn ang="0">
                  <a:pos x="0" y="312"/>
                </a:cxn>
                <a:cxn ang="0">
                  <a:pos x="0" y="256"/>
                </a:cxn>
                <a:cxn ang="0">
                  <a:pos x="0" y="224"/>
                </a:cxn>
                <a:cxn ang="0">
                  <a:pos x="8" y="224"/>
                </a:cxn>
                <a:cxn ang="0">
                  <a:pos x="8" y="256"/>
                </a:cxn>
                <a:cxn ang="0">
                  <a:pos x="0" y="256"/>
                </a:cxn>
                <a:cxn ang="0">
                  <a:pos x="0" y="200"/>
                </a:cxn>
                <a:cxn ang="0">
                  <a:pos x="0" y="168"/>
                </a:cxn>
                <a:cxn ang="0">
                  <a:pos x="8" y="168"/>
                </a:cxn>
                <a:cxn ang="0">
                  <a:pos x="8" y="200"/>
                </a:cxn>
                <a:cxn ang="0">
                  <a:pos x="0" y="200"/>
                </a:cxn>
                <a:cxn ang="0">
                  <a:pos x="0" y="144"/>
                </a:cxn>
                <a:cxn ang="0">
                  <a:pos x="0" y="112"/>
                </a:cxn>
                <a:cxn ang="0">
                  <a:pos x="8" y="112"/>
                </a:cxn>
                <a:cxn ang="0">
                  <a:pos x="8" y="144"/>
                </a:cxn>
                <a:cxn ang="0">
                  <a:pos x="0" y="144"/>
                </a:cxn>
                <a:cxn ang="0">
                  <a:pos x="0" y="88"/>
                </a:cxn>
                <a:cxn ang="0">
                  <a:pos x="0" y="56"/>
                </a:cxn>
                <a:cxn ang="0">
                  <a:pos x="8" y="56"/>
                </a:cxn>
                <a:cxn ang="0">
                  <a:pos x="8" y="88"/>
                </a:cxn>
                <a:cxn ang="0">
                  <a:pos x="0" y="88"/>
                </a:cxn>
                <a:cxn ang="0">
                  <a:pos x="0" y="3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32"/>
                </a:cxn>
                <a:cxn ang="0">
                  <a:pos x="0" y="32"/>
                </a:cxn>
              </a:cxnLst>
              <a:rect l="0" t="0" r="r" b="b"/>
              <a:pathLst>
                <a:path w="8" h="480">
                  <a:moveTo>
                    <a:pt x="0" y="480"/>
                  </a:moveTo>
                  <a:lnTo>
                    <a:pt x="0" y="448"/>
                  </a:lnTo>
                  <a:lnTo>
                    <a:pt x="8" y="448"/>
                  </a:lnTo>
                  <a:lnTo>
                    <a:pt x="8" y="480"/>
                  </a:lnTo>
                  <a:lnTo>
                    <a:pt x="0" y="480"/>
                  </a:lnTo>
                  <a:close/>
                  <a:moveTo>
                    <a:pt x="0" y="424"/>
                  </a:moveTo>
                  <a:lnTo>
                    <a:pt x="0" y="392"/>
                  </a:lnTo>
                  <a:lnTo>
                    <a:pt x="8" y="392"/>
                  </a:lnTo>
                  <a:lnTo>
                    <a:pt x="8" y="424"/>
                  </a:lnTo>
                  <a:lnTo>
                    <a:pt x="0" y="424"/>
                  </a:lnTo>
                  <a:close/>
                  <a:moveTo>
                    <a:pt x="0" y="368"/>
                  </a:moveTo>
                  <a:lnTo>
                    <a:pt x="0" y="336"/>
                  </a:lnTo>
                  <a:lnTo>
                    <a:pt x="8" y="336"/>
                  </a:lnTo>
                  <a:lnTo>
                    <a:pt x="8" y="368"/>
                  </a:lnTo>
                  <a:lnTo>
                    <a:pt x="0" y="368"/>
                  </a:lnTo>
                  <a:close/>
                  <a:moveTo>
                    <a:pt x="0" y="312"/>
                  </a:moveTo>
                  <a:lnTo>
                    <a:pt x="0" y="280"/>
                  </a:lnTo>
                  <a:lnTo>
                    <a:pt x="8" y="280"/>
                  </a:lnTo>
                  <a:lnTo>
                    <a:pt x="8" y="312"/>
                  </a:lnTo>
                  <a:lnTo>
                    <a:pt x="0" y="312"/>
                  </a:lnTo>
                  <a:close/>
                  <a:moveTo>
                    <a:pt x="0" y="256"/>
                  </a:moveTo>
                  <a:lnTo>
                    <a:pt x="0" y="224"/>
                  </a:lnTo>
                  <a:lnTo>
                    <a:pt x="8" y="224"/>
                  </a:lnTo>
                  <a:lnTo>
                    <a:pt x="8" y="256"/>
                  </a:lnTo>
                  <a:lnTo>
                    <a:pt x="0" y="256"/>
                  </a:lnTo>
                  <a:close/>
                  <a:moveTo>
                    <a:pt x="0" y="200"/>
                  </a:moveTo>
                  <a:lnTo>
                    <a:pt x="0" y="168"/>
                  </a:lnTo>
                  <a:lnTo>
                    <a:pt x="8" y="168"/>
                  </a:lnTo>
                  <a:lnTo>
                    <a:pt x="8" y="200"/>
                  </a:lnTo>
                  <a:lnTo>
                    <a:pt x="0" y="200"/>
                  </a:lnTo>
                  <a:close/>
                  <a:moveTo>
                    <a:pt x="0" y="144"/>
                  </a:moveTo>
                  <a:lnTo>
                    <a:pt x="0" y="112"/>
                  </a:lnTo>
                  <a:lnTo>
                    <a:pt x="8" y="112"/>
                  </a:lnTo>
                  <a:lnTo>
                    <a:pt x="8" y="144"/>
                  </a:lnTo>
                  <a:lnTo>
                    <a:pt x="0" y="144"/>
                  </a:lnTo>
                  <a:close/>
                  <a:moveTo>
                    <a:pt x="0" y="88"/>
                  </a:moveTo>
                  <a:lnTo>
                    <a:pt x="0" y="56"/>
                  </a:lnTo>
                  <a:lnTo>
                    <a:pt x="8" y="56"/>
                  </a:lnTo>
                  <a:lnTo>
                    <a:pt x="8" y="88"/>
                  </a:lnTo>
                  <a:lnTo>
                    <a:pt x="0" y="88"/>
                  </a:lnTo>
                  <a:close/>
                  <a:moveTo>
                    <a:pt x="0" y="32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8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64" name="Freeform 188"/>
            <p:cNvSpPr>
              <a:spLocks noEditPoints="1"/>
            </p:cNvSpPr>
            <p:nvPr/>
          </p:nvSpPr>
          <p:spPr bwMode="auto">
            <a:xfrm>
              <a:off x="3513138" y="3201988"/>
              <a:ext cx="90488" cy="57150"/>
            </a:xfrm>
            <a:custGeom>
              <a:avLst/>
              <a:gdLst/>
              <a:ahLst/>
              <a:cxnLst>
                <a:cxn ang="0">
                  <a:pos x="53" y="36"/>
                </a:cxn>
                <a:cxn ang="0">
                  <a:pos x="25" y="21"/>
                </a:cxn>
                <a:cxn ang="0">
                  <a:pos x="29" y="14"/>
                </a:cxn>
                <a:cxn ang="0">
                  <a:pos x="57" y="29"/>
                </a:cxn>
                <a:cxn ang="0">
                  <a:pos x="53" y="36"/>
                </a:cxn>
                <a:cxn ang="0">
                  <a:pos x="4" y="9"/>
                </a:cxn>
                <a:cxn ang="0">
                  <a:pos x="0" y="7"/>
                </a:cxn>
                <a:cxn ang="0">
                  <a:pos x="4" y="0"/>
                </a:cxn>
                <a:cxn ang="0">
                  <a:pos x="8" y="2"/>
                </a:cxn>
                <a:cxn ang="0">
                  <a:pos x="4" y="9"/>
                </a:cxn>
              </a:cxnLst>
              <a:rect l="0" t="0" r="r" b="b"/>
              <a:pathLst>
                <a:path w="57" h="36">
                  <a:moveTo>
                    <a:pt x="53" y="36"/>
                  </a:moveTo>
                  <a:lnTo>
                    <a:pt x="25" y="21"/>
                  </a:lnTo>
                  <a:lnTo>
                    <a:pt x="29" y="14"/>
                  </a:lnTo>
                  <a:lnTo>
                    <a:pt x="57" y="29"/>
                  </a:lnTo>
                  <a:lnTo>
                    <a:pt x="53" y="36"/>
                  </a:lnTo>
                  <a:close/>
                  <a:moveTo>
                    <a:pt x="4" y="9"/>
                  </a:moveTo>
                  <a:lnTo>
                    <a:pt x="0" y="7"/>
                  </a:lnTo>
                  <a:lnTo>
                    <a:pt x="4" y="0"/>
                  </a:lnTo>
                  <a:lnTo>
                    <a:pt x="8" y="2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0367" name="Group 191"/>
            <p:cNvGrpSpPr>
              <a:grpSpLocks/>
            </p:cNvGrpSpPr>
            <p:nvPr/>
          </p:nvGrpSpPr>
          <p:grpSpPr bwMode="auto">
            <a:xfrm>
              <a:off x="3573463" y="3230563"/>
              <a:ext cx="76200" cy="47625"/>
              <a:chOff x="2251" y="2035"/>
              <a:chExt cx="48" cy="30"/>
            </a:xfrm>
          </p:grpSpPr>
          <p:sp>
            <p:nvSpPr>
              <p:cNvPr id="50365" name="Freeform 189"/>
              <p:cNvSpPr>
                <a:spLocks/>
              </p:cNvSpPr>
              <p:nvPr/>
            </p:nvSpPr>
            <p:spPr bwMode="auto">
              <a:xfrm>
                <a:off x="2254" y="2035"/>
                <a:ext cx="45" cy="30"/>
              </a:xfrm>
              <a:custGeom>
                <a:avLst/>
                <a:gdLst/>
                <a:ahLst/>
                <a:cxnLst>
                  <a:cxn ang="0">
                    <a:pos x="45" y="30"/>
                  </a:cxn>
                  <a:cxn ang="0">
                    <a:pos x="10" y="0"/>
                  </a:cxn>
                  <a:cxn ang="0">
                    <a:pos x="0" y="16"/>
                  </a:cxn>
                  <a:cxn ang="0">
                    <a:pos x="45" y="30"/>
                  </a:cxn>
                </a:cxnLst>
                <a:rect l="0" t="0" r="r" b="b"/>
                <a:pathLst>
                  <a:path w="45" h="30">
                    <a:moveTo>
                      <a:pt x="45" y="30"/>
                    </a:moveTo>
                    <a:lnTo>
                      <a:pt x="10" y="0"/>
                    </a:lnTo>
                    <a:lnTo>
                      <a:pt x="0" y="16"/>
                    </a:lnTo>
                    <a:lnTo>
                      <a:pt x="45" y="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366" name="Freeform 190"/>
              <p:cNvSpPr>
                <a:spLocks noEditPoints="1"/>
              </p:cNvSpPr>
              <p:nvPr/>
            </p:nvSpPr>
            <p:spPr bwMode="auto">
              <a:xfrm>
                <a:off x="2251" y="2036"/>
                <a:ext cx="44" cy="29"/>
              </a:xfrm>
              <a:custGeom>
                <a:avLst/>
                <a:gdLst/>
                <a:ahLst/>
                <a:cxnLst>
                  <a:cxn ang="0">
                    <a:pos x="5" y="11"/>
                  </a:cxn>
                  <a:cxn ang="0">
                    <a:pos x="35" y="21"/>
                  </a:cxn>
                  <a:cxn ang="0">
                    <a:pos x="33" y="29"/>
                  </a:cxn>
                  <a:cxn ang="0">
                    <a:pos x="2" y="19"/>
                  </a:cxn>
                  <a:cxn ang="0">
                    <a:pos x="5" y="11"/>
                  </a:cxn>
                  <a:cxn ang="0">
                    <a:pos x="39" y="27"/>
                  </a:cxn>
                  <a:cxn ang="0">
                    <a:pos x="15" y="6"/>
                  </a:cxn>
                  <a:cxn ang="0">
                    <a:pos x="20" y="0"/>
                  </a:cxn>
                  <a:cxn ang="0">
                    <a:pos x="44" y="21"/>
                  </a:cxn>
                  <a:cxn ang="0">
                    <a:pos x="39" y="27"/>
                  </a:cxn>
                  <a:cxn ang="0">
                    <a:pos x="7" y="17"/>
                  </a:cxn>
                  <a:cxn ang="0">
                    <a:pos x="7" y="17"/>
                  </a:cxn>
                  <a:cxn ang="0">
                    <a:pos x="0" y="13"/>
                  </a:cxn>
                  <a:cxn ang="0">
                    <a:pos x="1" y="13"/>
                  </a:cxn>
                  <a:cxn ang="0">
                    <a:pos x="7" y="17"/>
                  </a:cxn>
                </a:cxnLst>
                <a:rect l="0" t="0" r="r" b="b"/>
                <a:pathLst>
                  <a:path w="44" h="29">
                    <a:moveTo>
                      <a:pt x="5" y="11"/>
                    </a:moveTo>
                    <a:lnTo>
                      <a:pt x="35" y="21"/>
                    </a:lnTo>
                    <a:lnTo>
                      <a:pt x="33" y="29"/>
                    </a:lnTo>
                    <a:lnTo>
                      <a:pt x="2" y="19"/>
                    </a:lnTo>
                    <a:lnTo>
                      <a:pt x="5" y="11"/>
                    </a:lnTo>
                    <a:close/>
                    <a:moveTo>
                      <a:pt x="39" y="27"/>
                    </a:moveTo>
                    <a:lnTo>
                      <a:pt x="15" y="6"/>
                    </a:lnTo>
                    <a:lnTo>
                      <a:pt x="20" y="0"/>
                    </a:lnTo>
                    <a:lnTo>
                      <a:pt x="44" y="21"/>
                    </a:lnTo>
                    <a:lnTo>
                      <a:pt x="39" y="27"/>
                    </a:lnTo>
                    <a:close/>
                    <a:moveTo>
                      <a:pt x="7" y="17"/>
                    </a:moveTo>
                    <a:lnTo>
                      <a:pt x="7" y="17"/>
                    </a:lnTo>
                    <a:lnTo>
                      <a:pt x="0" y="13"/>
                    </a:lnTo>
                    <a:lnTo>
                      <a:pt x="1" y="13"/>
                    </a:lnTo>
                    <a:lnTo>
                      <a:pt x="7" y="17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0368" name="Freeform 192"/>
            <p:cNvSpPr>
              <a:spLocks noEditPoints="1"/>
            </p:cNvSpPr>
            <p:nvPr/>
          </p:nvSpPr>
          <p:spPr bwMode="auto">
            <a:xfrm>
              <a:off x="3513138" y="3201988"/>
              <a:ext cx="90488" cy="57150"/>
            </a:xfrm>
            <a:custGeom>
              <a:avLst/>
              <a:gdLst/>
              <a:ahLst/>
              <a:cxnLst>
                <a:cxn ang="0">
                  <a:pos x="53" y="36"/>
                </a:cxn>
                <a:cxn ang="0">
                  <a:pos x="25" y="21"/>
                </a:cxn>
                <a:cxn ang="0">
                  <a:pos x="29" y="14"/>
                </a:cxn>
                <a:cxn ang="0">
                  <a:pos x="57" y="29"/>
                </a:cxn>
                <a:cxn ang="0">
                  <a:pos x="53" y="36"/>
                </a:cxn>
                <a:cxn ang="0">
                  <a:pos x="4" y="9"/>
                </a:cxn>
                <a:cxn ang="0">
                  <a:pos x="0" y="7"/>
                </a:cxn>
                <a:cxn ang="0">
                  <a:pos x="4" y="0"/>
                </a:cxn>
                <a:cxn ang="0">
                  <a:pos x="8" y="2"/>
                </a:cxn>
                <a:cxn ang="0">
                  <a:pos x="4" y="9"/>
                </a:cxn>
              </a:cxnLst>
              <a:rect l="0" t="0" r="r" b="b"/>
              <a:pathLst>
                <a:path w="57" h="36">
                  <a:moveTo>
                    <a:pt x="53" y="36"/>
                  </a:moveTo>
                  <a:lnTo>
                    <a:pt x="25" y="21"/>
                  </a:lnTo>
                  <a:lnTo>
                    <a:pt x="29" y="14"/>
                  </a:lnTo>
                  <a:lnTo>
                    <a:pt x="57" y="29"/>
                  </a:lnTo>
                  <a:lnTo>
                    <a:pt x="53" y="36"/>
                  </a:lnTo>
                  <a:close/>
                  <a:moveTo>
                    <a:pt x="4" y="9"/>
                  </a:moveTo>
                  <a:lnTo>
                    <a:pt x="0" y="7"/>
                  </a:lnTo>
                  <a:lnTo>
                    <a:pt x="4" y="0"/>
                  </a:lnTo>
                  <a:lnTo>
                    <a:pt x="8" y="2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0371" name="Group 195"/>
            <p:cNvGrpSpPr>
              <a:grpSpLocks/>
            </p:cNvGrpSpPr>
            <p:nvPr/>
          </p:nvGrpSpPr>
          <p:grpSpPr bwMode="auto">
            <a:xfrm>
              <a:off x="3573463" y="3230563"/>
              <a:ext cx="76200" cy="47625"/>
              <a:chOff x="2251" y="2035"/>
              <a:chExt cx="48" cy="30"/>
            </a:xfrm>
          </p:grpSpPr>
          <p:sp>
            <p:nvSpPr>
              <p:cNvPr id="50369" name="Freeform 193"/>
              <p:cNvSpPr>
                <a:spLocks/>
              </p:cNvSpPr>
              <p:nvPr/>
            </p:nvSpPr>
            <p:spPr bwMode="auto">
              <a:xfrm>
                <a:off x="2254" y="2035"/>
                <a:ext cx="45" cy="30"/>
              </a:xfrm>
              <a:custGeom>
                <a:avLst/>
                <a:gdLst/>
                <a:ahLst/>
                <a:cxnLst>
                  <a:cxn ang="0">
                    <a:pos x="45" y="30"/>
                  </a:cxn>
                  <a:cxn ang="0">
                    <a:pos x="10" y="0"/>
                  </a:cxn>
                  <a:cxn ang="0">
                    <a:pos x="0" y="16"/>
                  </a:cxn>
                  <a:cxn ang="0">
                    <a:pos x="45" y="30"/>
                  </a:cxn>
                </a:cxnLst>
                <a:rect l="0" t="0" r="r" b="b"/>
                <a:pathLst>
                  <a:path w="45" h="30">
                    <a:moveTo>
                      <a:pt x="45" y="30"/>
                    </a:moveTo>
                    <a:lnTo>
                      <a:pt x="10" y="0"/>
                    </a:lnTo>
                    <a:lnTo>
                      <a:pt x="0" y="16"/>
                    </a:lnTo>
                    <a:lnTo>
                      <a:pt x="45" y="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370" name="Freeform 194"/>
              <p:cNvSpPr>
                <a:spLocks noEditPoints="1"/>
              </p:cNvSpPr>
              <p:nvPr/>
            </p:nvSpPr>
            <p:spPr bwMode="auto">
              <a:xfrm>
                <a:off x="2251" y="2036"/>
                <a:ext cx="44" cy="29"/>
              </a:xfrm>
              <a:custGeom>
                <a:avLst/>
                <a:gdLst/>
                <a:ahLst/>
                <a:cxnLst>
                  <a:cxn ang="0">
                    <a:pos x="5" y="11"/>
                  </a:cxn>
                  <a:cxn ang="0">
                    <a:pos x="35" y="21"/>
                  </a:cxn>
                  <a:cxn ang="0">
                    <a:pos x="33" y="29"/>
                  </a:cxn>
                  <a:cxn ang="0">
                    <a:pos x="2" y="19"/>
                  </a:cxn>
                  <a:cxn ang="0">
                    <a:pos x="5" y="11"/>
                  </a:cxn>
                  <a:cxn ang="0">
                    <a:pos x="39" y="27"/>
                  </a:cxn>
                  <a:cxn ang="0">
                    <a:pos x="15" y="6"/>
                  </a:cxn>
                  <a:cxn ang="0">
                    <a:pos x="20" y="0"/>
                  </a:cxn>
                  <a:cxn ang="0">
                    <a:pos x="44" y="21"/>
                  </a:cxn>
                  <a:cxn ang="0">
                    <a:pos x="39" y="27"/>
                  </a:cxn>
                  <a:cxn ang="0">
                    <a:pos x="7" y="17"/>
                  </a:cxn>
                  <a:cxn ang="0">
                    <a:pos x="7" y="17"/>
                  </a:cxn>
                  <a:cxn ang="0">
                    <a:pos x="0" y="13"/>
                  </a:cxn>
                  <a:cxn ang="0">
                    <a:pos x="1" y="13"/>
                  </a:cxn>
                  <a:cxn ang="0">
                    <a:pos x="7" y="17"/>
                  </a:cxn>
                </a:cxnLst>
                <a:rect l="0" t="0" r="r" b="b"/>
                <a:pathLst>
                  <a:path w="44" h="29">
                    <a:moveTo>
                      <a:pt x="5" y="11"/>
                    </a:moveTo>
                    <a:lnTo>
                      <a:pt x="35" y="21"/>
                    </a:lnTo>
                    <a:lnTo>
                      <a:pt x="33" y="29"/>
                    </a:lnTo>
                    <a:lnTo>
                      <a:pt x="2" y="19"/>
                    </a:lnTo>
                    <a:lnTo>
                      <a:pt x="5" y="11"/>
                    </a:lnTo>
                    <a:close/>
                    <a:moveTo>
                      <a:pt x="39" y="27"/>
                    </a:moveTo>
                    <a:lnTo>
                      <a:pt x="15" y="6"/>
                    </a:lnTo>
                    <a:lnTo>
                      <a:pt x="20" y="0"/>
                    </a:lnTo>
                    <a:lnTo>
                      <a:pt x="44" y="21"/>
                    </a:lnTo>
                    <a:lnTo>
                      <a:pt x="39" y="27"/>
                    </a:lnTo>
                    <a:close/>
                    <a:moveTo>
                      <a:pt x="7" y="17"/>
                    </a:moveTo>
                    <a:lnTo>
                      <a:pt x="7" y="17"/>
                    </a:lnTo>
                    <a:lnTo>
                      <a:pt x="0" y="13"/>
                    </a:lnTo>
                    <a:lnTo>
                      <a:pt x="1" y="13"/>
                    </a:lnTo>
                    <a:lnTo>
                      <a:pt x="7" y="17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0374" name="Group 198"/>
            <p:cNvGrpSpPr>
              <a:grpSpLocks/>
            </p:cNvGrpSpPr>
            <p:nvPr/>
          </p:nvGrpSpPr>
          <p:grpSpPr bwMode="auto">
            <a:xfrm>
              <a:off x="3741738" y="3194051"/>
              <a:ext cx="169863" cy="244475"/>
              <a:chOff x="2357" y="2012"/>
              <a:chExt cx="107" cy="154"/>
            </a:xfrm>
          </p:grpSpPr>
          <p:sp>
            <p:nvSpPr>
              <p:cNvPr id="50372" name="Rectangle 196"/>
              <p:cNvSpPr>
                <a:spLocks noChangeArrowheads="1"/>
              </p:cNvSpPr>
              <p:nvPr/>
            </p:nvSpPr>
            <p:spPr bwMode="auto">
              <a:xfrm>
                <a:off x="2413" y="2089"/>
                <a:ext cx="51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373" name="Rectangle 197"/>
              <p:cNvSpPr>
                <a:spLocks noChangeArrowheads="1"/>
              </p:cNvSpPr>
              <p:nvPr/>
            </p:nvSpPr>
            <p:spPr bwMode="auto">
              <a:xfrm>
                <a:off x="2357" y="2012"/>
                <a:ext cx="107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T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50377" name="Group 201"/>
            <p:cNvGrpSpPr>
              <a:grpSpLocks/>
            </p:cNvGrpSpPr>
            <p:nvPr/>
          </p:nvGrpSpPr>
          <p:grpSpPr bwMode="auto">
            <a:xfrm>
              <a:off x="3592513" y="2333626"/>
              <a:ext cx="122238" cy="363538"/>
              <a:chOff x="2263" y="1470"/>
              <a:chExt cx="77" cy="229"/>
            </a:xfrm>
          </p:grpSpPr>
          <p:sp>
            <p:nvSpPr>
              <p:cNvPr id="50375" name="Rectangle 199"/>
              <p:cNvSpPr>
                <a:spLocks noChangeArrowheads="1"/>
              </p:cNvSpPr>
              <p:nvPr/>
            </p:nvSpPr>
            <p:spPr bwMode="auto">
              <a:xfrm>
                <a:off x="2267" y="1474"/>
                <a:ext cx="69" cy="22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376" name="Freeform 200"/>
              <p:cNvSpPr>
                <a:spLocks noEditPoints="1"/>
              </p:cNvSpPr>
              <p:nvPr/>
            </p:nvSpPr>
            <p:spPr bwMode="auto">
              <a:xfrm>
                <a:off x="2263" y="1470"/>
                <a:ext cx="77" cy="229"/>
              </a:xfrm>
              <a:custGeom>
                <a:avLst/>
                <a:gdLst/>
                <a:ahLst/>
                <a:cxnLst>
                  <a:cxn ang="0">
                    <a:pos x="41" y="8"/>
                  </a:cxn>
                  <a:cxn ang="0">
                    <a:pos x="73" y="0"/>
                  </a:cxn>
                  <a:cxn ang="0">
                    <a:pos x="17" y="8"/>
                  </a:cxn>
                  <a:cxn ang="0">
                    <a:pos x="8" y="4"/>
                  </a:cxn>
                  <a:cxn ang="0">
                    <a:pos x="0" y="23"/>
                  </a:cxn>
                  <a:cxn ang="0">
                    <a:pos x="17" y="0"/>
                  </a:cxn>
                  <a:cxn ang="0">
                    <a:pos x="8" y="47"/>
                  </a:cxn>
                  <a:cxn ang="0">
                    <a:pos x="0" y="79"/>
                  </a:cxn>
                  <a:cxn ang="0">
                    <a:pos x="8" y="47"/>
                  </a:cxn>
                  <a:cxn ang="0">
                    <a:pos x="8" y="135"/>
                  </a:cxn>
                  <a:cxn ang="0">
                    <a:pos x="0" y="103"/>
                  </a:cxn>
                  <a:cxn ang="0">
                    <a:pos x="8" y="159"/>
                  </a:cxn>
                  <a:cxn ang="0">
                    <a:pos x="0" y="191"/>
                  </a:cxn>
                  <a:cxn ang="0">
                    <a:pos x="8" y="159"/>
                  </a:cxn>
                  <a:cxn ang="0">
                    <a:pos x="8" y="225"/>
                  </a:cxn>
                  <a:cxn ang="0">
                    <a:pos x="26" y="221"/>
                  </a:cxn>
                  <a:cxn ang="0">
                    <a:pos x="0" y="229"/>
                  </a:cxn>
                  <a:cxn ang="0">
                    <a:pos x="8" y="215"/>
                  </a:cxn>
                  <a:cxn ang="0">
                    <a:pos x="73" y="221"/>
                  </a:cxn>
                  <a:cxn ang="0">
                    <a:pos x="69" y="216"/>
                  </a:cxn>
                  <a:cxn ang="0">
                    <a:pos x="77" y="229"/>
                  </a:cxn>
                  <a:cxn ang="0">
                    <a:pos x="50" y="221"/>
                  </a:cxn>
                  <a:cxn ang="0">
                    <a:pos x="69" y="160"/>
                  </a:cxn>
                  <a:cxn ang="0">
                    <a:pos x="77" y="192"/>
                  </a:cxn>
                  <a:cxn ang="0">
                    <a:pos x="69" y="136"/>
                  </a:cxn>
                  <a:cxn ang="0">
                    <a:pos x="77" y="104"/>
                  </a:cxn>
                  <a:cxn ang="0">
                    <a:pos x="69" y="136"/>
                  </a:cxn>
                  <a:cxn ang="0">
                    <a:pos x="69" y="48"/>
                  </a:cxn>
                  <a:cxn ang="0">
                    <a:pos x="77" y="80"/>
                  </a:cxn>
                  <a:cxn ang="0">
                    <a:pos x="69" y="24"/>
                  </a:cxn>
                  <a:cxn ang="0">
                    <a:pos x="77" y="4"/>
                  </a:cxn>
                  <a:cxn ang="0">
                    <a:pos x="69" y="24"/>
                  </a:cxn>
                </a:cxnLst>
                <a:rect l="0" t="0" r="r" b="b"/>
                <a:pathLst>
                  <a:path w="77" h="229">
                    <a:moveTo>
                      <a:pt x="73" y="8"/>
                    </a:moveTo>
                    <a:lnTo>
                      <a:pt x="41" y="8"/>
                    </a:lnTo>
                    <a:lnTo>
                      <a:pt x="41" y="0"/>
                    </a:lnTo>
                    <a:lnTo>
                      <a:pt x="73" y="0"/>
                    </a:lnTo>
                    <a:lnTo>
                      <a:pt x="73" y="8"/>
                    </a:lnTo>
                    <a:close/>
                    <a:moveTo>
                      <a:pt x="17" y="8"/>
                    </a:moveTo>
                    <a:lnTo>
                      <a:pt x="4" y="8"/>
                    </a:lnTo>
                    <a:lnTo>
                      <a:pt x="8" y="4"/>
                    </a:lnTo>
                    <a:lnTo>
                      <a:pt x="8" y="23"/>
                    </a:lnTo>
                    <a:lnTo>
                      <a:pt x="0" y="23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8"/>
                    </a:lnTo>
                    <a:close/>
                    <a:moveTo>
                      <a:pt x="8" y="47"/>
                    </a:moveTo>
                    <a:lnTo>
                      <a:pt x="8" y="79"/>
                    </a:lnTo>
                    <a:lnTo>
                      <a:pt x="0" y="79"/>
                    </a:lnTo>
                    <a:lnTo>
                      <a:pt x="0" y="47"/>
                    </a:lnTo>
                    <a:lnTo>
                      <a:pt x="8" y="47"/>
                    </a:lnTo>
                    <a:close/>
                    <a:moveTo>
                      <a:pt x="8" y="103"/>
                    </a:moveTo>
                    <a:lnTo>
                      <a:pt x="8" y="135"/>
                    </a:lnTo>
                    <a:lnTo>
                      <a:pt x="0" y="135"/>
                    </a:lnTo>
                    <a:lnTo>
                      <a:pt x="0" y="103"/>
                    </a:lnTo>
                    <a:lnTo>
                      <a:pt x="8" y="103"/>
                    </a:lnTo>
                    <a:close/>
                    <a:moveTo>
                      <a:pt x="8" y="159"/>
                    </a:moveTo>
                    <a:lnTo>
                      <a:pt x="8" y="191"/>
                    </a:lnTo>
                    <a:lnTo>
                      <a:pt x="0" y="191"/>
                    </a:lnTo>
                    <a:lnTo>
                      <a:pt x="0" y="159"/>
                    </a:lnTo>
                    <a:lnTo>
                      <a:pt x="8" y="159"/>
                    </a:lnTo>
                    <a:close/>
                    <a:moveTo>
                      <a:pt x="8" y="215"/>
                    </a:moveTo>
                    <a:lnTo>
                      <a:pt x="8" y="225"/>
                    </a:lnTo>
                    <a:lnTo>
                      <a:pt x="4" y="221"/>
                    </a:lnTo>
                    <a:lnTo>
                      <a:pt x="26" y="221"/>
                    </a:lnTo>
                    <a:lnTo>
                      <a:pt x="26" y="229"/>
                    </a:lnTo>
                    <a:lnTo>
                      <a:pt x="0" y="229"/>
                    </a:lnTo>
                    <a:lnTo>
                      <a:pt x="0" y="215"/>
                    </a:lnTo>
                    <a:lnTo>
                      <a:pt x="8" y="215"/>
                    </a:lnTo>
                    <a:close/>
                    <a:moveTo>
                      <a:pt x="50" y="221"/>
                    </a:moveTo>
                    <a:lnTo>
                      <a:pt x="73" y="221"/>
                    </a:lnTo>
                    <a:lnTo>
                      <a:pt x="69" y="225"/>
                    </a:lnTo>
                    <a:lnTo>
                      <a:pt x="69" y="216"/>
                    </a:lnTo>
                    <a:lnTo>
                      <a:pt x="77" y="216"/>
                    </a:lnTo>
                    <a:lnTo>
                      <a:pt x="77" y="229"/>
                    </a:lnTo>
                    <a:lnTo>
                      <a:pt x="50" y="229"/>
                    </a:lnTo>
                    <a:lnTo>
                      <a:pt x="50" y="221"/>
                    </a:lnTo>
                    <a:close/>
                    <a:moveTo>
                      <a:pt x="69" y="192"/>
                    </a:moveTo>
                    <a:lnTo>
                      <a:pt x="69" y="160"/>
                    </a:lnTo>
                    <a:lnTo>
                      <a:pt x="77" y="160"/>
                    </a:lnTo>
                    <a:lnTo>
                      <a:pt x="77" y="192"/>
                    </a:lnTo>
                    <a:lnTo>
                      <a:pt x="69" y="192"/>
                    </a:lnTo>
                    <a:close/>
                    <a:moveTo>
                      <a:pt x="69" y="136"/>
                    </a:moveTo>
                    <a:lnTo>
                      <a:pt x="69" y="104"/>
                    </a:lnTo>
                    <a:lnTo>
                      <a:pt x="77" y="104"/>
                    </a:lnTo>
                    <a:lnTo>
                      <a:pt x="77" y="136"/>
                    </a:lnTo>
                    <a:lnTo>
                      <a:pt x="69" y="136"/>
                    </a:lnTo>
                    <a:close/>
                    <a:moveTo>
                      <a:pt x="69" y="80"/>
                    </a:moveTo>
                    <a:lnTo>
                      <a:pt x="69" y="48"/>
                    </a:lnTo>
                    <a:lnTo>
                      <a:pt x="77" y="48"/>
                    </a:lnTo>
                    <a:lnTo>
                      <a:pt x="77" y="80"/>
                    </a:lnTo>
                    <a:lnTo>
                      <a:pt x="69" y="80"/>
                    </a:lnTo>
                    <a:close/>
                    <a:moveTo>
                      <a:pt x="69" y="24"/>
                    </a:moveTo>
                    <a:lnTo>
                      <a:pt x="69" y="4"/>
                    </a:lnTo>
                    <a:lnTo>
                      <a:pt x="77" y="4"/>
                    </a:lnTo>
                    <a:lnTo>
                      <a:pt x="77" y="24"/>
                    </a:lnTo>
                    <a:lnTo>
                      <a:pt x="69" y="24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0378" name="Freeform 202"/>
            <p:cNvSpPr>
              <a:spLocks noEditPoints="1"/>
            </p:cNvSpPr>
            <p:nvPr/>
          </p:nvSpPr>
          <p:spPr bwMode="auto">
            <a:xfrm>
              <a:off x="4192588" y="2978151"/>
              <a:ext cx="131763" cy="71438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29" y="24"/>
                </a:cxn>
                <a:cxn ang="0">
                  <a:pos x="33" y="31"/>
                </a:cxn>
                <a:cxn ang="0">
                  <a:pos x="4" y="45"/>
                </a:cxn>
                <a:cxn ang="0">
                  <a:pos x="0" y="38"/>
                </a:cxn>
                <a:cxn ang="0">
                  <a:pos x="51" y="14"/>
                </a:cxn>
                <a:cxn ang="0">
                  <a:pos x="80" y="0"/>
                </a:cxn>
                <a:cxn ang="0">
                  <a:pos x="83" y="7"/>
                </a:cxn>
                <a:cxn ang="0">
                  <a:pos x="54" y="21"/>
                </a:cxn>
                <a:cxn ang="0">
                  <a:pos x="51" y="14"/>
                </a:cxn>
              </a:cxnLst>
              <a:rect l="0" t="0" r="r" b="b"/>
              <a:pathLst>
                <a:path w="83" h="45">
                  <a:moveTo>
                    <a:pt x="0" y="38"/>
                  </a:moveTo>
                  <a:lnTo>
                    <a:pt x="29" y="24"/>
                  </a:lnTo>
                  <a:lnTo>
                    <a:pt x="33" y="31"/>
                  </a:lnTo>
                  <a:lnTo>
                    <a:pt x="4" y="45"/>
                  </a:lnTo>
                  <a:lnTo>
                    <a:pt x="0" y="38"/>
                  </a:lnTo>
                  <a:close/>
                  <a:moveTo>
                    <a:pt x="51" y="14"/>
                  </a:moveTo>
                  <a:lnTo>
                    <a:pt x="80" y="0"/>
                  </a:lnTo>
                  <a:lnTo>
                    <a:pt x="83" y="7"/>
                  </a:lnTo>
                  <a:lnTo>
                    <a:pt x="54" y="21"/>
                  </a:lnTo>
                  <a:lnTo>
                    <a:pt x="51" y="14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79" name="Freeform 203"/>
            <p:cNvSpPr>
              <a:spLocks noEditPoints="1"/>
            </p:cNvSpPr>
            <p:nvPr/>
          </p:nvSpPr>
          <p:spPr bwMode="auto">
            <a:xfrm>
              <a:off x="4187825" y="2994026"/>
              <a:ext cx="12700" cy="277813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0" y="143"/>
                </a:cxn>
                <a:cxn ang="0">
                  <a:pos x="8" y="143"/>
                </a:cxn>
                <a:cxn ang="0">
                  <a:pos x="8" y="175"/>
                </a:cxn>
                <a:cxn ang="0">
                  <a:pos x="0" y="175"/>
                </a:cxn>
                <a:cxn ang="0">
                  <a:pos x="0" y="119"/>
                </a:cxn>
                <a:cxn ang="0">
                  <a:pos x="0" y="87"/>
                </a:cxn>
                <a:cxn ang="0">
                  <a:pos x="8" y="87"/>
                </a:cxn>
                <a:cxn ang="0">
                  <a:pos x="8" y="119"/>
                </a:cxn>
                <a:cxn ang="0">
                  <a:pos x="0" y="119"/>
                </a:cxn>
                <a:cxn ang="0">
                  <a:pos x="0" y="63"/>
                </a:cxn>
                <a:cxn ang="0">
                  <a:pos x="0" y="31"/>
                </a:cxn>
                <a:cxn ang="0">
                  <a:pos x="8" y="31"/>
                </a:cxn>
                <a:cxn ang="0">
                  <a:pos x="8" y="63"/>
                </a:cxn>
                <a:cxn ang="0">
                  <a:pos x="0" y="63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7"/>
                </a:cxn>
                <a:cxn ang="0">
                  <a:pos x="0" y="7"/>
                </a:cxn>
              </a:cxnLst>
              <a:rect l="0" t="0" r="r" b="b"/>
              <a:pathLst>
                <a:path w="8" h="175">
                  <a:moveTo>
                    <a:pt x="0" y="175"/>
                  </a:moveTo>
                  <a:lnTo>
                    <a:pt x="0" y="143"/>
                  </a:lnTo>
                  <a:lnTo>
                    <a:pt x="8" y="143"/>
                  </a:lnTo>
                  <a:lnTo>
                    <a:pt x="8" y="175"/>
                  </a:lnTo>
                  <a:lnTo>
                    <a:pt x="0" y="175"/>
                  </a:lnTo>
                  <a:close/>
                  <a:moveTo>
                    <a:pt x="0" y="119"/>
                  </a:moveTo>
                  <a:lnTo>
                    <a:pt x="0" y="87"/>
                  </a:lnTo>
                  <a:lnTo>
                    <a:pt x="8" y="87"/>
                  </a:lnTo>
                  <a:lnTo>
                    <a:pt x="8" y="119"/>
                  </a:lnTo>
                  <a:lnTo>
                    <a:pt x="0" y="119"/>
                  </a:lnTo>
                  <a:close/>
                  <a:moveTo>
                    <a:pt x="0" y="63"/>
                  </a:moveTo>
                  <a:lnTo>
                    <a:pt x="0" y="31"/>
                  </a:lnTo>
                  <a:lnTo>
                    <a:pt x="8" y="31"/>
                  </a:lnTo>
                  <a:lnTo>
                    <a:pt x="8" y="63"/>
                  </a:lnTo>
                  <a:lnTo>
                    <a:pt x="0" y="63"/>
                  </a:lnTo>
                  <a:close/>
                  <a:moveTo>
                    <a:pt x="0" y="7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8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80" name="Freeform 204"/>
            <p:cNvSpPr>
              <a:spLocks noEditPoints="1"/>
            </p:cNvSpPr>
            <p:nvPr/>
          </p:nvSpPr>
          <p:spPr bwMode="auto">
            <a:xfrm>
              <a:off x="4333875" y="2209801"/>
              <a:ext cx="12700" cy="763588"/>
            </a:xfrm>
            <a:custGeom>
              <a:avLst/>
              <a:gdLst/>
              <a:ahLst/>
              <a:cxnLst>
                <a:cxn ang="0">
                  <a:pos x="0" y="481"/>
                </a:cxn>
                <a:cxn ang="0">
                  <a:pos x="0" y="449"/>
                </a:cxn>
                <a:cxn ang="0">
                  <a:pos x="8" y="449"/>
                </a:cxn>
                <a:cxn ang="0">
                  <a:pos x="8" y="481"/>
                </a:cxn>
                <a:cxn ang="0">
                  <a:pos x="0" y="481"/>
                </a:cxn>
                <a:cxn ang="0">
                  <a:pos x="0" y="425"/>
                </a:cxn>
                <a:cxn ang="0">
                  <a:pos x="0" y="392"/>
                </a:cxn>
                <a:cxn ang="0">
                  <a:pos x="8" y="392"/>
                </a:cxn>
                <a:cxn ang="0">
                  <a:pos x="8" y="425"/>
                </a:cxn>
                <a:cxn ang="0">
                  <a:pos x="0" y="425"/>
                </a:cxn>
                <a:cxn ang="0">
                  <a:pos x="0" y="368"/>
                </a:cxn>
                <a:cxn ang="0">
                  <a:pos x="0" y="336"/>
                </a:cxn>
                <a:cxn ang="0">
                  <a:pos x="8" y="336"/>
                </a:cxn>
                <a:cxn ang="0">
                  <a:pos x="8" y="368"/>
                </a:cxn>
                <a:cxn ang="0">
                  <a:pos x="0" y="368"/>
                </a:cxn>
                <a:cxn ang="0">
                  <a:pos x="0" y="312"/>
                </a:cxn>
                <a:cxn ang="0">
                  <a:pos x="0" y="280"/>
                </a:cxn>
                <a:cxn ang="0">
                  <a:pos x="8" y="280"/>
                </a:cxn>
                <a:cxn ang="0">
                  <a:pos x="8" y="312"/>
                </a:cxn>
                <a:cxn ang="0">
                  <a:pos x="0" y="312"/>
                </a:cxn>
                <a:cxn ang="0">
                  <a:pos x="0" y="256"/>
                </a:cxn>
                <a:cxn ang="0">
                  <a:pos x="0" y="224"/>
                </a:cxn>
                <a:cxn ang="0">
                  <a:pos x="8" y="224"/>
                </a:cxn>
                <a:cxn ang="0">
                  <a:pos x="8" y="256"/>
                </a:cxn>
                <a:cxn ang="0">
                  <a:pos x="0" y="256"/>
                </a:cxn>
                <a:cxn ang="0">
                  <a:pos x="0" y="200"/>
                </a:cxn>
                <a:cxn ang="0">
                  <a:pos x="0" y="168"/>
                </a:cxn>
                <a:cxn ang="0">
                  <a:pos x="8" y="168"/>
                </a:cxn>
                <a:cxn ang="0">
                  <a:pos x="8" y="200"/>
                </a:cxn>
                <a:cxn ang="0">
                  <a:pos x="0" y="200"/>
                </a:cxn>
                <a:cxn ang="0">
                  <a:pos x="0" y="144"/>
                </a:cxn>
                <a:cxn ang="0">
                  <a:pos x="0" y="112"/>
                </a:cxn>
                <a:cxn ang="0">
                  <a:pos x="8" y="112"/>
                </a:cxn>
                <a:cxn ang="0">
                  <a:pos x="8" y="144"/>
                </a:cxn>
                <a:cxn ang="0">
                  <a:pos x="0" y="144"/>
                </a:cxn>
                <a:cxn ang="0">
                  <a:pos x="0" y="88"/>
                </a:cxn>
                <a:cxn ang="0">
                  <a:pos x="0" y="56"/>
                </a:cxn>
                <a:cxn ang="0">
                  <a:pos x="8" y="56"/>
                </a:cxn>
                <a:cxn ang="0">
                  <a:pos x="8" y="88"/>
                </a:cxn>
                <a:cxn ang="0">
                  <a:pos x="0" y="88"/>
                </a:cxn>
                <a:cxn ang="0">
                  <a:pos x="0" y="3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32"/>
                </a:cxn>
                <a:cxn ang="0">
                  <a:pos x="0" y="32"/>
                </a:cxn>
              </a:cxnLst>
              <a:rect l="0" t="0" r="r" b="b"/>
              <a:pathLst>
                <a:path w="8" h="481">
                  <a:moveTo>
                    <a:pt x="0" y="481"/>
                  </a:moveTo>
                  <a:lnTo>
                    <a:pt x="0" y="449"/>
                  </a:lnTo>
                  <a:lnTo>
                    <a:pt x="8" y="449"/>
                  </a:lnTo>
                  <a:lnTo>
                    <a:pt x="8" y="481"/>
                  </a:lnTo>
                  <a:lnTo>
                    <a:pt x="0" y="481"/>
                  </a:lnTo>
                  <a:close/>
                  <a:moveTo>
                    <a:pt x="0" y="425"/>
                  </a:moveTo>
                  <a:lnTo>
                    <a:pt x="0" y="392"/>
                  </a:lnTo>
                  <a:lnTo>
                    <a:pt x="8" y="392"/>
                  </a:lnTo>
                  <a:lnTo>
                    <a:pt x="8" y="425"/>
                  </a:lnTo>
                  <a:lnTo>
                    <a:pt x="0" y="425"/>
                  </a:lnTo>
                  <a:close/>
                  <a:moveTo>
                    <a:pt x="0" y="368"/>
                  </a:moveTo>
                  <a:lnTo>
                    <a:pt x="0" y="336"/>
                  </a:lnTo>
                  <a:lnTo>
                    <a:pt x="8" y="336"/>
                  </a:lnTo>
                  <a:lnTo>
                    <a:pt x="8" y="368"/>
                  </a:lnTo>
                  <a:lnTo>
                    <a:pt x="0" y="368"/>
                  </a:lnTo>
                  <a:close/>
                  <a:moveTo>
                    <a:pt x="0" y="312"/>
                  </a:moveTo>
                  <a:lnTo>
                    <a:pt x="0" y="280"/>
                  </a:lnTo>
                  <a:lnTo>
                    <a:pt x="8" y="280"/>
                  </a:lnTo>
                  <a:lnTo>
                    <a:pt x="8" y="312"/>
                  </a:lnTo>
                  <a:lnTo>
                    <a:pt x="0" y="312"/>
                  </a:lnTo>
                  <a:close/>
                  <a:moveTo>
                    <a:pt x="0" y="256"/>
                  </a:moveTo>
                  <a:lnTo>
                    <a:pt x="0" y="224"/>
                  </a:lnTo>
                  <a:lnTo>
                    <a:pt x="8" y="224"/>
                  </a:lnTo>
                  <a:lnTo>
                    <a:pt x="8" y="256"/>
                  </a:lnTo>
                  <a:lnTo>
                    <a:pt x="0" y="256"/>
                  </a:lnTo>
                  <a:close/>
                  <a:moveTo>
                    <a:pt x="0" y="200"/>
                  </a:moveTo>
                  <a:lnTo>
                    <a:pt x="0" y="168"/>
                  </a:lnTo>
                  <a:lnTo>
                    <a:pt x="8" y="168"/>
                  </a:lnTo>
                  <a:lnTo>
                    <a:pt x="8" y="200"/>
                  </a:lnTo>
                  <a:lnTo>
                    <a:pt x="0" y="200"/>
                  </a:lnTo>
                  <a:close/>
                  <a:moveTo>
                    <a:pt x="0" y="144"/>
                  </a:moveTo>
                  <a:lnTo>
                    <a:pt x="0" y="112"/>
                  </a:lnTo>
                  <a:lnTo>
                    <a:pt x="8" y="112"/>
                  </a:lnTo>
                  <a:lnTo>
                    <a:pt x="8" y="144"/>
                  </a:lnTo>
                  <a:lnTo>
                    <a:pt x="0" y="144"/>
                  </a:lnTo>
                  <a:close/>
                  <a:moveTo>
                    <a:pt x="0" y="88"/>
                  </a:moveTo>
                  <a:lnTo>
                    <a:pt x="0" y="56"/>
                  </a:lnTo>
                  <a:lnTo>
                    <a:pt x="8" y="56"/>
                  </a:lnTo>
                  <a:lnTo>
                    <a:pt x="8" y="88"/>
                  </a:lnTo>
                  <a:lnTo>
                    <a:pt x="0" y="88"/>
                  </a:lnTo>
                  <a:close/>
                  <a:moveTo>
                    <a:pt x="0" y="32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8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81" name="Freeform 205"/>
            <p:cNvSpPr>
              <a:spLocks noEditPoints="1"/>
            </p:cNvSpPr>
            <p:nvPr/>
          </p:nvSpPr>
          <p:spPr bwMode="auto">
            <a:xfrm>
              <a:off x="4333875" y="3314701"/>
              <a:ext cx="12700" cy="762000"/>
            </a:xfrm>
            <a:custGeom>
              <a:avLst/>
              <a:gdLst/>
              <a:ahLst/>
              <a:cxnLst>
                <a:cxn ang="0">
                  <a:pos x="0" y="480"/>
                </a:cxn>
                <a:cxn ang="0">
                  <a:pos x="0" y="448"/>
                </a:cxn>
                <a:cxn ang="0">
                  <a:pos x="8" y="448"/>
                </a:cxn>
                <a:cxn ang="0">
                  <a:pos x="8" y="480"/>
                </a:cxn>
                <a:cxn ang="0">
                  <a:pos x="0" y="480"/>
                </a:cxn>
                <a:cxn ang="0">
                  <a:pos x="0" y="424"/>
                </a:cxn>
                <a:cxn ang="0">
                  <a:pos x="0" y="392"/>
                </a:cxn>
                <a:cxn ang="0">
                  <a:pos x="8" y="392"/>
                </a:cxn>
                <a:cxn ang="0">
                  <a:pos x="8" y="424"/>
                </a:cxn>
                <a:cxn ang="0">
                  <a:pos x="0" y="424"/>
                </a:cxn>
                <a:cxn ang="0">
                  <a:pos x="0" y="368"/>
                </a:cxn>
                <a:cxn ang="0">
                  <a:pos x="0" y="336"/>
                </a:cxn>
                <a:cxn ang="0">
                  <a:pos x="8" y="336"/>
                </a:cxn>
                <a:cxn ang="0">
                  <a:pos x="8" y="368"/>
                </a:cxn>
                <a:cxn ang="0">
                  <a:pos x="0" y="368"/>
                </a:cxn>
                <a:cxn ang="0">
                  <a:pos x="0" y="312"/>
                </a:cxn>
                <a:cxn ang="0">
                  <a:pos x="0" y="280"/>
                </a:cxn>
                <a:cxn ang="0">
                  <a:pos x="8" y="280"/>
                </a:cxn>
                <a:cxn ang="0">
                  <a:pos x="8" y="312"/>
                </a:cxn>
                <a:cxn ang="0">
                  <a:pos x="0" y="312"/>
                </a:cxn>
                <a:cxn ang="0">
                  <a:pos x="0" y="256"/>
                </a:cxn>
                <a:cxn ang="0">
                  <a:pos x="0" y="224"/>
                </a:cxn>
                <a:cxn ang="0">
                  <a:pos x="8" y="224"/>
                </a:cxn>
                <a:cxn ang="0">
                  <a:pos x="8" y="256"/>
                </a:cxn>
                <a:cxn ang="0">
                  <a:pos x="0" y="256"/>
                </a:cxn>
                <a:cxn ang="0">
                  <a:pos x="0" y="200"/>
                </a:cxn>
                <a:cxn ang="0">
                  <a:pos x="0" y="168"/>
                </a:cxn>
                <a:cxn ang="0">
                  <a:pos x="8" y="168"/>
                </a:cxn>
                <a:cxn ang="0">
                  <a:pos x="8" y="200"/>
                </a:cxn>
                <a:cxn ang="0">
                  <a:pos x="0" y="200"/>
                </a:cxn>
                <a:cxn ang="0">
                  <a:pos x="0" y="144"/>
                </a:cxn>
                <a:cxn ang="0">
                  <a:pos x="0" y="112"/>
                </a:cxn>
                <a:cxn ang="0">
                  <a:pos x="8" y="112"/>
                </a:cxn>
                <a:cxn ang="0">
                  <a:pos x="8" y="144"/>
                </a:cxn>
                <a:cxn ang="0">
                  <a:pos x="0" y="144"/>
                </a:cxn>
                <a:cxn ang="0">
                  <a:pos x="0" y="88"/>
                </a:cxn>
                <a:cxn ang="0">
                  <a:pos x="0" y="56"/>
                </a:cxn>
                <a:cxn ang="0">
                  <a:pos x="8" y="56"/>
                </a:cxn>
                <a:cxn ang="0">
                  <a:pos x="8" y="88"/>
                </a:cxn>
                <a:cxn ang="0">
                  <a:pos x="0" y="88"/>
                </a:cxn>
                <a:cxn ang="0">
                  <a:pos x="0" y="3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32"/>
                </a:cxn>
                <a:cxn ang="0">
                  <a:pos x="0" y="32"/>
                </a:cxn>
              </a:cxnLst>
              <a:rect l="0" t="0" r="r" b="b"/>
              <a:pathLst>
                <a:path w="8" h="480">
                  <a:moveTo>
                    <a:pt x="0" y="480"/>
                  </a:moveTo>
                  <a:lnTo>
                    <a:pt x="0" y="448"/>
                  </a:lnTo>
                  <a:lnTo>
                    <a:pt x="8" y="448"/>
                  </a:lnTo>
                  <a:lnTo>
                    <a:pt x="8" y="480"/>
                  </a:lnTo>
                  <a:lnTo>
                    <a:pt x="0" y="480"/>
                  </a:lnTo>
                  <a:close/>
                  <a:moveTo>
                    <a:pt x="0" y="424"/>
                  </a:moveTo>
                  <a:lnTo>
                    <a:pt x="0" y="392"/>
                  </a:lnTo>
                  <a:lnTo>
                    <a:pt x="8" y="392"/>
                  </a:lnTo>
                  <a:lnTo>
                    <a:pt x="8" y="424"/>
                  </a:lnTo>
                  <a:lnTo>
                    <a:pt x="0" y="424"/>
                  </a:lnTo>
                  <a:close/>
                  <a:moveTo>
                    <a:pt x="0" y="368"/>
                  </a:moveTo>
                  <a:lnTo>
                    <a:pt x="0" y="336"/>
                  </a:lnTo>
                  <a:lnTo>
                    <a:pt x="8" y="336"/>
                  </a:lnTo>
                  <a:lnTo>
                    <a:pt x="8" y="368"/>
                  </a:lnTo>
                  <a:lnTo>
                    <a:pt x="0" y="368"/>
                  </a:lnTo>
                  <a:close/>
                  <a:moveTo>
                    <a:pt x="0" y="312"/>
                  </a:moveTo>
                  <a:lnTo>
                    <a:pt x="0" y="280"/>
                  </a:lnTo>
                  <a:lnTo>
                    <a:pt x="8" y="280"/>
                  </a:lnTo>
                  <a:lnTo>
                    <a:pt x="8" y="312"/>
                  </a:lnTo>
                  <a:lnTo>
                    <a:pt x="0" y="312"/>
                  </a:lnTo>
                  <a:close/>
                  <a:moveTo>
                    <a:pt x="0" y="256"/>
                  </a:moveTo>
                  <a:lnTo>
                    <a:pt x="0" y="224"/>
                  </a:lnTo>
                  <a:lnTo>
                    <a:pt x="8" y="224"/>
                  </a:lnTo>
                  <a:lnTo>
                    <a:pt x="8" y="256"/>
                  </a:lnTo>
                  <a:lnTo>
                    <a:pt x="0" y="256"/>
                  </a:lnTo>
                  <a:close/>
                  <a:moveTo>
                    <a:pt x="0" y="200"/>
                  </a:moveTo>
                  <a:lnTo>
                    <a:pt x="0" y="168"/>
                  </a:lnTo>
                  <a:lnTo>
                    <a:pt x="8" y="168"/>
                  </a:lnTo>
                  <a:lnTo>
                    <a:pt x="8" y="200"/>
                  </a:lnTo>
                  <a:lnTo>
                    <a:pt x="0" y="200"/>
                  </a:lnTo>
                  <a:close/>
                  <a:moveTo>
                    <a:pt x="0" y="144"/>
                  </a:moveTo>
                  <a:lnTo>
                    <a:pt x="0" y="112"/>
                  </a:lnTo>
                  <a:lnTo>
                    <a:pt x="8" y="112"/>
                  </a:lnTo>
                  <a:lnTo>
                    <a:pt x="8" y="144"/>
                  </a:lnTo>
                  <a:lnTo>
                    <a:pt x="0" y="144"/>
                  </a:lnTo>
                  <a:close/>
                  <a:moveTo>
                    <a:pt x="0" y="88"/>
                  </a:moveTo>
                  <a:lnTo>
                    <a:pt x="0" y="56"/>
                  </a:lnTo>
                  <a:lnTo>
                    <a:pt x="8" y="56"/>
                  </a:lnTo>
                  <a:lnTo>
                    <a:pt x="8" y="88"/>
                  </a:lnTo>
                  <a:lnTo>
                    <a:pt x="0" y="88"/>
                  </a:lnTo>
                  <a:close/>
                  <a:moveTo>
                    <a:pt x="0" y="32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8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82" name="Freeform 206"/>
            <p:cNvSpPr>
              <a:spLocks noEditPoints="1"/>
            </p:cNvSpPr>
            <p:nvPr/>
          </p:nvSpPr>
          <p:spPr bwMode="auto">
            <a:xfrm>
              <a:off x="4189413" y="3201988"/>
              <a:ext cx="90488" cy="57150"/>
            </a:xfrm>
            <a:custGeom>
              <a:avLst/>
              <a:gdLst/>
              <a:ahLst/>
              <a:cxnLst>
                <a:cxn ang="0">
                  <a:pos x="53" y="36"/>
                </a:cxn>
                <a:cxn ang="0">
                  <a:pos x="25" y="21"/>
                </a:cxn>
                <a:cxn ang="0">
                  <a:pos x="29" y="14"/>
                </a:cxn>
                <a:cxn ang="0">
                  <a:pos x="57" y="29"/>
                </a:cxn>
                <a:cxn ang="0">
                  <a:pos x="53" y="36"/>
                </a:cxn>
                <a:cxn ang="0">
                  <a:pos x="4" y="9"/>
                </a:cxn>
                <a:cxn ang="0">
                  <a:pos x="0" y="7"/>
                </a:cxn>
                <a:cxn ang="0">
                  <a:pos x="4" y="0"/>
                </a:cxn>
                <a:cxn ang="0">
                  <a:pos x="8" y="2"/>
                </a:cxn>
                <a:cxn ang="0">
                  <a:pos x="4" y="9"/>
                </a:cxn>
              </a:cxnLst>
              <a:rect l="0" t="0" r="r" b="b"/>
              <a:pathLst>
                <a:path w="57" h="36">
                  <a:moveTo>
                    <a:pt x="53" y="36"/>
                  </a:moveTo>
                  <a:lnTo>
                    <a:pt x="25" y="21"/>
                  </a:lnTo>
                  <a:lnTo>
                    <a:pt x="29" y="14"/>
                  </a:lnTo>
                  <a:lnTo>
                    <a:pt x="57" y="29"/>
                  </a:lnTo>
                  <a:lnTo>
                    <a:pt x="53" y="36"/>
                  </a:lnTo>
                  <a:close/>
                  <a:moveTo>
                    <a:pt x="4" y="9"/>
                  </a:moveTo>
                  <a:lnTo>
                    <a:pt x="0" y="7"/>
                  </a:lnTo>
                  <a:lnTo>
                    <a:pt x="4" y="0"/>
                  </a:lnTo>
                  <a:lnTo>
                    <a:pt x="8" y="2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0385" name="Group 209"/>
            <p:cNvGrpSpPr>
              <a:grpSpLocks/>
            </p:cNvGrpSpPr>
            <p:nvPr/>
          </p:nvGrpSpPr>
          <p:grpSpPr bwMode="auto">
            <a:xfrm>
              <a:off x="4249738" y="3230563"/>
              <a:ext cx="76200" cy="47625"/>
              <a:chOff x="2677" y="2035"/>
              <a:chExt cx="48" cy="30"/>
            </a:xfrm>
          </p:grpSpPr>
          <p:sp>
            <p:nvSpPr>
              <p:cNvPr id="50383" name="Freeform 207"/>
              <p:cNvSpPr>
                <a:spLocks/>
              </p:cNvSpPr>
              <p:nvPr/>
            </p:nvSpPr>
            <p:spPr bwMode="auto">
              <a:xfrm>
                <a:off x="2680" y="2035"/>
                <a:ext cx="45" cy="30"/>
              </a:xfrm>
              <a:custGeom>
                <a:avLst/>
                <a:gdLst/>
                <a:ahLst/>
                <a:cxnLst>
                  <a:cxn ang="0">
                    <a:pos x="45" y="30"/>
                  </a:cxn>
                  <a:cxn ang="0">
                    <a:pos x="10" y="0"/>
                  </a:cxn>
                  <a:cxn ang="0">
                    <a:pos x="0" y="16"/>
                  </a:cxn>
                  <a:cxn ang="0">
                    <a:pos x="45" y="30"/>
                  </a:cxn>
                </a:cxnLst>
                <a:rect l="0" t="0" r="r" b="b"/>
                <a:pathLst>
                  <a:path w="45" h="30">
                    <a:moveTo>
                      <a:pt x="45" y="30"/>
                    </a:moveTo>
                    <a:lnTo>
                      <a:pt x="10" y="0"/>
                    </a:lnTo>
                    <a:lnTo>
                      <a:pt x="0" y="16"/>
                    </a:lnTo>
                    <a:lnTo>
                      <a:pt x="45" y="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384" name="Freeform 208"/>
              <p:cNvSpPr>
                <a:spLocks noEditPoints="1"/>
              </p:cNvSpPr>
              <p:nvPr/>
            </p:nvSpPr>
            <p:spPr bwMode="auto">
              <a:xfrm>
                <a:off x="2677" y="2036"/>
                <a:ext cx="44" cy="29"/>
              </a:xfrm>
              <a:custGeom>
                <a:avLst/>
                <a:gdLst/>
                <a:ahLst/>
                <a:cxnLst>
                  <a:cxn ang="0">
                    <a:pos x="4" y="11"/>
                  </a:cxn>
                  <a:cxn ang="0">
                    <a:pos x="35" y="21"/>
                  </a:cxn>
                  <a:cxn ang="0">
                    <a:pos x="33" y="29"/>
                  </a:cxn>
                  <a:cxn ang="0">
                    <a:pos x="2" y="19"/>
                  </a:cxn>
                  <a:cxn ang="0">
                    <a:pos x="4" y="11"/>
                  </a:cxn>
                  <a:cxn ang="0">
                    <a:pos x="39" y="27"/>
                  </a:cxn>
                  <a:cxn ang="0">
                    <a:pos x="15" y="6"/>
                  </a:cxn>
                  <a:cxn ang="0">
                    <a:pos x="20" y="0"/>
                  </a:cxn>
                  <a:cxn ang="0">
                    <a:pos x="44" y="21"/>
                  </a:cxn>
                  <a:cxn ang="0">
                    <a:pos x="39" y="27"/>
                  </a:cxn>
                  <a:cxn ang="0">
                    <a:pos x="7" y="17"/>
                  </a:cxn>
                  <a:cxn ang="0">
                    <a:pos x="7" y="17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7" y="17"/>
                  </a:cxn>
                </a:cxnLst>
                <a:rect l="0" t="0" r="r" b="b"/>
                <a:pathLst>
                  <a:path w="44" h="29">
                    <a:moveTo>
                      <a:pt x="4" y="11"/>
                    </a:moveTo>
                    <a:lnTo>
                      <a:pt x="35" y="21"/>
                    </a:lnTo>
                    <a:lnTo>
                      <a:pt x="33" y="29"/>
                    </a:lnTo>
                    <a:lnTo>
                      <a:pt x="2" y="19"/>
                    </a:lnTo>
                    <a:lnTo>
                      <a:pt x="4" y="11"/>
                    </a:lnTo>
                    <a:close/>
                    <a:moveTo>
                      <a:pt x="39" y="27"/>
                    </a:moveTo>
                    <a:lnTo>
                      <a:pt x="15" y="6"/>
                    </a:lnTo>
                    <a:lnTo>
                      <a:pt x="20" y="0"/>
                    </a:lnTo>
                    <a:lnTo>
                      <a:pt x="44" y="21"/>
                    </a:lnTo>
                    <a:lnTo>
                      <a:pt x="39" y="27"/>
                    </a:lnTo>
                    <a:close/>
                    <a:moveTo>
                      <a:pt x="7" y="17"/>
                    </a:moveTo>
                    <a:lnTo>
                      <a:pt x="7" y="17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7" y="17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0386" name="Freeform 210"/>
            <p:cNvSpPr>
              <a:spLocks noEditPoints="1"/>
            </p:cNvSpPr>
            <p:nvPr/>
          </p:nvSpPr>
          <p:spPr bwMode="auto">
            <a:xfrm>
              <a:off x="4189413" y="3201988"/>
              <a:ext cx="90488" cy="57150"/>
            </a:xfrm>
            <a:custGeom>
              <a:avLst/>
              <a:gdLst/>
              <a:ahLst/>
              <a:cxnLst>
                <a:cxn ang="0">
                  <a:pos x="53" y="36"/>
                </a:cxn>
                <a:cxn ang="0">
                  <a:pos x="25" y="21"/>
                </a:cxn>
                <a:cxn ang="0">
                  <a:pos x="29" y="14"/>
                </a:cxn>
                <a:cxn ang="0">
                  <a:pos x="57" y="29"/>
                </a:cxn>
                <a:cxn ang="0">
                  <a:pos x="53" y="36"/>
                </a:cxn>
                <a:cxn ang="0">
                  <a:pos x="4" y="9"/>
                </a:cxn>
                <a:cxn ang="0">
                  <a:pos x="0" y="7"/>
                </a:cxn>
                <a:cxn ang="0">
                  <a:pos x="4" y="0"/>
                </a:cxn>
                <a:cxn ang="0">
                  <a:pos x="8" y="2"/>
                </a:cxn>
                <a:cxn ang="0">
                  <a:pos x="4" y="9"/>
                </a:cxn>
              </a:cxnLst>
              <a:rect l="0" t="0" r="r" b="b"/>
              <a:pathLst>
                <a:path w="57" h="36">
                  <a:moveTo>
                    <a:pt x="53" y="36"/>
                  </a:moveTo>
                  <a:lnTo>
                    <a:pt x="25" y="21"/>
                  </a:lnTo>
                  <a:lnTo>
                    <a:pt x="29" y="14"/>
                  </a:lnTo>
                  <a:lnTo>
                    <a:pt x="57" y="29"/>
                  </a:lnTo>
                  <a:lnTo>
                    <a:pt x="53" y="36"/>
                  </a:lnTo>
                  <a:close/>
                  <a:moveTo>
                    <a:pt x="4" y="9"/>
                  </a:moveTo>
                  <a:lnTo>
                    <a:pt x="0" y="7"/>
                  </a:lnTo>
                  <a:lnTo>
                    <a:pt x="4" y="0"/>
                  </a:lnTo>
                  <a:lnTo>
                    <a:pt x="8" y="2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0389" name="Group 213"/>
            <p:cNvGrpSpPr>
              <a:grpSpLocks/>
            </p:cNvGrpSpPr>
            <p:nvPr/>
          </p:nvGrpSpPr>
          <p:grpSpPr bwMode="auto">
            <a:xfrm>
              <a:off x="4249738" y="3230563"/>
              <a:ext cx="76200" cy="47625"/>
              <a:chOff x="2677" y="2035"/>
              <a:chExt cx="48" cy="30"/>
            </a:xfrm>
          </p:grpSpPr>
          <p:sp>
            <p:nvSpPr>
              <p:cNvPr id="50387" name="Freeform 211"/>
              <p:cNvSpPr>
                <a:spLocks/>
              </p:cNvSpPr>
              <p:nvPr/>
            </p:nvSpPr>
            <p:spPr bwMode="auto">
              <a:xfrm>
                <a:off x="2680" y="2035"/>
                <a:ext cx="45" cy="30"/>
              </a:xfrm>
              <a:custGeom>
                <a:avLst/>
                <a:gdLst/>
                <a:ahLst/>
                <a:cxnLst>
                  <a:cxn ang="0">
                    <a:pos x="45" y="30"/>
                  </a:cxn>
                  <a:cxn ang="0">
                    <a:pos x="10" y="0"/>
                  </a:cxn>
                  <a:cxn ang="0">
                    <a:pos x="0" y="16"/>
                  </a:cxn>
                  <a:cxn ang="0">
                    <a:pos x="45" y="30"/>
                  </a:cxn>
                </a:cxnLst>
                <a:rect l="0" t="0" r="r" b="b"/>
                <a:pathLst>
                  <a:path w="45" h="30">
                    <a:moveTo>
                      <a:pt x="45" y="30"/>
                    </a:moveTo>
                    <a:lnTo>
                      <a:pt x="10" y="0"/>
                    </a:lnTo>
                    <a:lnTo>
                      <a:pt x="0" y="16"/>
                    </a:lnTo>
                    <a:lnTo>
                      <a:pt x="45" y="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388" name="Freeform 212"/>
              <p:cNvSpPr>
                <a:spLocks noEditPoints="1"/>
              </p:cNvSpPr>
              <p:nvPr/>
            </p:nvSpPr>
            <p:spPr bwMode="auto">
              <a:xfrm>
                <a:off x="2677" y="2036"/>
                <a:ext cx="44" cy="29"/>
              </a:xfrm>
              <a:custGeom>
                <a:avLst/>
                <a:gdLst/>
                <a:ahLst/>
                <a:cxnLst>
                  <a:cxn ang="0">
                    <a:pos x="4" y="11"/>
                  </a:cxn>
                  <a:cxn ang="0">
                    <a:pos x="35" y="21"/>
                  </a:cxn>
                  <a:cxn ang="0">
                    <a:pos x="33" y="29"/>
                  </a:cxn>
                  <a:cxn ang="0">
                    <a:pos x="2" y="19"/>
                  </a:cxn>
                  <a:cxn ang="0">
                    <a:pos x="4" y="11"/>
                  </a:cxn>
                  <a:cxn ang="0">
                    <a:pos x="39" y="27"/>
                  </a:cxn>
                  <a:cxn ang="0">
                    <a:pos x="15" y="6"/>
                  </a:cxn>
                  <a:cxn ang="0">
                    <a:pos x="20" y="0"/>
                  </a:cxn>
                  <a:cxn ang="0">
                    <a:pos x="44" y="21"/>
                  </a:cxn>
                  <a:cxn ang="0">
                    <a:pos x="39" y="27"/>
                  </a:cxn>
                  <a:cxn ang="0">
                    <a:pos x="7" y="17"/>
                  </a:cxn>
                  <a:cxn ang="0">
                    <a:pos x="7" y="17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7" y="17"/>
                  </a:cxn>
                </a:cxnLst>
                <a:rect l="0" t="0" r="r" b="b"/>
                <a:pathLst>
                  <a:path w="44" h="29">
                    <a:moveTo>
                      <a:pt x="4" y="11"/>
                    </a:moveTo>
                    <a:lnTo>
                      <a:pt x="35" y="21"/>
                    </a:lnTo>
                    <a:lnTo>
                      <a:pt x="33" y="29"/>
                    </a:lnTo>
                    <a:lnTo>
                      <a:pt x="2" y="19"/>
                    </a:lnTo>
                    <a:lnTo>
                      <a:pt x="4" y="11"/>
                    </a:lnTo>
                    <a:close/>
                    <a:moveTo>
                      <a:pt x="39" y="27"/>
                    </a:moveTo>
                    <a:lnTo>
                      <a:pt x="15" y="6"/>
                    </a:lnTo>
                    <a:lnTo>
                      <a:pt x="20" y="0"/>
                    </a:lnTo>
                    <a:lnTo>
                      <a:pt x="44" y="21"/>
                    </a:lnTo>
                    <a:lnTo>
                      <a:pt x="39" y="27"/>
                    </a:lnTo>
                    <a:close/>
                    <a:moveTo>
                      <a:pt x="7" y="17"/>
                    </a:moveTo>
                    <a:lnTo>
                      <a:pt x="7" y="17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7" y="17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0392" name="Group 216"/>
            <p:cNvGrpSpPr>
              <a:grpSpLocks/>
            </p:cNvGrpSpPr>
            <p:nvPr/>
          </p:nvGrpSpPr>
          <p:grpSpPr bwMode="auto">
            <a:xfrm>
              <a:off x="4419600" y="3222626"/>
              <a:ext cx="169863" cy="247650"/>
              <a:chOff x="2784" y="2030"/>
              <a:chExt cx="107" cy="156"/>
            </a:xfrm>
          </p:grpSpPr>
          <p:sp>
            <p:nvSpPr>
              <p:cNvPr id="50390" name="Rectangle 214"/>
              <p:cNvSpPr>
                <a:spLocks noChangeArrowheads="1"/>
              </p:cNvSpPr>
              <p:nvPr/>
            </p:nvSpPr>
            <p:spPr bwMode="auto">
              <a:xfrm>
                <a:off x="2839" y="2108"/>
                <a:ext cx="50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3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391" name="Rectangle 215"/>
              <p:cNvSpPr>
                <a:spLocks noChangeArrowheads="1"/>
              </p:cNvSpPr>
              <p:nvPr/>
            </p:nvSpPr>
            <p:spPr bwMode="auto">
              <a:xfrm>
                <a:off x="2784" y="2030"/>
                <a:ext cx="107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T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50395" name="Group 219"/>
            <p:cNvGrpSpPr>
              <a:grpSpLocks/>
            </p:cNvGrpSpPr>
            <p:nvPr/>
          </p:nvGrpSpPr>
          <p:grpSpPr bwMode="auto">
            <a:xfrm>
              <a:off x="4268788" y="2333626"/>
              <a:ext cx="122238" cy="363538"/>
              <a:chOff x="2689" y="1470"/>
              <a:chExt cx="77" cy="229"/>
            </a:xfrm>
          </p:grpSpPr>
          <p:sp>
            <p:nvSpPr>
              <p:cNvPr id="50393" name="Rectangle 217"/>
              <p:cNvSpPr>
                <a:spLocks noChangeArrowheads="1"/>
              </p:cNvSpPr>
              <p:nvPr/>
            </p:nvSpPr>
            <p:spPr bwMode="auto">
              <a:xfrm>
                <a:off x="2693" y="1474"/>
                <a:ext cx="69" cy="22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394" name="Freeform 218"/>
              <p:cNvSpPr>
                <a:spLocks noEditPoints="1"/>
              </p:cNvSpPr>
              <p:nvPr/>
            </p:nvSpPr>
            <p:spPr bwMode="auto">
              <a:xfrm>
                <a:off x="2689" y="1470"/>
                <a:ext cx="77" cy="229"/>
              </a:xfrm>
              <a:custGeom>
                <a:avLst/>
                <a:gdLst/>
                <a:ahLst/>
                <a:cxnLst>
                  <a:cxn ang="0">
                    <a:pos x="41" y="8"/>
                  </a:cxn>
                  <a:cxn ang="0">
                    <a:pos x="73" y="0"/>
                  </a:cxn>
                  <a:cxn ang="0">
                    <a:pos x="17" y="8"/>
                  </a:cxn>
                  <a:cxn ang="0">
                    <a:pos x="8" y="4"/>
                  </a:cxn>
                  <a:cxn ang="0">
                    <a:pos x="0" y="23"/>
                  </a:cxn>
                  <a:cxn ang="0">
                    <a:pos x="17" y="0"/>
                  </a:cxn>
                  <a:cxn ang="0">
                    <a:pos x="8" y="47"/>
                  </a:cxn>
                  <a:cxn ang="0">
                    <a:pos x="0" y="79"/>
                  </a:cxn>
                  <a:cxn ang="0">
                    <a:pos x="8" y="47"/>
                  </a:cxn>
                  <a:cxn ang="0">
                    <a:pos x="8" y="135"/>
                  </a:cxn>
                  <a:cxn ang="0">
                    <a:pos x="0" y="103"/>
                  </a:cxn>
                  <a:cxn ang="0">
                    <a:pos x="8" y="159"/>
                  </a:cxn>
                  <a:cxn ang="0">
                    <a:pos x="0" y="191"/>
                  </a:cxn>
                  <a:cxn ang="0">
                    <a:pos x="8" y="159"/>
                  </a:cxn>
                  <a:cxn ang="0">
                    <a:pos x="8" y="225"/>
                  </a:cxn>
                  <a:cxn ang="0">
                    <a:pos x="26" y="221"/>
                  </a:cxn>
                  <a:cxn ang="0">
                    <a:pos x="0" y="229"/>
                  </a:cxn>
                  <a:cxn ang="0">
                    <a:pos x="8" y="215"/>
                  </a:cxn>
                  <a:cxn ang="0">
                    <a:pos x="73" y="221"/>
                  </a:cxn>
                  <a:cxn ang="0">
                    <a:pos x="69" y="216"/>
                  </a:cxn>
                  <a:cxn ang="0">
                    <a:pos x="77" y="229"/>
                  </a:cxn>
                  <a:cxn ang="0">
                    <a:pos x="50" y="221"/>
                  </a:cxn>
                  <a:cxn ang="0">
                    <a:pos x="69" y="160"/>
                  </a:cxn>
                  <a:cxn ang="0">
                    <a:pos x="77" y="192"/>
                  </a:cxn>
                  <a:cxn ang="0">
                    <a:pos x="69" y="136"/>
                  </a:cxn>
                  <a:cxn ang="0">
                    <a:pos x="77" y="104"/>
                  </a:cxn>
                  <a:cxn ang="0">
                    <a:pos x="69" y="136"/>
                  </a:cxn>
                  <a:cxn ang="0">
                    <a:pos x="69" y="48"/>
                  </a:cxn>
                  <a:cxn ang="0">
                    <a:pos x="77" y="80"/>
                  </a:cxn>
                  <a:cxn ang="0">
                    <a:pos x="69" y="24"/>
                  </a:cxn>
                  <a:cxn ang="0">
                    <a:pos x="77" y="4"/>
                  </a:cxn>
                  <a:cxn ang="0">
                    <a:pos x="69" y="24"/>
                  </a:cxn>
                </a:cxnLst>
                <a:rect l="0" t="0" r="r" b="b"/>
                <a:pathLst>
                  <a:path w="77" h="229">
                    <a:moveTo>
                      <a:pt x="73" y="8"/>
                    </a:moveTo>
                    <a:lnTo>
                      <a:pt x="41" y="8"/>
                    </a:lnTo>
                    <a:lnTo>
                      <a:pt x="41" y="0"/>
                    </a:lnTo>
                    <a:lnTo>
                      <a:pt x="73" y="0"/>
                    </a:lnTo>
                    <a:lnTo>
                      <a:pt x="73" y="8"/>
                    </a:lnTo>
                    <a:close/>
                    <a:moveTo>
                      <a:pt x="17" y="8"/>
                    </a:moveTo>
                    <a:lnTo>
                      <a:pt x="4" y="8"/>
                    </a:lnTo>
                    <a:lnTo>
                      <a:pt x="8" y="4"/>
                    </a:lnTo>
                    <a:lnTo>
                      <a:pt x="8" y="23"/>
                    </a:lnTo>
                    <a:lnTo>
                      <a:pt x="0" y="23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8"/>
                    </a:lnTo>
                    <a:close/>
                    <a:moveTo>
                      <a:pt x="8" y="47"/>
                    </a:moveTo>
                    <a:lnTo>
                      <a:pt x="8" y="79"/>
                    </a:lnTo>
                    <a:lnTo>
                      <a:pt x="0" y="79"/>
                    </a:lnTo>
                    <a:lnTo>
                      <a:pt x="0" y="47"/>
                    </a:lnTo>
                    <a:lnTo>
                      <a:pt x="8" y="47"/>
                    </a:lnTo>
                    <a:close/>
                    <a:moveTo>
                      <a:pt x="8" y="103"/>
                    </a:moveTo>
                    <a:lnTo>
                      <a:pt x="8" y="135"/>
                    </a:lnTo>
                    <a:lnTo>
                      <a:pt x="0" y="135"/>
                    </a:lnTo>
                    <a:lnTo>
                      <a:pt x="0" y="103"/>
                    </a:lnTo>
                    <a:lnTo>
                      <a:pt x="8" y="103"/>
                    </a:lnTo>
                    <a:close/>
                    <a:moveTo>
                      <a:pt x="8" y="159"/>
                    </a:moveTo>
                    <a:lnTo>
                      <a:pt x="8" y="191"/>
                    </a:lnTo>
                    <a:lnTo>
                      <a:pt x="0" y="191"/>
                    </a:lnTo>
                    <a:lnTo>
                      <a:pt x="0" y="159"/>
                    </a:lnTo>
                    <a:lnTo>
                      <a:pt x="8" y="159"/>
                    </a:lnTo>
                    <a:close/>
                    <a:moveTo>
                      <a:pt x="8" y="215"/>
                    </a:moveTo>
                    <a:lnTo>
                      <a:pt x="8" y="225"/>
                    </a:lnTo>
                    <a:lnTo>
                      <a:pt x="4" y="221"/>
                    </a:lnTo>
                    <a:lnTo>
                      <a:pt x="26" y="221"/>
                    </a:lnTo>
                    <a:lnTo>
                      <a:pt x="26" y="229"/>
                    </a:lnTo>
                    <a:lnTo>
                      <a:pt x="0" y="229"/>
                    </a:lnTo>
                    <a:lnTo>
                      <a:pt x="0" y="215"/>
                    </a:lnTo>
                    <a:lnTo>
                      <a:pt x="8" y="215"/>
                    </a:lnTo>
                    <a:close/>
                    <a:moveTo>
                      <a:pt x="50" y="221"/>
                    </a:moveTo>
                    <a:lnTo>
                      <a:pt x="73" y="221"/>
                    </a:lnTo>
                    <a:lnTo>
                      <a:pt x="69" y="225"/>
                    </a:lnTo>
                    <a:lnTo>
                      <a:pt x="69" y="216"/>
                    </a:lnTo>
                    <a:lnTo>
                      <a:pt x="77" y="216"/>
                    </a:lnTo>
                    <a:lnTo>
                      <a:pt x="77" y="229"/>
                    </a:lnTo>
                    <a:lnTo>
                      <a:pt x="50" y="229"/>
                    </a:lnTo>
                    <a:lnTo>
                      <a:pt x="50" y="221"/>
                    </a:lnTo>
                    <a:close/>
                    <a:moveTo>
                      <a:pt x="69" y="192"/>
                    </a:moveTo>
                    <a:lnTo>
                      <a:pt x="69" y="160"/>
                    </a:lnTo>
                    <a:lnTo>
                      <a:pt x="77" y="160"/>
                    </a:lnTo>
                    <a:lnTo>
                      <a:pt x="77" y="192"/>
                    </a:lnTo>
                    <a:lnTo>
                      <a:pt x="69" y="192"/>
                    </a:lnTo>
                    <a:close/>
                    <a:moveTo>
                      <a:pt x="69" y="136"/>
                    </a:moveTo>
                    <a:lnTo>
                      <a:pt x="69" y="104"/>
                    </a:lnTo>
                    <a:lnTo>
                      <a:pt x="77" y="104"/>
                    </a:lnTo>
                    <a:lnTo>
                      <a:pt x="77" y="136"/>
                    </a:lnTo>
                    <a:lnTo>
                      <a:pt x="69" y="136"/>
                    </a:lnTo>
                    <a:close/>
                    <a:moveTo>
                      <a:pt x="69" y="80"/>
                    </a:moveTo>
                    <a:lnTo>
                      <a:pt x="69" y="48"/>
                    </a:lnTo>
                    <a:lnTo>
                      <a:pt x="77" y="48"/>
                    </a:lnTo>
                    <a:lnTo>
                      <a:pt x="77" y="80"/>
                    </a:lnTo>
                    <a:lnTo>
                      <a:pt x="69" y="80"/>
                    </a:lnTo>
                    <a:close/>
                    <a:moveTo>
                      <a:pt x="69" y="24"/>
                    </a:moveTo>
                    <a:lnTo>
                      <a:pt x="69" y="4"/>
                    </a:lnTo>
                    <a:lnTo>
                      <a:pt x="77" y="4"/>
                    </a:lnTo>
                    <a:lnTo>
                      <a:pt x="77" y="24"/>
                    </a:lnTo>
                    <a:lnTo>
                      <a:pt x="69" y="24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0396" name="Freeform 220"/>
            <p:cNvSpPr>
              <a:spLocks noEditPoints="1"/>
            </p:cNvSpPr>
            <p:nvPr/>
          </p:nvSpPr>
          <p:spPr bwMode="auto">
            <a:xfrm>
              <a:off x="2660650" y="3133726"/>
              <a:ext cx="1527175" cy="12700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0" y="8"/>
                </a:cxn>
                <a:cxn ang="0">
                  <a:pos x="56" y="0"/>
                </a:cxn>
                <a:cxn ang="0">
                  <a:pos x="88" y="8"/>
                </a:cxn>
                <a:cxn ang="0">
                  <a:pos x="56" y="0"/>
                </a:cxn>
                <a:cxn ang="0">
                  <a:pos x="144" y="0"/>
                </a:cxn>
                <a:cxn ang="0">
                  <a:pos x="112" y="8"/>
                </a:cxn>
                <a:cxn ang="0">
                  <a:pos x="168" y="0"/>
                </a:cxn>
                <a:cxn ang="0">
                  <a:pos x="200" y="8"/>
                </a:cxn>
                <a:cxn ang="0">
                  <a:pos x="168" y="0"/>
                </a:cxn>
                <a:cxn ang="0">
                  <a:pos x="256" y="0"/>
                </a:cxn>
                <a:cxn ang="0">
                  <a:pos x="224" y="8"/>
                </a:cxn>
                <a:cxn ang="0">
                  <a:pos x="280" y="0"/>
                </a:cxn>
                <a:cxn ang="0">
                  <a:pos x="312" y="8"/>
                </a:cxn>
                <a:cxn ang="0">
                  <a:pos x="280" y="0"/>
                </a:cxn>
                <a:cxn ang="0">
                  <a:pos x="368" y="0"/>
                </a:cxn>
                <a:cxn ang="0">
                  <a:pos x="336" y="8"/>
                </a:cxn>
                <a:cxn ang="0">
                  <a:pos x="392" y="0"/>
                </a:cxn>
                <a:cxn ang="0">
                  <a:pos x="424" y="8"/>
                </a:cxn>
                <a:cxn ang="0">
                  <a:pos x="392" y="0"/>
                </a:cxn>
                <a:cxn ang="0">
                  <a:pos x="480" y="0"/>
                </a:cxn>
                <a:cxn ang="0">
                  <a:pos x="448" y="8"/>
                </a:cxn>
                <a:cxn ang="0">
                  <a:pos x="504" y="0"/>
                </a:cxn>
                <a:cxn ang="0">
                  <a:pos x="536" y="8"/>
                </a:cxn>
                <a:cxn ang="0">
                  <a:pos x="504" y="0"/>
                </a:cxn>
                <a:cxn ang="0">
                  <a:pos x="592" y="0"/>
                </a:cxn>
                <a:cxn ang="0">
                  <a:pos x="560" y="8"/>
                </a:cxn>
                <a:cxn ang="0">
                  <a:pos x="616" y="0"/>
                </a:cxn>
                <a:cxn ang="0">
                  <a:pos x="648" y="8"/>
                </a:cxn>
                <a:cxn ang="0">
                  <a:pos x="616" y="0"/>
                </a:cxn>
                <a:cxn ang="0">
                  <a:pos x="704" y="0"/>
                </a:cxn>
                <a:cxn ang="0">
                  <a:pos x="672" y="8"/>
                </a:cxn>
                <a:cxn ang="0">
                  <a:pos x="728" y="0"/>
                </a:cxn>
                <a:cxn ang="0">
                  <a:pos x="760" y="8"/>
                </a:cxn>
                <a:cxn ang="0">
                  <a:pos x="728" y="0"/>
                </a:cxn>
                <a:cxn ang="0">
                  <a:pos x="816" y="0"/>
                </a:cxn>
                <a:cxn ang="0">
                  <a:pos x="784" y="8"/>
                </a:cxn>
                <a:cxn ang="0">
                  <a:pos x="840" y="0"/>
                </a:cxn>
                <a:cxn ang="0">
                  <a:pos x="872" y="8"/>
                </a:cxn>
                <a:cxn ang="0">
                  <a:pos x="840" y="0"/>
                </a:cxn>
                <a:cxn ang="0">
                  <a:pos x="928" y="0"/>
                </a:cxn>
                <a:cxn ang="0">
                  <a:pos x="896" y="8"/>
                </a:cxn>
                <a:cxn ang="0">
                  <a:pos x="952" y="0"/>
                </a:cxn>
                <a:cxn ang="0">
                  <a:pos x="962" y="8"/>
                </a:cxn>
                <a:cxn ang="0">
                  <a:pos x="952" y="0"/>
                </a:cxn>
              </a:cxnLst>
              <a:rect l="0" t="0" r="r" b="b"/>
              <a:pathLst>
                <a:path w="962" h="8">
                  <a:moveTo>
                    <a:pt x="0" y="0"/>
                  </a:moveTo>
                  <a:lnTo>
                    <a:pt x="32" y="0"/>
                  </a:lnTo>
                  <a:lnTo>
                    <a:pt x="32" y="8"/>
                  </a:lnTo>
                  <a:lnTo>
                    <a:pt x="0" y="8"/>
                  </a:lnTo>
                  <a:lnTo>
                    <a:pt x="0" y="0"/>
                  </a:lnTo>
                  <a:close/>
                  <a:moveTo>
                    <a:pt x="56" y="0"/>
                  </a:moveTo>
                  <a:lnTo>
                    <a:pt x="88" y="0"/>
                  </a:lnTo>
                  <a:lnTo>
                    <a:pt x="88" y="8"/>
                  </a:lnTo>
                  <a:lnTo>
                    <a:pt x="56" y="8"/>
                  </a:lnTo>
                  <a:lnTo>
                    <a:pt x="56" y="0"/>
                  </a:lnTo>
                  <a:close/>
                  <a:moveTo>
                    <a:pt x="112" y="0"/>
                  </a:moveTo>
                  <a:lnTo>
                    <a:pt x="144" y="0"/>
                  </a:lnTo>
                  <a:lnTo>
                    <a:pt x="144" y="8"/>
                  </a:lnTo>
                  <a:lnTo>
                    <a:pt x="112" y="8"/>
                  </a:lnTo>
                  <a:lnTo>
                    <a:pt x="112" y="0"/>
                  </a:lnTo>
                  <a:close/>
                  <a:moveTo>
                    <a:pt x="168" y="0"/>
                  </a:moveTo>
                  <a:lnTo>
                    <a:pt x="200" y="0"/>
                  </a:lnTo>
                  <a:lnTo>
                    <a:pt x="200" y="8"/>
                  </a:lnTo>
                  <a:lnTo>
                    <a:pt x="168" y="8"/>
                  </a:lnTo>
                  <a:lnTo>
                    <a:pt x="168" y="0"/>
                  </a:lnTo>
                  <a:close/>
                  <a:moveTo>
                    <a:pt x="224" y="0"/>
                  </a:moveTo>
                  <a:lnTo>
                    <a:pt x="256" y="0"/>
                  </a:lnTo>
                  <a:lnTo>
                    <a:pt x="256" y="8"/>
                  </a:lnTo>
                  <a:lnTo>
                    <a:pt x="224" y="8"/>
                  </a:lnTo>
                  <a:lnTo>
                    <a:pt x="224" y="0"/>
                  </a:lnTo>
                  <a:close/>
                  <a:moveTo>
                    <a:pt x="280" y="0"/>
                  </a:moveTo>
                  <a:lnTo>
                    <a:pt x="312" y="0"/>
                  </a:lnTo>
                  <a:lnTo>
                    <a:pt x="312" y="8"/>
                  </a:lnTo>
                  <a:lnTo>
                    <a:pt x="280" y="8"/>
                  </a:lnTo>
                  <a:lnTo>
                    <a:pt x="280" y="0"/>
                  </a:lnTo>
                  <a:close/>
                  <a:moveTo>
                    <a:pt x="336" y="0"/>
                  </a:moveTo>
                  <a:lnTo>
                    <a:pt x="368" y="0"/>
                  </a:lnTo>
                  <a:lnTo>
                    <a:pt x="368" y="8"/>
                  </a:lnTo>
                  <a:lnTo>
                    <a:pt x="336" y="8"/>
                  </a:lnTo>
                  <a:lnTo>
                    <a:pt x="336" y="0"/>
                  </a:lnTo>
                  <a:close/>
                  <a:moveTo>
                    <a:pt x="392" y="0"/>
                  </a:moveTo>
                  <a:lnTo>
                    <a:pt x="424" y="0"/>
                  </a:lnTo>
                  <a:lnTo>
                    <a:pt x="424" y="8"/>
                  </a:lnTo>
                  <a:lnTo>
                    <a:pt x="392" y="8"/>
                  </a:lnTo>
                  <a:lnTo>
                    <a:pt x="392" y="0"/>
                  </a:lnTo>
                  <a:close/>
                  <a:moveTo>
                    <a:pt x="448" y="0"/>
                  </a:moveTo>
                  <a:lnTo>
                    <a:pt x="480" y="0"/>
                  </a:lnTo>
                  <a:lnTo>
                    <a:pt x="480" y="8"/>
                  </a:lnTo>
                  <a:lnTo>
                    <a:pt x="448" y="8"/>
                  </a:lnTo>
                  <a:lnTo>
                    <a:pt x="448" y="0"/>
                  </a:lnTo>
                  <a:close/>
                  <a:moveTo>
                    <a:pt x="504" y="0"/>
                  </a:moveTo>
                  <a:lnTo>
                    <a:pt x="536" y="0"/>
                  </a:lnTo>
                  <a:lnTo>
                    <a:pt x="536" y="8"/>
                  </a:lnTo>
                  <a:lnTo>
                    <a:pt x="504" y="8"/>
                  </a:lnTo>
                  <a:lnTo>
                    <a:pt x="504" y="0"/>
                  </a:lnTo>
                  <a:close/>
                  <a:moveTo>
                    <a:pt x="560" y="0"/>
                  </a:moveTo>
                  <a:lnTo>
                    <a:pt x="592" y="0"/>
                  </a:lnTo>
                  <a:lnTo>
                    <a:pt x="592" y="8"/>
                  </a:lnTo>
                  <a:lnTo>
                    <a:pt x="560" y="8"/>
                  </a:lnTo>
                  <a:lnTo>
                    <a:pt x="560" y="0"/>
                  </a:lnTo>
                  <a:close/>
                  <a:moveTo>
                    <a:pt x="616" y="0"/>
                  </a:moveTo>
                  <a:lnTo>
                    <a:pt x="648" y="0"/>
                  </a:lnTo>
                  <a:lnTo>
                    <a:pt x="648" y="8"/>
                  </a:lnTo>
                  <a:lnTo>
                    <a:pt x="616" y="8"/>
                  </a:lnTo>
                  <a:lnTo>
                    <a:pt x="616" y="0"/>
                  </a:lnTo>
                  <a:close/>
                  <a:moveTo>
                    <a:pt x="672" y="0"/>
                  </a:moveTo>
                  <a:lnTo>
                    <a:pt x="704" y="0"/>
                  </a:lnTo>
                  <a:lnTo>
                    <a:pt x="704" y="8"/>
                  </a:lnTo>
                  <a:lnTo>
                    <a:pt x="672" y="8"/>
                  </a:lnTo>
                  <a:lnTo>
                    <a:pt x="672" y="0"/>
                  </a:lnTo>
                  <a:close/>
                  <a:moveTo>
                    <a:pt x="728" y="0"/>
                  </a:moveTo>
                  <a:lnTo>
                    <a:pt x="760" y="0"/>
                  </a:lnTo>
                  <a:lnTo>
                    <a:pt x="760" y="8"/>
                  </a:lnTo>
                  <a:lnTo>
                    <a:pt x="728" y="8"/>
                  </a:lnTo>
                  <a:lnTo>
                    <a:pt x="728" y="0"/>
                  </a:lnTo>
                  <a:close/>
                  <a:moveTo>
                    <a:pt x="784" y="0"/>
                  </a:moveTo>
                  <a:lnTo>
                    <a:pt x="816" y="0"/>
                  </a:lnTo>
                  <a:lnTo>
                    <a:pt x="816" y="8"/>
                  </a:lnTo>
                  <a:lnTo>
                    <a:pt x="784" y="8"/>
                  </a:lnTo>
                  <a:lnTo>
                    <a:pt x="784" y="0"/>
                  </a:lnTo>
                  <a:close/>
                  <a:moveTo>
                    <a:pt x="840" y="0"/>
                  </a:moveTo>
                  <a:lnTo>
                    <a:pt x="872" y="0"/>
                  </a:lnTo>
                  <a:lnTo>
                    <a:pt x="872" y="8"/>
                  </a:lnTo>
                  <a:lnTo>
                    <a:pt x="840" y="8"/>
                  </a:lnTo>
                  <a:lnTo>
                    <a:pt x="840" y="0"/>
                  </a:lnTo>
                  <a:close/>
                  <a:moveTo>
                    <a:pt x="896" y="0"/>
                  </a:moveTo>
                  <a:lnTo>
                    <a:pt x="928" y="0"/>
                  </a:lnTo>
                  <a:lnTo>
                    <a:pt x="928" y="8"/>
                  </a:lnTo>
                  <a:lnTo>
                    <a:pt x="896" y="8"/>
                  </a:lnTo>
                  <a:lnTo>
                    <a:pt x="896" y="0"/>
                  </a:lnTo>
                  <a:close/>
                  <a:moveTo>
                    <a:pt x="952" y="0"/>
                  </a:moveTo>
                  <a:lnTo>
                    <a:pt x="962" y="0"/>
                  </a:lnTo>
                  <a:lnTo>
                    <a:pt x="962" y="8"/>
                  </a:lnTo>
                  <a:lnTo>
                    <a:pt x="952" y="8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97" name="Freeform 221"/>
            <p:cNvSpPr>
              <a:spLocks noEditPoints="1"/>
            </p:cNvSpPr>
            <p:nvPr/>
          </p:nvSpPr>
          <p:spPr bwMode="auto">
            <a:xfrm>
              <a:off x="2801938" y="4070351"/>
              <a:ext cx="1527175" cy="12700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0" y="8"/>
                </a:cxn>
                <a:cxn ang="0">
                  <a:pos x="56" y="0"/>
                </a:cxn>
                <a:cxn ang="0">
                  <a:pos x="88" y="8"/>
                </a:cxn>
                <a:cxn ang="0">
                  <a:pos x="56" y="0"/>
                </a:cxn>
                <a:cxn ang="0">
                  <a:pos x="144" y="0"/>
                </a:cxn>
                <a:cxn ang="0">
                  <a:pos x="112" y="8"/>
                </a:cxn>
                <a:cxn ang="0">
                  <a:pos x="168" y="0"/>
                </a:cxn>
                <a:cxn ang="0">
                  <a:pos x="200" y="8"/>
                </a:cxn>
                <a:cxn ang="0">
                  <a:pos x="168" y="0"/>
                </a:cxn>
                <a:cxn ang="0">
                  <a:pos x="256" y="0"/>
                </a:cxn>
                <a:cxn ang="0">
                  <a:pos x="224" y="8"/>
                </a:cxn>
                <a:cxn ang="0">
                  <a:pos x="280" y="0"/>
                </a:cxn>
                <a:cxn ang="0">
                  <a:pos x="312" y="8"/>
                </a:cxn>
                <a:cxn ang="0">
                  <a:pos x="280" y="0"/>
                </a:cxn>
                <a:cxn ang="0">
                  <a:pos x="368" y="0"/>
                </a:cxn>
                <a:cxn ang="0">
                  <a:pos x="336" y="8"/>
                </a:cxn>
                <a:cxn ang="0">
                  <a:pos x="392" y="0"/>
                </a:cxn>
                <a:cxn ang="0">
                  <a:pos x="424" y="8"/>
                </a:cxn>
                <a:cxn ang="0">
                  <a:pos x="392" y="0"/>
                </a:cxn>
                <a:cxn ang="0">
                  <a:pos x="480" y="0"/>
                </a:cxn>
                <a:cxn ang="0">
                  <a:pos x="448" y="8"/>
                </a:cxn>
                <a:cxn ang="0">
                  <a:pos x="504" y="0"/>
                </a:cxn>
                <a:cxn ang="0">
                  <a:pos x="536" y="8"/>
                </a:cxn>
                <a:cxn ang="0">
                  <a:pos x="504" y="0"/>
                </a:cxn>
                <a:cxn ang="0">
                  <a:pos x="592" y="0"/>
                </a:cxn>
                <a:cxn ang="0">
                  <a:pos x="560" y="8"/>
                </a:cxn>
                <a:cxn ang="0">
                  <a:pos x="616" y="0"/>
                </a:cxn>
                <a:cxn ang="0">
                  <a:pos x="648" y="8"/>
                </a:cxn>
                <a:cxn ang="0">
                  <a:pos x="616" y="0"/>
                </a:cxn>
                <a:cxn ang="0">
                  <a:pos x="704" y="0"/>
                </a:cxn>
                <a:cxn ang="0">
                  <a:pos x="672" y="8"/>
                </a:cxn>
                <a:cxn ang="0">
                  <a:pos x="728" y="0"/>
                </a:cxn>
                <a:cxn ang="0">
                  <a:pos x="760" y="8"/>
                </a:cxn>
                <a:cxn ang="0">
                  <a:pos x="728" y="0"/>
                </a:cxn>
                <a:cxn ang="0">
                  <a:pos x="816" y="0"/>
                </a:cxn>
                <a:cxn ang="0">
                  <a:pos x="784" y="8"/>
                </a:cxn>
                <a:cxn ang="0">
                  <a:pos x="840" y="0"/>
                </a:cxn>
                <a:cxn ang="0">
                  <a:pos x="872" y="8"/>
                </a:cxn>
                <a:cxn ang="0">
                  <a:pos x="840" y="0"/>
                </a:cxn>
                <a:cxn ang="0">
                  <a:pos x="928" y="0"/>
                </a:cxn>
                <a:cxn ang="0">
                  <a:pos x="896" y="8"/>
                </a:cxn>
                <a:cxn ang="0">
                  <a:pos x="952" y="0"/>
                </a:cxn>
                <a:cxn ang="0">
                  <a:pos x="962" y="8"/>
                </a:cxn>
                <a:cxn ang="0">
                  <a:pos x="952" y="0"/>
                </a:cxn>
              </a:cxnLst>
              <a:rect l="0" t="0" r="r" b="b"/>
              <a:pathLst>
                <a:path w="962" h="8">
                  <a:moveTo>
                    <a:pt x="0" y="0"/>
                  </a:moveTo>
                  <a:lnTo>
                    <a:pt x="32" y="0"/>
                  </a:lnTo>
                  <a:lnTo>
                    <a:pt x="32" y="8"/>
                  </a:lnTo>
                  <a:lnTo>
                    <a:pt x="0" y="8"/>
                  </a:lnTo>
                  <a:lnTo>
                    <a:pt x="0" y="0"/>
                  </a:lnTo>
                  <a:close/>
                  <a:moveTo>
                    <a:pt x="56" y="0"/>
                  </a:moveTo>
                  <a:lnTo>
                    <a:pt x="88" y="0"/>
                  </a:lnTo>
                  <a:lnTo>
                    <a:pt x="88" y="8"/>
                  </a:lnTo>
                  <a:lnTo>
                    <a:pt x="56" y="8"/>
                  </a:lnTo>
                  <a:lnTo>
                    <a:pt x="56" y="0"/>
                  </a:lnTo>
                  <a:close/>
                  <a:moveTo>
                    <a:pt x="112" y="0"/>
                  </a:moveTo>
                  <a:lnTo>
                    <a:pt x="144" y="0"/>
                  </a:lnTo>
                  <a:lnTo>
                    <a:pt x="144" y="8"/>
                  </a:lnTo>
                  <a:lnTo>
                    <a:pt x="112" y="8"/>
                  </a:lnTo>
                  <a:lnTo>
                    <a:pt x="112" y="0"/>
                  </a:lnTo>
                  <a:close/>
                  <a:moveTo>
                    <a:pt x="168" y="0"/>
                  </a:moveTo>
                  <a:lnTo>
                    <a:pt x="200" y="0"/>
                  </a:lnTo>
                  <a:lnTo>
                    <a:pt x="200" y="8"/>
                  </a:lnTo>
                  <a:lnTo>
                    <a:pt x="168" y="8"/>
                  </a:lnTo>
                  <a:lnTo>
                    <a:pt x="168" y="0"/>
                  </a:lnTo>
                  <a:close/>
                  <a:moveTo>
                    <a:pt x="224" y="0"/>
                  </a:moveTo>
                  <a:lnTo>
                    <a:pt x="256" y="0"/>
                  </a:lnTo>
                  <a:lnTo>
                    <a:pt x="256" y="8"/>
                  </a:lnTo>
                  <a:lnTo>
                    <a:pt x="224" y="8"/>
                  </a:lnTo>
                  <a:lnTo>
                    <a:pt x="224" y="0"/>
                  </a:lnTo>
                  <a:close/>
                  <a:moveTo>
                    <a:pt x="280" y="0"/>
                  </a:moveTo>
                  <a:lnTo>
                    <a:pt x="312" y="0"/>
                  </a:lnTo>
                  <a:lnTo>
                    <a:pt x="312" y="8"/>
                  </a:lnTo>
                  <a:lnTo>
                    <a:pt x="280" y="8"/>
                  </a:lnTo>
                  <a:lnTo>
                    <a:pt x="280" y="0"/>
                  </a:lnTo>
                  <a:close/>
                  <a:moveTo>
                    <a:pt x="336" y="0"/>
                  </a:moveTo>
                  <a:lnTo>
                    <a:pt x="368" y="0"/>
                  </a:lnTo>
                  <a:lnTo>
                    <a:pt x="368" y="8"/>
                  </a:lnTo>
                  <a:lnTo>
                    <a:pt x="336" y="8"/>
                  </a:lnTo>
                  <a:lnTo>
                    <a:pt x="336" y="0"/>
                  </a:lnTo>
                  <a:close/>
                  <a:moveTo>
                    <a:pt x="392" y="0"/>
                  </a:moveTo>
                  <a:lnTo>
                    <a:pt x="424" y="0"/>
                  </a:lnTo>
                  <a:lnTo>
                    <a:pt x="424" y="8"/>
                  </a:lnTo>
                  <a:lnTo>
                    <a:pt x="392" y="8"/>
                  </a:lnTo>
                  <a:lnTo>
                    <a:pt x="392" y="0"/>
                  </a:lnTo>
                  <a:close/>
                  <a:moveTo>
                    <a:pt x="448" y="0"/>
                  </a:moveTo>
                  <a:lnTo>
                    <a:pt x="480" y="0"/>
                  </a:lnTo>
                  <a:lnTo>
                    <a:pt x="480" y="8"/>
                  </a:lnTo>
                  <a:lnTo>
                    <a:pt x="448" y="8"/>
                  </a:lnTo>
                  <a:lnTo>
                    <a:pt x="448" y="0"/>
                  </a:lnTo>
                  <a:close/>
                  <a:moveTo>
                    <a:pt x="504" y="0"/>
                  </a:moveTo>
                  <a:lnTo>
                    <a:pt x="536" y="0"/>
                  </a:lnTo>
                  <a:lnTo>
                    <a:pt x="536" y="8"/>
                  </a:lnTo>
                  <a:lnTo>
                    <a:pt x="504" y="8"/>
                  </a:lnTo>
                  <a:lnTo>
                    <a:pt x="504" y="0"/>
                  </a:lnTo>
                  <a:close/>
                  <a:moveTo>
                    <a:pt x="560" y="0"/>
                  </a:moveTo>
                  <a:lnTo>
                    <a:pt x="592" y="0"/>
                  </a:lnTo>
                  <a:lnTo>
                    <a:pt x="592" y="8"/>
                  </a:lnTo>
                  <a:lnTo>
                    <a:pt x="560" y="8"/>
                  </a:lnTo>
                  <a:lnTo>
                    <a:pt x="560" y="0"/>
                  </a:lnTo>
                  <a:close/>
                  <a:moveTo>
                    <a:pt x="616" y="0"/>
                  </a:moveTo>
                  <a:lnTo>
                    <a:pt x="648" y="0"/>
                  </a:lnTo>
                  <a:lnTo>
                    <a:pt x="648" y="8"/>
                  </a:lnTo>
                  <a:lnTo>
                    <a:pt x="616" y="8"/>
                  </a:lnTo>
                  <a:lnTo>
                    <a:pt x="616" y="0"/>
                  </a:lnTo>
                  <a:close/>
                  <a:moveTo>
                    <a:pt x="672" y="0"/>
                  </a:moveTo>
                  <a:lnTo>
                    <a:pt x="704" y="0"/>
                  </a:lnTo>
                  <a:lnTo>
                    <a:pt x="704" y="8"/>
                  </a:lnTo>
                  <a:lnTo>
                    <a:pt x="672" y="8"/>
                  </a:lnTo>
                  <a:lnTo>
                    <a:pt x="672" y="0"/>
                  </a:lnTo>
                  <a:close/>
                  <a:moveTo>
                    <a:pt x="728" y="0"/>
                  </a:moveTo>
                  <a:lnTo>
                    <a:pt x="760" y="0"/>
                  </a:lnTo>
                  <a:lnTo>
                    <a:pt x="760" y="8"/>
                  </a:lnTo>
                  <a:lnTo>
                    <a:pt x="728" y="8"/>
                  </a:lnTo>
                  <a:lnTo>
                    <a:pt x="728" y="0"/>
                  </a:lnTo>
                  <a:close/>
                  <a:moveTo>
                    <a:pt x="784" y="0"/>
                  </a:moveTo>
                  <a:lnTo>
                    <a:pt x="816" y="0"/>
                  </a:lnTo>
                  <a:lnTo>
                    <a:pt x="816" y="8"/>
                  </a:lnTo>
                  <a:lnTo>
                    <a:pt x="784" y="8"/>
                  </a:lnTo>
                  <a:lnTo>
                    <a:pt x="784" y="0"/>
                  </a:lnTo>
                  <a:close/>
                  <a:moveTo>
                    <a:pt x="840" y="0"/>
                  </a:moveTo>
                  <a:lnTo>
                    <a:pt x="872" y="0"/>
                  </a:lnTo>
                  <a:lnTo>
                    <a:pt x="872" y="8"/>
                  </a:lnTo>
                  <a:lnTo>
                    <a:pt x="840" y="8"/>
                  </a:lnTo>
                  <a:lnTo>
                    <a:pt x="840" y="0"/>
                  </a:lnTo>
                  <a:close/>
                  <a:moveTo>
                    <a:pt x="896" y="0"/>
                  </a:moveTo>
                  <a:lnTo>
                    <a:pt x="928" y="0"/>
                  </a:lnTo>
                  <a:lnTo>
                    <a:pt x="928" y="8"/>
                  </a:lnTo>
                  <a:lnTo>
                    <a:pt x="896" y="8"/>
                  </a:lnTo>
                  <a:lnTo>
                    <a:pt x="896" y="0"/>
                  </a:lnTo>
                  <a:close/>
                  <a:moveTo>
                    <a:pt x="952" y="0"/>
                  </a:moveTo>
                  <a:lnTo>
                    <a:pt x="962" y="0"/>
                  </a:lnTo>
                  <a:lnTo>
                    <a:pt x="962" y="8"/>
                  </a:lnTo>
                  <a:lnTo>
                    <a:pt x="952" y="8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0400" name="Group 224"/>
            <p:cNvGrpSpPr>
              <a:grpSpLocks/>
            </p:cNvGrpSpPr>
            <p:nvPr/>
          </p:nvGrpSpPr>
          <p:grpSpPr bwMode="auto">
            <a:xfrm>
              <a:off x="2789238" y="4059238"/>
              <a:ext cx="34925" cy="34925"/>
              <a:chOff x="1757" y="2557"/>
              <a:chExt cx="22" cy="22"/>
            </a:xfrm>
          </p:grpSpPr>
          <p:sp>
            <p:nvSpPr>
              <p:cNvPr id="50398" name="Oval 222"/>
              <p:cNvSpPr>
                <a:spLocks noChangeArrowheads="1"/>
              </p:cNvSpPr>
              <p:nvPr/>
            </p:nvSpPr>
            <p:spPr bwMode="auto">
              <a:xfrm>
                <a:off x="1757" y="2557"/>
                <a:ext cx="22" cy="22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399" name="Oval 223"/>
              <p:cNvSpPr>
                <a:spLocks noChangeArrowheads="1"/>
              </p:cNvSpPr>
              <p:nvPr/>
            </p:nvSpPr>
            <p:spPr bwMode="auto">
              <a:xfrm>
                <a:off x="1757" y="2557"/>
                <a:ext cx="22" cy="22"/>
              </a:xfrm>
              <a:prstGeom prst="ellipse">
                <a:avLst/>
              </a:pr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0403" name="Group 227"/>
            <p:cNvGrpSpPr>
              <a:grpSpLocks/>
            </p:cNvGrpSpPr>
            <p:nvPr/>
          </p:nvGrpSpPr>
          <p:grpSpPr bwMode="auto">
            <a:xfrm>
              <a:off x="3646488" y="4059238"/>
              <a:ext cx="34925" cy="34925"/>
              <a:chOff x="2297" y="2557"/>
              <a:chExt cx="22" cy="22"/>
            </a:xfrm>
          </p:grpSpPr>
          <p:sp>
            <p:nvSpPr>
              <p:cNvPr id="50401" name="Oval 225"/>
              <p:cNvSpPr>
                <a:spLocks noChangeArrowheads="1"/>
              </p:cNvSpPr>
              <p:nvPr/>
            </p:nvSpPr>
            <p:spPr bwMode="auto">
              <a:xfrm>
                <a:off x="2297" y="2557"/>
                <a:ext cx="22" cy="22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402" name="Oval 226"/>
              <p:cNvSpPr>
                <a:spLocks noChangeArrowheads="1"/>
              </p:cNvSpPr>
              <p:nvPr/>
            </p:nvSpPr>
            <p:spPr bwMode="auto">
              <a:xfrm>
                <a:off x="2297" y="2557"/>
                <a:ext cx="22" cy="22"/>
              </a:xfrm>
              <a:prstGeom prst="ellipse">
                <a:avLst/>
              </a:pr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0406" name="Group 230"/>
            <p:cNvGrpSpPr>
              <a:grpSpLocks/>
            </p:cNvGrpSpPr>
            <p:nvPr/>
          </p:nvGrpSpPr>
          <p:grpSpPr bwMode="auto">
            <a:xfrm>
              <a:off x="3757613" y="2808288"/>
              <a:ext cx="30163" cy="73025"/>
              <a:chOff x="2367" y="1769"/>
              <a:chExt cx="19" cy="46"/>
            </a:xfrm>
          </p:grpSpPr>
          <p:sp>
            <p:nvSpPr>
              <p:cNvPr id="50404" name="Freeform 228"/>
              <p:cNvSpPr>
                <a:spLocks/>
              </p:cNvSpPr>
              <p:nvPr/>
            </p:nvSpPr>
            <p:spPr bwMode="auto">
              <a:xfrm>
                <a:off x="2367" y="1769"/>
                <a:ext cx="19" cy="46"/>
              </a:xfrm>
              <a:custGeom>
                <a:avLst/>
                <a:gdLst/>
                <a:ahLst/>
                <a:cxnLst>
                  <a:cxn ang="0">
                    <a:pos x="8" y="46"/>
                  </a:cxn>
                  <a:cxn ang="0">
                    <a:pos x="0" y="0"/>
                  </a:cxn>
                  <a:cxn ang="0">
                    <a:pos x="19" y="1"/>
                  </a:cxn>
                  <a:cxn ang="0">
                    <a:pos x="8" y="46"/>
                  </a:cxn>
                </a:cxnLst>
                <a:rect l="0" t="0" r="r" b="b"/>
                <a:pathLst>
                  <a:path w="19" h="46">
                    <a:moveTo>
                      <a:pt x="8" y="46"/>
                    </a:moveTo>
                    <a:lnTo>
                      <a:pt x="0" y="0"/>
                    </a:lnTo>
                    <a:lnTo>
                      <a:pt x="19" y="1"/>
                    </a:lnTo>
                    <a:lnTo>
                      <a:pt x="8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405" name="Freeform 229"/>
              <p:cNvSpPr>
                <a:spLocks/>
              </p:cNvSpPr>
              <p:nvPr/>
            </p:nvSpPr>
            <p:spPr bwMode="auto">
              <a:xfrm>
                <a:off x="2367" y="1769"/>
                <a:ext cx="19" cy="46"/>
              </a:xfrm>
              <a:custGeom>
                <a:avLst/>
                <a:gdLst/>
                <a:ahLst/>
                <a:cxnLst>
                  <a:cxn ang="0">
                    <a:pos x="8" y="46"/>
                  </a:cxn>
                  <a:cxn ang="0">
                    <a:pos x="0" y="0"/>
                  </a:cxn>
                  <a:cxn ang="0">
                    <a:pos x="19" y="1"/>
                  </a:cxn>
                  <a:cxn ang="0">
                    <a:pos x="8" y="46"/>
                  </a:cxn>
                </a:cxnLst>
                <a:rect l="0" t="0" r="r" b="b"/>
                <a:pathLst>
                  <a:path w="19" h="46">
                    <a:moveTo>
                      <a:pt x="8" y="46"/>
                    </a:moveTo>
                    <a:lnTo>
                      <a:pt x="0" y="0"/>
                    </a:lnTo>
                    <a:lnTo>
                      <a:pt x="19" y="1"/>
                    </a:lnTo>
                    <a:lnTo>
                      <a:pt x="8" y="4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0407" name="Line 231"/>
            <p:cNvSpPr>
              <a:spLocks noChangeShapeType="1"/>
            </p:cNvSpPr>
            <p:nvPr/>
          </p:nvSpPr>
          <p:spPr bwMode="auto">
            <a:xfrm flipV="1">
              <a:off x="3776663" y="2665413"/>
              <a:ext cx="1588" cy="16827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0410" name="Group 234"/>
            <p:cNvGrpSpPr>
              <a:grpSpLocks/>
            </p:cNvGrpSpPr>
            <p:nvPr/>
          </p:nvGrpSpPr>
          <p:grpSpPr bwMode="auto">
            <a:xfrm>
              <a:off x="3757613" y="2808288"/>
              <a:ext cx="30163" cy="73025"/>
              <a:chOff x="2367" y="1769"/>
              <a:chExt cx="19" cy="46"/>
            </a:xfrm>
          </p:grpSpPr>
          <p:sp>
            <p:nvSpPr>
              <p:cNvPr id="50408" name="Freeform 232"/>
              <p:cNvSpPr>
                <a:spLocks/>
              </p:cNvSpPr>
              <p:nvPr/>
            </p:nvSpPr>
            <p:spPr bwMode="auto">
              <a:xfrm>
                <a:off x="2367" y="1769"/>
                <a:ext cx="19" cy="46"/>
              </a:xfrm>
              <a:custGeom>
                <a:avLst/>
                <a:gdLst/>
                <a:ahLst/>
                <a:cxnLst>
                  <a:cxn ang="0">
                    <a:pos x="8" y="46"/>
                  </a:cxn>
                  <a:cxn ang="0">
                    <a:pos x="0" y="0"/>
                  </a:cxn>
                  <a:cxn ang="0">
                    <a:pos x="19" y="1"/>
                  </a:cxn>
                  <a:cxn ang="0">
                    <a:pos x="8" y="46"/>
                  </a:cxn>
                </a:cxnLst>
                <a:rect l="0" t="0" r="r" b="b"/>
                <a:pathLst>
                  <a:path w="19" h="46">
                    <a:moveTo>
                      <a:pt x="8" y="46"/>
                    </a:moveTo>
                    <a:lnTo>
                      <a:pt x="0" y="0"/>
                    </a:lnTo>
                    <a:lnTo>
                      <a:pt x="19" y="1"/>
                    </a:lnTo>
                    <a:lnTo>
                      <a:pt x="8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409" name="Freeform 233"/>
              <p:cNvSpPr>
                <a:spLocks/>
              </p:cNvSpPr>
              <p:nvPr/>
            </p:nvSpPr>
            <p:spPr bwMode="auto">
              <a:xfrm>
                <a:off x="2367" y="1769"/>
                <a:ext cx="19" cy="46"/>
              </a:xfrm>
              <a:custGeom>
                <a:avLst/>
                <a:gdLst/>
                <a:ahLst/>
                <a:cxnLst>
                  <a:cxn ang="0">
                    <a:pos x="8" y="46"/>
                  </a:cxn>
                  <a:cxn ang="0">
                    <a:pos x="0" y="0"/>
                  </a:cxn>
                  <a:cxn ang="0">
                    <a:pos x="19" y="1"/>
                  </a:cxn>
                  <a:cxn ang="0">
                    <a:pos x="8" y="46"/>
                  </a:cxn>
                </a:cxnLst>
                <a:rect l="0" t="0" r="r" b="b"/>
                <a:pathLst>
                  <a:path w="19" h="46">
                    <a:moveTo>
                      <a:pt x="8" y="46"/>
                    </a:moveTo>
                    <a:lnTo>
                      <a:pt x="0" y="0"/>
                    </a:lnTo>
                    <a:lnTo>
                      <a:pt x="19" y="1"/>
                    </a:lnTo>
                    <a:lnTo>
                      <a:pt x="8" y="4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0411" name="Line 235"/>
            <p:cNvSpPr>
              <a:spLocks noChangeShapeType="1"/>
            </p:cNvSpPr>
            <p:nvPr/>
          </p:nvSpPr>
          <p:spPr bwMode="auto">
            <a:xfrm flipV="1">
              <a:off x="3776663" y="2665413"/>
              <a:ext cx="1588" cy="16827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0414" name="Group 238"/>
            <p:cNvGrpSpPr>
              <a:grpSpLocks/>
            </p:cNvGrpSpPr>
            <p:nvPr/>
          </p:nvGrpSpPr>
          <p:grpSpPr bwMode="auto">
            <a:xfrm>
              <a:off x="4433888" y="2808288"/>
              <a:ext cx="30163" cy="73025"/>
              <a:chOff x="2793" y="1769"/>
              <a:chExt cx="19" cy="46"/>
            </a:xfrm>
          </p:grpSpPr>
          <p:sp>
            <p:nvSpPr>
              <p:cNvPr id="50412" name="Freeform 236"/>
              <p:cNvSpPr>
                <a:spLocks/>
              </p:cNvSpPr>
              <p:nvPr/>
            </p:nvSpPr>
            <p:spPr bwMode="auto">
              <a:xfrm>
                <a:off x="2793" y="1769"/>
                <a:ext cx="19" cy="46"/>
              </a:xfrm>
              <a:custGeom>
                <a:avLst/>
                <a:gdLst/>
                <a:ahLst/>
                <a:cxnLst>
                  <a:cxn ang="0">
                    <a:pos x="7" y="46"/>
                  </a:cxn>
                  <a:cxn ang="0">
                    <a:pos x="0" y="0"/>
                  </a:cxn>
                  <a:cxn ang="0">
                    <a:pos x="19" y="1"/>
                  </a:cxn>
                  <a:cxn ang="0">
                    <a:pos x="7" y="46"/>
                  </a:cxn>
                </a:cxnLst>
                <a:rect l="0" t="0" r="r" b="b"/>
                <a:pathLst>
                  <a:path w="19" h="46">
                    <a:moveTo>
                      <a:pt x="7" y="46"/>
                    </a:moveTo>
                    <a:lnTo>
                      <a:pt x="0" y="0"/>
                    </a:lnTo>
                    <a:lnTo>
                      <a:pt x="19" y="1"/>
                    </a:lnTo>
                    <a:lnTo>
                      <a:pt x="7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413" name="Freeform 237"/>
              <p:cNvSpPr>
                <a:spLocks/>
              </p:cNvSpPr>
              <p:nvPr/>
            </p:nvSpPr>
            <p:spPr bwMode="auto">
              <a:xfrm>
                <a:off x="2793" y="1769"/>
                <a:ext cx="19" cy="46"/>
              </a:xfrm>
              <a:custGeom>
                <a:avLst/>
                <a:gdLst/>
                <a:ahLst/>
                <a:cxnLst>
                  <a:cxn ang="0">
                    <a:pos x="7" y="46"/>
                  </a:cxn>
                  <a:cxn ang="0">
                    <a:pos x="0" y="0"/>
                  </a:cxn>
                  <a:cxn ang="0">
                    <a:pos x="19" y="1"/>
                  </a:cxn>
                  <a:cxn ang="0">
                    <a:pos x="7" y="46"/>
                  </a:cxn>
                </a:cxnLst>
                <a:rect l="0" t="0" r="r" b="b"/>
                <a:pathLst>
                  <a:path w="19" h="46">
                    <a:moveTo>
                      <a:pt x="7" y="46"/>
                    </a:moveTo>
                    <a:lnTo>
                      <a:pt x="0" y="0"/>
                    </a:lnTo>
                    <a:lnTo>
                      <a:pt x="19" y="1"/>
                    </a:lnTo>
                    <a:lnTo>
                      <a:pt x="7" y="4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0415" name="Line 239"/>
            <p:cNvSpPr>
              <a:spLocks noChangeShapeType="1"/>
            </p:cNvSpPr>
            <p:nvPr/>
          </p:nvSpPr>
          <p:spPr bwMode="auto">
            <a:xfrm flipV="1">
              <a:off x="4452938" y="2665413"/>
              <a:ext cx="1588" cy="16827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0418" name="Group 242"/>
            <p:cNvGrpSpPr>
              <a:grpSpLocks/>
            </p:cNvGrpSpPr>
            <p:nvPr/>
          </p:nvGrpSpPr>
          <p:grpSpPr bwMode="auto">
            <a:xfrm>
              <a:off x="4433888" y="2808288"/>
              <a:ext cx="30163" cy="73025"/>
              <a:chOff x="2793" y="1769"/>
              <a:chExt cx="19" cy="46"/>
            </a:xfrm>
          </p:grpSpPr>
          <p:sp>
            <p:nvSpPr>
              <p:cNvPr id="50416" name="Freeform 240"/>
              <p:cNvSpPr>
                <a:spLocks/>
              </p:cNvSpPr>
              <p:nvPr/>
            </p:nvSpPr>
            <p:spPr bwMode="auto">
              <a:xfrm>
                <a:off x="2793" y="1769"/>
                <a:ext cx="19" cy="46"/>
              </a:xfrm>
              <a:custGeom>
                <a:avLst/>
                <a:gdLst/>
                <a:ahLst/>
                <a:cxnLst>
                  <a:cxn ang="0">
                    <a:pos x="7" y="46"/>
                  </a:cxn>
                  <a:cxn ang="0">
                    <a:pos x="0" y="0"/>
                  </a:cxn>
                  <a:cxn ang="0">
                    <a:pos x="19" y="1"/>
                  </a:cxn>
                  <a:cxn ang="0">
                    <a:pos x="7" y="46"/>
                  </a:cxn>
                </a:cxnLst>
                <a:rect l="0" t="0" r="r" b="b"/>
                <a:pathLst>
                  <a:path w="19" h="46">
                    <a:moveTo>
                      <a:pt x="7" y="46"/>
                    </a:moveTo>
                    <a:lnTo>
                      <a:pt x="0" y="0"/>
                    </a:lnTo>
                    <a:lnTo>
                      <a:pt x="19" y="1"/>
                    </a:lnTo>
                    <a:lnTo>
                      <a:pt x="7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417" name="Freeform 241"/>
              <p:cNvSpPr>
                <a:spLocks/>
              </p:cNvSpPr>
              <p:nvPr/>
            </p:nvSpPr>
            <p:spPr bwMode="auto">
              <a:xfrm>
                <a:off x="2793" y="1769"/>
                <a:ext cx="19" cy="46"/>
              </a:xfrm>
              <a:custGeom>
                <a:avLst/>
                <a:gdLst/>
                <a:ahLst/>
                <a:cxnLst>
                  <a:cxn ang="0">
                    <a:pos x="7" y="46"/>
                  </a:cxn>
                  <a:cxn ang="0">
                    <a:pos x="0" y="0"/>
                  </a:cxn>
                  <a:cxn ang="0">
                    <a:pos x="19" y="1"/>
                  </a:cxn>
                  <a:cxn ang="0">
                    <a:pos x="7" y="46"/>
                  </a:cxn>
                </a:cxnLst>
                <a:rect l="0" t="0" r="r" b="b"/>
                <a:pathLst>
                  <a:path w="19" h="46">
                    <a:moveTo>
                      <a:pt x="7" y="46"/>
                    </a:moveTo>
                    <a:lnTo>
                      <a:pt x="0" y="0"/>
                    </a:lnTo>
                    <a:lnTo>
                      <a:pt x="19" y="1"/>
                    </a:lnTo>
                    <a:lnTo>
                      <a:pt x="7" y="4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0419" name="Line 243"/>
            <p:cNvSpPr>
              <a:spLocks noChangeShapeType="1"/>
            </p:cNvSpPr>
            <p:nvPr/>
          </p:nvSpPr>
          <p:spPr bwMode="auto">
            <a:xfrm flipV="1">
              <a:off x="4452938" y="2665413"/>
              <a:ext cx="1588" cy="16827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0422" name="Group 246"/>
            <p:cNvGrpSpPr>
              <a:grpSpLocks/>
            </p:cNvGrpSpPr>
            <p:nvPr/>
          </p:nvGrpSpPr>
          <p:grpSpPr bwMode="auto">
            <a:xfrm>
              <a:off x="3854450" y="2616201"/>
              <a:ext cx="149225" cy="247650"/>
              <a:chOff x="2428" y="1648"/>
              <a:chExt cx="94" cy="156"/>
            </a:xfrm>
          </p:grpSpPr>
          <p:sp>
            <p:nvSpPr>
              <p:cNvPr id="50420" name="Rectangle 244"/>
              <p:cNvSpPr>
                <a:spLocks noChangeArrowheads="1"/>
              </p:cNvSpPr>
              <p:nvPr/>
            </p:nvSpPr>
            <p:spPr bwMode="auto">
              <a:xfrm>
                <a:off x="2472" y="1726"/>
                <a:ext cx="50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421" name="Rectangle 245"/>
              <p:cNvSpPr>
                <a:spLocks noChangeArrowheads="1"/>
              </p:cNvSpPr>
              <p:nvPr/>
            </p:nvSpPr>
            <p:spPr bwMode="auto">
              <a:xfrm>
                <a:off x="2428" y="1648"/>
                <a:ext cx="82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I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50425" name="Group 249"/>
            <p:cNvGrpSpPr>
              <a:grpSpLocks/>
            </p:cNvGrpSpPr>
            <p:nvPr/>
          </p:nvGrpSpPr>
          <p:grpSpPr bwMode="auto">
            <a:xfrm>
              <a:off x="4530725" y="2616201"/>
              <a:ext cx="146050" cy="247650"/>
              <a:chOff x="2854" y="1648"/>
              <a:chExt cx="92" cy="156"/>
            </a:xfrm>
          </p:grpSpPr>
          <p:sp>
            <p:nvSpPr>
              <p:cNvPr id="50423" name="Rectangle 247"/>
              <p:cNvSpPr>
                <a:spLocks noChangeArrowheads="1"/>
              </p:cNvSpPr>
              <p:nvPr/>
            </p:nvSpPr>
            <p:spPr bwMode="auto">
              <a:xfrm>
                <a:off x="2896" y="1726"/>
                <a:ext cx="50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3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424" name="Rectangle 248"/>
              <p:cNvSpPr>
                <a:spLocks noChangeArrowheads="1"/>
              </p:cNvSpPr>
              <p:nvPr/>
            </p:nvSpPr>
            <p:spPr bwMode="auto">
              <a:xfrm>
                <a:off x="2854" y="1648"/>
                <a:ext cx="82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I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50470" name="Group 294"/>
            <p:cNvGrpSpPr>
              <a:grpSpLocks/>
            </p:cNvGrpSpPr>
            <p:nvPr/>
          </p:nvGrpSpPr>
          <p:grpSpPr bwMode="auto">
            <a:xfrm>
              <a:off x="2624138" y="1903413"/>
              <a:ext cx="411163" cy="268288"/>
              <a:chOff x="1653" y="1199"/>
              <a:chExt cx="259" cy="169"/>
            </a:xfrm>
          </p:grpSpPr>
          <p:sp>
            <p:nvSpPr>
              <p:cNvPr id="50467" name="Rectangle 291"/>
              <p:cNvSpPr>
                <a:spLocks noChangeArrowheads="1"/>
              </p:cNvSpPr>
              <p:nvPr/>
            </p:nvSpPr>
            <p:spPr bwMode="auto">
              <a:xfrm>
                <a:off x="1815" y="1290"/>
                <a:ext cx="97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CC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468" name="Rectangle 292"/>
              <p:cNvSpPr>
                <a:spLocks noChangeArrowheads="1"/>
              </p:cNvSpPr>
              <p:nvPr/>
            </p:nvSpPr>
            <p:spPr bwMode="auto">
              <a:xfrm>
                <a:off x="1728" y="1212"/>
                <a:ext cx="12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U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469" name="Rectangle 293"/>
              <p:cNvSpPr>
                <a:spLocks noChangeArrowheads="1"/>
              </p:cNvSpPr>
              <p:nvPr/>
            </p:nvSpPr>
            <p:spPr bwMode="auto">
              <a:xfrm>
                <a:off x="1653" y="1199"/>
                <a:ext cx="128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mbol" pitchFamily="18" charset="2"/>
                    <a:cs typeface="Arial" pitchFamily="34" charset="0"/>
                  </a:rPr>
                  <a:t>+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aphicFrame>
        <p:nvGraphicFramePr>
          <p:cNvPr id="553" name="Object 552"/>
          <p:cNvGraphicFramePr>
            <a:graphicFrameLocks noChangeAspect="1"/>
          </p:cNvGraphicFramePr>
          <p:nvPr/>
        </p:nvGraphicFramePr>
        <p:xfrm>
          <a:off x="5436096" y="1340768"/>
          <a:ext cx="3024336" cy="36587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80" name="Document" r:id="rId7" imgW="2700602" imgH="3521433" progId="Word.Document.8">
                  <p:embed/>
                </p:oleObj>
              </mc:Choice>
              <mc:Fallback>
                <p:oleObj name="Document" r:id="rId7" imgW="2700602" imgH="3521433" progId="Word.Document.8">
                  <p:embed/>
                  <p:pic>
                    <p:nvPicPr>
                      <p:cNvPr id="0" name="Picture 2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096" y="1340768"/>
                        <a:ext cx="3024336" cy="36587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bg-BG" b="1" dirty="0"/>
              <a:t>ПРОЕКТ </a:t>
            </a:r>
            <a:r>
              <a:rPr lang="en-US" b="1" dirty="0"/>
              <a:t>BG</a:t>
            </a:r>
            <a:r>
              <a:rPr lang="ru-RU" b="1" dirty="0"/>
              <a:t>051</a:t>
            </a:r>
            <a:r>
              <a:rPr lang="en-US" b="1" dirty="0"/>
              <a:t>PO</a:t>
            </a:r>
            <a:r>
              <a:rPr lang="ru-RU" b="1" dirty="0"/>
              <a:t>001--4.3.04-004</a:t>
            </a:r>
            <a:r>
              <a:rPr lang="bg-BG" b="1" dirty="0"/>
              <a:t>2</a:t>
            </a:r>
          </a:p>
          <a:p>
            <a:r>
              <a:rPr lang="bg-BG" b="1" i="1" dirty="0"/>
              <a:t>„Организационна и технологична инфраструктура за учене през </a:t>
            </a:r>
          </a:p>
          <a:p>
            <a:r>
              <a:rPr lang="bg-BG" b="1" i="1" dirty="0"/>
              <a:t>целия живот и развитие на компетенции”</a:t>
            </a:r>
          </a:p>
          <a:p>
            <a:r>
              <a:rPr lang="bg-BG" dirty="0"/>
              <a:t>Проектът се осъществява с финансовата подкрепа на</a:t>
            </a:r>
          </a:p>
          <a:p>
            <a:r>
              <a:rPr lang="bg-BG" dirty="0"/>
              <a:t>Оперативна програма „Развитие на човешките ресурси”,</a:t>
            </a:r>
          </a:p>
          <a:p>
            <a:r>
              <a:rPr lang="bg-BG" dirty="0" err="1"/>
              <a:t>съфинансирана</a:t>
            </a:r>
            <a:r>
              <a:rPr lang="bg-BG" dirty="0"/>
              <a:t> от Европейския социален фонд на Европейския съюз</a:t>
            </a:r>
            <a:r>
              <a:rPr lang="en-US" dirty="0"/>
              <a:t>                       </a:t>
            </a:r>
            <a:endParaRPr lang="bg-BG" dirty="0"/>
          </a:p>
          <a:p>
            <a:r>
              <a:rPr lang="bg-BG" b="1" i="1" dirty="0"/>
              <a:t>Инвестира във вашето бъдеще!</a:t>
            </a:r>
            <a:endParaRPr lang="en-US" b="1" i="1" dirty="0"/>
          </a:p>
        </p:txBody>
      </p:sp>
      <p:sp>
        <p:nvSpPr>
          <p:cNvPr id="50206" name="Text Box 30"/>
          <p:cNvSpPr txBox="1">
            <a:spLocks noChangeArrowheads="1"/>
          </p:cNvSpPr>
          <p:nvPr/>
        </p:nvSpPr>
        <p:spPr bwMode="auto">
          <a:xfrm>
            <a:off x="8763000" y="6353175"/>
            <a:ext cx="33855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</a:rPr>
              <a:t>29</a:t>
            </a:r>
            <a:endParaRPr lang="en-US" sz="1200" b="1" dirty="0">
              <a:latin typeface="Times New Roman" pitchFamily="18" charset="0"/>
            </a:endParaRPr>
          </a:p>
        </p:txBody>
      </p:sp>
      <p:graphicFrame>
        <p:nvGraphicFramePr>
          <p:cNvPr id="21" name="Object 58"/>
          <p:cNvGraphicFramePr>
            <a:graphicFrameLocks noChangeAspect="1"/>
          </p:cNvGraphicFramePr>
          <p:nvPr/>
        </p:nvGraphicFramePr>
        <p:xfrm>
          <a:off x="330200" y="355600"/>
          <a:ext cx="86741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4" name="Document" r:id="rId4" imgW="6269898" imgH="408859" progId="Word.Document.8">
                  <p:embed/>
                </p:oleObj>
              </mc:Choice>
              <mc:Fallback>
                <p:oleObj name="Document" r:id="rId4" imgW="6269898" imgH="408859" progId="Word.Document.8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" y="355600"/>
                        <a:ext cx="8674100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" name="Object 552"/>
          <p:cNvGraphicFramePr>
            <a:graphicFrameLocks noChangeAspect="1"/>
          </p:cNvGraphicFramePr>
          <p:nvPr/>
        </p:nvGraphicFramePr>
        <p:xfrm>
          <a:off x="152400" y="3933825"/>
          <a:ext cx="382905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5" name="Document" r:id="rId7" imgW="3252915" imgH="1364204" progId="Word.Document.8">
                  <p:embed/>
                </p:oleObj>
              </mc:Choice>
              <mc:Fallback>
                <p:oleObj name="Document" r:id="rId7" imgW="3252915" imgH="1364204" progId="Word.Document.8">
                  <p:embed/>
                  <p:pic>
                    <p:nvPicPr>
                      <p:cNvPr id="0" name="Object 2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933825"/>
                        <a:ext cx="3829050" cy="160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1" name="Group 270"/>
          <p:cNvGrpSpPr/>
          <p:nvPr/>
        </p:nvGrpSpPr>
        <p:grpSpPr>
          <a:xfrm>
            <a:off x="1331640" y="908720"/>
            <a:ext cx="2016224" cy="2952328"/>
            <a:chOff x="5237163" y="2044701"/>
            <a:chExt cx="1620838" cy="2198688"/>
          </a:xfrm>
        </p:grpSpPr>
        <p:sp>
          <p:nvSpPr>
            <p:cNvPr id="272" name="Line 93"/>
            <p:cNvSpPr>
              <a:spLocks noChangeShapeType="1"/>
            </p:cNvSpPr>
            <p:nvPr/>
          </p:nvSpPr>
          <p:spPr bwMode="auto">
            <a:xfrm flipV="1">
              <a:off x="6507163" y="3286126"/>
              <a:ext cx="1588" cy="79057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73" name="Group 96"/>
            <p:cNvGrpSpPr>
              <a:grpSpLocks/>
            </p:cNvGrpSpPr>
            <p:nvPr/>
          </p:nvGrpSpPr>
          <p:grpSpPr bwMode="auto">
            <a:xfrm>
              <a:off x="6621463" y="2960688"/>
              <a:ext cx="236538" cy="244475"/>
              <a:chOff x="4171" y="1865"/>
              <a:chExt cx="149" cy="154"/>
            </a:xfrm>
          </p:grpSpPr>
          <p:sp>
            <p:nvSpPr>
              <p:cNvPr id="358" name="Rectangle 357"/>
              <p:cNvSpPr>
                <a:spLocks noChangeArrowheads="1"/>
              </p:cNvSpPr>
              <p:nvPr/>
            </p:nvSpPr>
            <p:spPr bwMode="auto">
              <a:xfrm>
                <a:off x="4270" y="1942"/>
                <a:ext cx="50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9" name="Rectangle 358"/>
              <p:cNvSpPr>
                <a:spLocks noChangeArrowheads="1"/>
              </p:cNvSpPr>
              <p:nvPr/>
            </p:nvSpPr>
            <p:spPr bwMode="auto">
              <a:xfrm>
                <a:off x="4171" y="1865"/>
                <a:ext cx="138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M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74" name="Group 99"/>
            <p:cNvGrpSpPr>
              <a:grpSpLocks/>
            </p:cNvGrpSpPr>
            <p:nvPr/>
          </p:nvGrpSpPr>
          <p:grpSpPr bwMode="auto">
            <a:xfrm>
              <a:off x="6580188" y="2833688"/>
              <a:ext cx="30163" cy="73025"/>
              <a:chOff x="4145" y="1785"/>
              <a:chExt cx="19" cy="46"/>
            </a:xfrm>
          </p:grpSpPr>
          <p:sp>
            <p:nvSpPr>
              <p:cNvPr id="356" name="Freeform 97"/>
              <p:cNvSpPr>
                <a:spLocks/>
              </p:cNvSpPr>
              <p:nvPr/>
            </p:nvSpPr>
            <p:spPr bwMode="auto">
              <a:xfrm>
                <a:off x="4145" y="1785"/>
                <a:ext cx="19" cy="46"/>
              </a:xfrm>
              <a:custGeom>
                <a:avLst/>
                <a:gdLst/>
                <a:ahLst/>
                <a:cxnLst>
                  <a:cxn ang="0">
                    <a:pos x="7" y="46"/>
                  </a:cxn>
                  <a:cxn ang="0">
                    <a:pos x="0" y="0"/>
                  </a:cxn>
                  <a:cxn ang="0">
                    <a:pos x="19" y="1"/>
                  </a:cxn>
                  <a:cxn ang="0">
                    <a:pos x="7" y="46"/>
                  </a:cxn>
                </a:cxnLst>
                <a:rect l="0" t="0" r="r" b="b"/>
                <a:pathLst>
                  <a:path w="19" h="46">
                    <a:moveTo>
                      <a:pt x="7" y="46"/>
                    </a:moveTo>
                    <a:lnTo>
                      <a:pt x="0" y="0"/>
                    </a:lnTo>
                    <a:lnTo>
                      <a:pt x="19" y="1"/>
                    </a:lnTo>
                    <a:lnTo>
                      <a:pt x="7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" name="Freeform 98"/>
              <p:cNvSpPr>
                <a:spLocks/>
              </p:cNvSpPr>
              <p:nvPr/>
            </p:nvSpPr>
            <p:spPr bwMode="auto">
              <a:xfrm>
                <a:off x="4145" y="1785"/>
                <a:ext cx="19" cy="46"/>
              </a:xfrm>
              <a:custGeom>
                <a:avLst/>
                <a:gdLst/>
                <a:ahLst/>
                <a:cxnLst>
                  <a:cxn ang="0">
                    <a:pos x="7" y="46"/>
                  </a:cxn>
                  <a:cxn ang="0">
                    <a:pos x="0" y="0"/>
                  </a:cxn>
                  <a:cxn ang="0">
                    <a:pos x="19" y="1"/>
                  </a:cxn>
                  <a:cxn ang="0">
                    <a:pos x="7" y="46"/>
                  </a:cxn>
                </a:cxnLst>
                <a:rect l="0" t="0" r="r" b="b"/>
                <a:pathLst>
                  <a:path w="19" h="46">
                    <a:moveTo>
                      <a:pt x="7" y="46"/>
                    </a:moveTo>
                    <a:lnTo>
                      <a:pt x="0" y="0"/>
                    </a:lnTo>
                    <a:lnTo>
                      <a:pt x="19" y="1"/>
                    </a:lnTo>
                    <a:lnTo>
                      <a:pt x="7" y="4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5" name="Line 100"/>
            <p:cNvSpPr>
              <a:spLocks noChangeShapeType="1"/>
            </p:cNvSpPr>
            <p:nvPr/>
          </p:nvSpPr>
          <p:spPr bwMode="auto">
            <a:xfrm flipV="1">
              <a:off x="6599238" y="2690813"/>
              <a:ext cx="1588" cy="16827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76" name="Group 103"/>
            <p:cNvGrpSpPr>
              <a:grpSpLocks/>
            </p:cNvGrpSpPr>
            <p:nvPr/>
          </p:nvGrpSpPr>
          <p:grpSpPr bwMode="auto">
            <a:xfrm>
              <a:off x="6580188" y="2833688"/>
              <a:ext cx="30163" cy="73025"/>
              <a:chOff x="4145" y="1785"/>
              <a:chExt cx="19" cy="46"/>
            </a:xfrm>
          </p:grpSpPr>
          <p:sp>
            <p:nvSpPr>
              <p:cNvPr id="354" name="Freeform 101"/>
              <p:cNvSpPr>
                <a:spLocks/>
              </p:cNvSpPr>
              <p:nvPr/>
            </p:nvSpPr>
            <p:spPr bwMode="auto">
              <a:xfrm>
                <a:off x="4145" y="1785"/>
                <a:ext cx="19" cy="46"/>
              </a:xfrm>
              <a:custGeom>
                <a:avLst/>
                <a:gdLst/>
                <a:ahLst/>
                <a:cxnLst>
                  <a:cxn ang="0">
                    <a:pos x="7" y="46"/>
                  </a:cxn>
                  <a:cxn ang="0">
                    <a:pos x="0" y="0"/>
                  </a:cxn>
                  <a:cxn ang="0">
                    <a:pos x="19" y="1"/>
                  </a:cxn>
                  <a:cxn ang="0">
                    <a:pos x="7" y="46"/>
                  </a:cxn>
                </a:cxnLst>
                <a:rect l="0" t="0" r="r" b="b"/>
                <a:pathLst>
                  <a:path w="19" h="46">
                    <a:moveTo>
                      <a:pt x="7" y="46"/>
                    </a:moveTo>
                    <a:lnTo>
                      <a:pt x="0" y="0"/>
                    </a:lnTo>
                    <a:lnTo>
                      <a:pt x="19" y="1"/>
                    </a:lnTo>
                    <a:lnTo>
                      <a:pt x="7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" name="Freeform 102"/>
              <p:cNvSpPr>
                <a:spLocks/>
              </p:cNvSpPr>
              <p:nvPr/>
            </p:nvSpPr>
            <p:spPr bwMode="auto">
              <a:xfrm>
                <a:off x="4145" y="1785"/>
                <a:ext cx="19" cy="46"/>
              </a:xfrm>
              <a:custGeom>
                <a:avLst/>
                <a:gdLst/>
                <a:ahLst/>
                <a:cxnLst>
                  <a:cxn ang="0">
                    <a:pos x="7" y="46"/>
                  </a:cxn>
                  <a:cxn ang="0">
                    <a:pos x="0" y="0"/>
                  </a:cxn>
                  <a:cxn ang="0">
                    <a:pos x="19" y="1"/>
                  </a:cxn>
                  <a:cxn ang="0">
                    <a:pos x="7" y="46"/>
                  </a:cxn>
                </a:cxnLst>
                <a:rect l="0" t="0" r="r" b="b"/>
                <a:pathLst>
                  <a:path w="19" h="46">
                    <a:moveTo>
                      <a:pt x="7" y="46"/>
                    </a:moveTo>
                    <a:lnTo>
                      <a:pt x="0" y="0"/>
                    </a:lnTo>
                    <a:lnTo>
                      <a:pt x="19" y="1"/>
                    </a:lnTo>
                    <a:lnTo>
                      <a:pt x="7" y="4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7" name="Line 104"/>
            <p:cNvSpPr>
              <a:spLocks noChangeShapeType="1"/>
            </p:cNvSpPr>
            <p:nvPr/>
          </p:nvSpPr>
          <p:spPr bwMode="auto">
            <a:xfrm flipV="1">
              <a:off x="6599238" y="2690813"/>
              <a:ext cx="1588" cy="16827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78" name="Group 107"/>
            <p:cNvGrpSpPr>
              <a:grpSpLocks/>
            </p:cNvGrpSpPr>
            <p:nvPr/>
          </p:nvGrpSpPr>
          <p:grpSpPr bwMode="auto">
            <a:xfrm>
              <a:off x="6665913" y="2678113"/>
              <a:ext cx="139700" cy="249238"/>
              <a:chOff x="4199" y="1687"/>
              <a:chExt cx="88" cy="157"/>
            </a:xfrm>
          </p:grpSpPr>
          <p:sp>
            <p:nvSpPr>
              <p:cNvPr id="352" name="Rectangle 105"/>
              <p:cNvSpPr>
                <a:spLocks noChangeArrowheads="1"/>
              </p:cNvSpPr>
              <p:nvPr/>
            </p:nvSpPr>
            <p:spPr bwMode="auto">
              <a:xfrm>
                <a:off x="4237" y="1766"/>
                <a:ext cx="50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3" name="Rectangle 106"/>
              <p:cNvSpPr>
                <a:spLocks noChangeArrowheads="1"/>
              </p:cNvSpPr>
              <p:nvPr/>
            </p:nvSpPr>
            <p:spPr bwMode="auto">
              <a:xfrm>
                <a:off x="4199" y="1687"/>
                <a:ext cx="81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I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79" name="Line 108"/>
            <p:cNvSpPr>
              <a:spLocks noChangeShapeType="1"/>
            </p:cNvSpPr>
            <p:nvPr/>
          </p:nvSpPr>
          <p:spPr bwMode="auto">
            <a:xfrm flipV="1">
              <a:off x="5553075" y="3292476"/>
              <a:ext cx="1588" cy="78581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80" name="Group 111"/>
            <p:cNvGrpSpPr>
              <a:grpSpLocks/>
            </p:cNvGrpSpPr>
            <p:nvPr/>
          </p:nvGrpSpPr>
          <p:grpSpPr bwMode="auto">
            <a:xfrm>
              <a:off x="5237163" y="2295526"/>
              <a:ext cx="150813" cy="249238"/>
              <a:chOff x="3299" y="1446"/>
              <a:chExt cx="95" cy="157"/>
            </a:xfrm>
          </p:grpSpPr>
          <p:sp>
            <p:nvSpPr>
              <p:cNvPr id="350" name="Rectangle 109"/>
              <p:cNvSpPr>
                <a:spLocks noChangeArrowheads="1"/>
              </p:cNvSpPr>
              <p:nvPr/>
            </p:nvSpPr>
            <p:spPr bwMode="auto">
              <a:xfrm>
                <a:off x="3343" y="1525"/>
                <a:ext cx="51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1" name="Rectangle 110"/>
              <p:cNvSpPr>
                <a:spLocks noChangeArrowheads="1"/>
              </p:cNvSpPr>
              <p:nvPr/>
            </p:nvSpPr>
            <p:spPr bwMode="auto">
              <a:xfrm>
                <a:off x="3299" y="1446"/>
                <a:ext cx="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I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81" name="Line 112"/>
            <p:cNvSpPr>
              <a:spLocks noChangeShapeType="1"/>
            </p:cNvSpPr>
            <p:nvPr/>
          </p:nvSpPr>
          <p:spPr bwMode="auto">
            <a:xfrm>
              <a:off x="5568950" y="2851151"/>
              <a:ext cx="360363" cy="15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Line 113"/>
            <p:cNvSpPr>
              <a:spLocks noChangeShapeType="1"/>
            </p:cNvSpPr>
            <p:nvPr/>
          </p:nvSpPr>
          <p:spPr bwMode="auto">
            <a:xfrm>
              <a:off x="5929313" y="2846388"/>
              <a:ext cx="1588" cy="46513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Line 114"/>
            <p:cNvSpPr>
              <a:spLocks noChangeShapeType="1"/>
            </p:cNvSpPr>
            <p:nvPr/>
          </p:nvSpPr>
          <p:spPr bwMode="auto">
            <a:xfrm>
              <a:off x="5549900" y="4076701"/>
              <a:ext cx="955675" cy="15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Line 115"/>
            <p:cNvSpPr>
              <a:spLocks noChangeShapeType="1"/>
            </p:cNvSpPr>
            <p:nvPr/>
          </p:nvSpPr>
          <p:spPr bwMode="auto">
            <a:xfrm>
              <a:off x="6013450" y="4076701"/>
              <a:ext cx="1588" cy="16192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85" name="Group 118"/>
            <p:cNvGrpSpPr>
              <a:grpSpLocks/>
            </p:cNvGrpSpPr>
            <p:nvPr/>
          </p:nvGrpSpPr>
          <p:grpSpPr bwMode="auto">
            <a:xfrm>
              <a:off x="5911850" y="3281363"/>
              <a:ext cx="34925" cy="34925"/>
              <a:chOff x="3724" y="2067"/>
              <a:chExt cx="22" cy="22"/>
            </a:xfrm>
          </p:grpSpPr>
          <p:sp>
            <p:nvSpPr>
              <p:cNvPr id="348" name="Oval 116"/>
              <p:cNvSpPr>
                <a:spLocks noChangeArrowheads="1"/>
              </p:cNvSpPr>
              <p:nvPr/>
            </p:nvSpPr>
            <p:spPr bwMode="auto">
              <a:xfrm>
                <a:off x="3724" y="2067"/>
                <a:ext cx="22" cy="22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" name="Oval 117"/>
              <p:cNvSpPr>
                <a:spLocks noChangeArrowheads="1"/>
              </p:cNvSpPr>
              <p:nvPr/>
            </p:nvSpPr>
            <p:spPr bwMode="auto">
              <a:xfrm>
                <a:off x="3724" y="2067"/>
                <a:ext cx="22" cy="22"/>
              </a:xfrm>
              <a:prstGeom prst="ellipse">
                <a:avLst/>
              </a:pr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86" name="Group 121"/>
            <p:cNvGrpSpPr>
              <a:grpSpLocks/>
            </p:cNvGrpSpPr>
            <p:nvPr/>
          </p:nvGrpSpPr>
          <p:grpSpPr bwMode="auto">
            <a:xfrm>
              <a:off x="5999163" y="4059238"/>
              <a:ext cx="34925" cy="34925"/>
              <a:chOff x="3779" y="2557"/>
              <a:chExt cx="22" cy="22"/>
            </a:xfrm>
          </p:grpSpPr>
          <p:sp>
            <p:nvSpPr>
              <p:cNvPr id="346" name="Oval 119"/>
              <p:cNvSpPr>
                <a:spLocks noChangeArrowheads="1"/>
              </p:cNvSpPr>
              <p:nvPr/>
            </p:nvSpPr>
            <p:spPr bwMode="auto">
              <a:xfrm>
                <a:off x="3779" y="2557"/>
                <a:ext cx="22" cy="22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7" name="Oval 120"/>
              <p:cNvSpPr>
                <a:spLocks noChangeArrowheads="1"/>
              </p:cNvSpPr>
              <p:nvPr/>
            </p:nvSpPr>
            <p:spPr bwMode="auto">
              <a:xfrm>
                <a:off x="3779" y="2557"/>
                <a:ext cx="22" cy="22"/>
              </a:xfrm>
              <a:prstGeom prst="ellipse">
                <a:avLst/>
              </a:pr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87" name="Group 124"/>
            <p:cNvGrpSpPr>
              <a:grpSpLocks/>
            </p:cNvGrpSpPr>
            <p:nvPr/>
          </p:nvGrpSpPr>
          <p:grpSpPr bwMode="auto">
            <a:xfrm>
              <a:off x="5237163" y="2940051"/>
              <a:ext cx="247650" cy="261938"/>
              <a:chOff x="3299" y="1852"/>
              <a:chExt cx="156" cy="165"/>
            </a:xfrm>
          </p:grpSpPr>
          <p:sp>
            <p:nvSpPr>
              <p:cNvPr id="344" name="Rectangle 122"/>
              <p:cNvSpPr>
                <a:spLocks noChangeArrowheads="1"/>
              </p:cNvSpPr>
              <p:nvPr/>
            </p:nvSpPr>
            <p:spPr bwMode="auto">
              <a:xfrm>
                <a:off x="3404" y="1931"/>
                <a:ext cx="51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5" name="Rectangle 123"/>
              <p:cNvSpPr>
                <a:spLocks noChangeArrowheads="1"/>
              </p:cNvSpPr>
              <p:nvPr/>
            </p:nvSpPr>
            <p:spPr bwMode="auto">
              <a:xfrm>
                <a:off x="3299" y="1852"/>
                <a:ext cx="148" cy="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M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88" name="Group 127"/>
            <p:cNvGrpSpPr>
              <a:grpSpLocks/>
            </p:cNvGrpSpPr>
            <p:nvPr/>
          </p:nvGrpSpPr>
          <p:grpSpPr bwMode="auto">
            <a:xfrm>
              <a:off x="6489700" y="2189163"/>
              <a:ext cx="34925" cy="34925"/>
              <a:chOff x="4088" y="1379"/>
              <a:chExt cx="22" cy="22"/>
            </a:xfrm>
          </p:grpSpPr>
          <p:sp>
            <p:nvSpPr>
              <p:cNvPr id="342" name="Oval 125"/>
              <p:cNvSpPr>
                <a:spLocks noChangeArrowheads="1"/>
              </p:cNvSpPr>
              <p:nvPr/>
            </p:nvSpPr>
            <p:spPr bwMode="auto">
              <a:xfrm>
                <a:off x="4088" y="1379"/>
                <a:ext cx="22" cy="22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3" name="Oval 126"/>
              <p:cNvSpPr>
                <a:spLocks noChangeArrowheads="1"/>
              </p:cNvSpPr>
              <p:nvPr/>
            </p:nvSpPr>
            <p:spPr bwMode="auto">
              <a:xfrm>
                <a:off x="4088" y="1379"/>
                <a:ext cx="22" cy="22"/>
              </a:xfrm>
              <a:prstGeom prst="ellipse">
                <a:avLst/>
              </a:pr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89" name="Line 128"/>
            <p:cNvSpPr>
              <a:spLocks noChangeShapeType="1"/>
            </p:cNvSpPr>
            <p:nvPr/>
          </p:nvSpPr>
          <p:spPr bwMode="auto">
            <a:xfrm flipV="1">
              <a:off x="6503988" y="2216151"/>
              <a:ext cx="1588" cy="86360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Line 129"/>
            <p:cNvSpPr>
              <a:spLocks noChangeShapeType="1"/>
            </p:cNvSpPr>
            <p:nvPr/>
          </p:nvSpPr>
          <p:spPr bwMode="auto">
            <a:xfrm flipH="1">
              <a:off x="5735638" y="3300413"/>
              <a:ext cx="577850" cy="15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Line 134"/>
            <p:cNvSpPr>
              <a:spLocks noChangeShapeType="1"/>
            </p:cNvSpPr>
            <p:nvPr/>
          </p:nvSpPr>
          <p:spPr bwMode="auto">
            <a:xfrm>
              <a:off x="5940425" y="4241801"/>
              <a:ext cx="152400" cy="158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92" name="Group 140"/>
            <p:cNvGrpSpPr>
              <a:grpSpLocks/>
            </p:cNvGrpSpPr>
            <p:nvPr/>
          </p:nvGrpSpPr>
          <p:grpSpPr bwMode="auto">
            <a:xfrm>
              <a:off x="5546725" y="2828926"/>
              <a:ext cx="34925" cy="36513"/>
              <a:chOff x="3494" y="1782"/>
              <a:chExt cx="22" cy="23"/>
            </a:xfrm>
          </p:grpSpPr>
          <p:sp>
            <p:nvSpPr>
              <p:cNvPr id="340" name="Oval 138"/>
              <p:cNvSpPr>
                <a:spLocks noChangeArrowheads="1"/>
              </p:cNvSpPr>
              <p:nvPr/>
            </p:nvSpPr>
            <p:spPr bwMode="auto">
              <a:xfrm>
                <a:off x="3494" y="1782"/>
                <a:ext cx="22" cy="23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" name="Oval 139"/>
              <p:cNvSpPr>
                <a:spLocks noChangeArrowheads="1"/>
              </p:cNvSpPr>
              <p:nvPr/>
            </p:nvSpPr>
            <p:spPr bwMode="auto">
              <a:xfrm>
                <a:off x="3494" y="1782"/>
                <a:ext cx="22" cy="23"/>
              </a:xfrm>
              <a:prstGeom prst="ellipse">
                <a:avLst/>
              </a:pr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93" name="Group 156"/>
            <p:cNvGrpSpPr>
              <a:grpSpLocks/>
            </p:cNvGrpSpPr>
            <p:nvPr/>
          </p:nvGrpSpPr>
          <p:grpSpPr bwMode="auto">
            <a:xfrm>
              <a:off x="6583363" y="2428876"/>
              <a:ext cx="190500" cy="247650"/>
              <a:chOff x="4147" y="1530"/>
              <a:chExt cx="120" cy="156"/>
            </a:xfrm>
          </p:grpSpPr>
          <p:sp>
            <p:nvSpPr>
              <p:cNvPr id="338" name="Rectangle 154"/>
              <p:cNvSpPr>
                <a:spLocks noChangeArrowheads="1"/>
              </p:cNvSpPr>
              <p:nvPr/>
            </p:nvSpPr>
            <p:spPr bwMode="auto">
              <a:xfrm>
                <a:off x="4214" y="1608"/>
                <a:ext cx="53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L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9" name="Rectangle 155"/>
              <p:cNvSpPr>
                <a:spLocks noChangeArrowheads="1"/>
              </p:cNvSpPr>
              <p:nvPr/>
            </p:nvSpPr>
            <p:spPr bwMode="auto">
              <a:xfrm>
                <a:off x="4147" y="1530"/>
                <a:ext cx="113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R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94" name="Group 159"/>
            <p:cNvGrpSpPr>
              <a:grpSpLocks/>
            </p:cNvGrpSpPr>
            <p:nvPr/>
          </p:nvGrpSpPr>
          <p:grpSpPr bwMode="auto">
            <a:xfrm>
              <a:off x="6451600" y="2393951"/>
              <a:ext cx="109538" cy="350838"/>
              <a:chOff x="4064" y="1508"/>
              <a:chExt cx="69" cy="221"/>
            </a:xfrm>
          </p:grpSpPr>
          <p:sp>
            <p:nvSpPr>
              <p:cNvPr id="336" name="Rectangle 157"/>
              <p:cNvSpPr>
                <a:spLocks noChangeArrowheads="1"/>
              </p:cNvSpPr>
              <p:nvPr/>
            </p:nvSpPr>
            <p:spPr bwMode="auto">
              <a:xfrm>
                <a:off x="4064" y="1508"/>
                <a:ext cx="69" cy="22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7" name="Rectangle 158"/>
              <p:cNvSpPr>
                <a:spLocks noChangeArrowheads="1"/>
              </p:cNvSpPr>
              <p:nvPr/>
            </p:nvSpPr>
            <p:spPr bwMode="auto">
              <a:xfrm>
                <a:off x="4064" y="1508"/>
                <a:ext cx="69" cy="221"/>
              </a:xfrm>
              <a:prstGeom prst="rect">
                <a:avLst/>
              </a:prstGeom>
              <a:noFill/>
              <a:ln w="12700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95" name="Line 250"/>
            <p:cNvSpPr>
              <a:spLocks noChangeShapeType="1"/>
            </p:cNvSpPr>
            <p:nvPr/>
          </p:nvSpPr>
          <p:spPr bwMode="auto">
            <a:xfrm flipV="1">
              <a:off x="6356350" y="3259138"/>
              <a:ext cx="1588" cy="7620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96" name="Group 253"/>
            <p:cNvGrpSpPr>
              <a:grpSpLocks/>
            </p:cNvGrpSpPr>
            <p:nvPr/>
          </p:nvGrpSpPr>
          <p:grpSpPr bwMode="auto">
            <a:xfrm>
              <a:off x="6376988" y="3165476"/>
              <a:ext cx="74613" cy="31750"/>
              <a:chOff x="4017" y="1994"/>
              <a:chExt cx="47" cy="20"/>
            </a:xfrm>
          </p:grpSpPr>
          <p:sp>
            <p:nvSpPr>
              <p:cNvPr id="334" name="Freeform 251"/>
              <p:cNvSpPr>
                <a:spLocks/>
              </p:cNvSpPr>
              <p:nvPr/>
            </p:nvSpPr>
            <p:spPr bwMode="auto">
              <a:xfrm>
                <a:off x="4017" y="1994"/>
                <a:ext cx="47" cy="2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7" y="0"/>
                  </a:cxn>
                  <a:cxn ang="0">
                    <a:pos x="46" y="20"/>
                  </a:cxn>
                  <a:cxn ang="0">
                    <a:pos x="0" y="8"/>
                  </a:cxn>
                </a:cxnLst>
                <a:rect l="0" t="0" r="r" b="b"/>
                <a:pathLst>
                  <a:path w="47" h="20">
                    <a:moveTo>
                      <a:pt x="0" y="8"/>
                    </a:moveTo>
                    <a:lnTo>
                      <a:pt x="47" y="0"/>
                    </a:lnTo>
                    <a:lnTo>
                      <a:pt x="46" y="2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" name="Freeform 252"/>
              <p:cNvSpPr>
                <a:spLocks/>
              </p:cNvSpPr>
              <p:nvPr/>
            </p:nvSpPr>
            <p:spPr bwMode="auto">
              <a:xfrm>
                <a:off x="4017" y="1994"/>
                <a:ext cx="47" cy="2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7" y="0"/>
                  </a:cxn>
                  <a:cxn ang="0">
                    <a:pos x="46" y="20"/>
                  </a:cxn>
                  <a:cxn ang="0">
                    <a:pos x="0" y="8"/>
                  </a:cxn>
                </a:cxnLst>
                <a:rect l="0" t="0" r="r" b="b"/>
                <a:pathLst>
                  <a:path w="47" h="20">
                    <a:moveTo>
                      <a:pt x="0" y="8"/>
                    </a:moveTo>
                    <a:lnTo>
                      <a:pt x="47" y="0"/>
                    </a:lnTo>
                    <a:lnTo>
                      <a:pt x="46" y="20"/>
                    </a:lnTo>
                    <a:lnTo>
                      <a:pt x="0" y="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97" name="Line 254"/>
            <p:cNvSpPr>
              <a:spLocks noChangeShapeType="1"/>
            </p:cNvSpPr>
            <p:nvPr/>
          </p:nvSpPr>
          <p:spPr bwMode="auto">
            <a:xfrm>
              <a:off x="6362700" y="3073401"/>
              <a:ext cx="141288" cy="15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Line 255"/>
            <p:cNvSpPr>
              <a:spLocks noChangeShapeType="1"/>
            </p:cNvSpPr>
            <p:nvPr/>
          </p:nvSpPr>
          <p:spPr bwMode="auto">
            <a:xfrm>
              <a:off x="6357938" y="3295651"/>
              <a:ext cx="146050" cy="15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Line 256"/>
            <p:cNvSpPr>
              <a:spLocks noChangeShapeType="1"/>
            </p:cNvSpPr>
            <p:nvPr/>
          </p:nvSpPr>
          <p:spPr bwMode="auto">
            <a:xfrm>
              <a:off x="6310313" y="3068638"/>
              <a:ext cx="1588" cy="23495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Line 257"/>
            <p:cNvSpPr>
              <a:spLocks noChangeShapeType="1"/>
            </p:cNvSpPr>
            <p:nvPr/>
          </p:nvSpPr>
          <p:spPr bwMode="auto">
            <a:xfrm flipV="1">
              <a:off x="6356350" y="3144838"/>
              <a:ext cx="1588" cy="8255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Line 258"/>
            <p:cNvSpPr>
              <a:spLocks noChangeShapeType="1"/>
            </p:cNvSpPr>
            <p:nvPr/>
          </p:nvSpPr>
          <p:spPr bwMode="auto">
            <a:xfrm flipV="1">
              <a:off x="6356350" y="3033713"/>
              <a:ext cx="1588" cy="777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Line 259"/>
            <p:cNvSpPr>
              <a:spLocks noChangeShapeType="1"/>
            </p:cNvSpPr>
            <p:nvPr/>
          </p:nvSpPr>
          <p:spPr bwMode="auto">
            <a:xfrm flipH="1">
              <a:off x="6445250" y="3181351"/>
              <a:ext cx="290513" cy="15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Line 260"/>
            <p:cNvSpPr>
              <a:spLocks noChangeShapeType="1"/>
            </p:cNvSpPr>
            <p:nvPr/>
          </p:nvSpPr>
          <p:spPr bwMode="auto">
            <a:xfrm flipV="1">
              <a:off x="5699125" y="3259138"/>
              <a:ext cx="1588" cy="7620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04" name="Group 263"/>
            <p:cNvGrpSpPr>
              <a:grpSpLocks/>
            </p:cNvGrpSpPr>
            <p:nvPr/>
          </p:nvGrpSpPr>
          <p:grpSpPr bwMode="auto">
            <a:xfrm>
              <a:off x="5602288" y="3165476"/>
              <a:ext cx="76200" cy="31750"/>
              <a:chOff x="3529" y="1994"/>
              <a:chExt cx="48" cy="20"/>
            </a:xfrm>
          </p:grpSpPr>
          <p:sp>
            <p:nvSpPr>
              <p:cNvPr id="332" name="Freeform 261"/>
              <p:cNvSpPr>
                <a:spLocks/>
              </p:cNvSpPr>
              <p:nvPr/>
            </p:nvSpPr>
            <p:spPr bwMode="auto">
              <a:xfrm>
                <a:off x="3529" y="1994"/>
                <a:ext cx="48" cy="20"/>
              </a:xfrm>
              <a:custGeom>
                <a:avLst/>
                <a:gdLst/>
                <a:ahLst/>
                <a:cxnLst>
                  <a:cxn ang="0">
                    <a:pos x="48" y="8"/>
                  </a:cxn>
                  <a:cxn ang="0">
                    <a:pos x="0" y="0"/>
                  </a:cxn>
                  <a:cxn ang="0">
                    <a:pos x="1" y="20"/>
                  </a:cxn>
                  <a:cxn ang="0">
                    <a:pos x="48" y="8"/>
                  </a:cxn>
                </a:cxnLst>
                <a:rect l="0" t="0" r="r" b="b"/>
                <a:pathLst>
                  <a:path w="48" h="20">
                    <a:moveTo>
                      <a:pt x="48" y="8"/>
                    </a:moveTo>
                    <a:lnTo>
                      <a:pt x="0" y="0"/>
                    </a:lnTo>
                    <a:lnTo>
                      <a:pt x="1" y="20"/>
                    </a:lnTo>
                    <a:lnTo>
                      <a:pt x="48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3" name="Freeform 262"/>
              <p:cNvSpPr>
                <a:spLocks/>
              </p:cNvSpPr>
              <p:nvPr/>
            </p:nvSpPr>
            <p:spPr bwMode="auto">
              <a:xfrm>
                <a:off x="3529" y="1994"/>
                <a:ext cx="48" cy="20"/>
              </a:xfrm>
              <a:custGeom>
                <a:avLst/>
                <a:gdLst/>
                <a:ahLst/>
                <a:cxnLst>
                  <a:cxn ang="0">
                    <a:pos x="48" y="8"/>
                  </a:cxn>
                  <a:cxn ang="0">
                    <a:pos x="0" y="0"/>
                  </a:cxn>
                  <a:cxn ang="0">
                    <a:pos x="1" y="20"/>
                  </a:cxn>
                  <a:cxn ang="0">
                    <a:pos x="48" y="8"/>
                  </a:cxn>
                </a:cxnLst>
                <a:rect l="0" t="0" r="r" b="b"/>
                <a:pathLst>
                  <a:path w="48" h="20">
                    <a:moveTo>
                      <a:pt x="48" y="8"/>
                    </a:moveTo>
                    <a:lnTo>
                      <a:pt x="0" y="0"/>
                    </a:lnTo>
                    <a:lnTo>
                      <a:pt x="1" y="20"/>
                    </a:lnTo>
                    <a:lnTo>
                      <a:pt x="48" y="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05" name="Line 264"/>
            <p:cNvSpPr>
              <a:spLocks noChangeShapeType="1"/>
            </p:cNvSpPr>
            <p:nvPr/>
          </p:nvSpPr>
          <p:spPr bwMode="auto">
            <a:xfrm flipH="1">
              <a:off x="5551488" y="3073401"/>
              <a:ext cx="141288" cy="15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Line 265"/>
            <p:cNvSpPr>
              <a:spLocks noChangeShapeType="1"/>
            </p:cNvSpPr>
            <p:nvPr/>
          </p:nvSpPr>
          <p:spPr bwMode="auto">
            <a:xfrm flipH="1">
              <a:off x="5551488" y="3295651"/>
              <a:ext cx="146050" cy="15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Line 266"/>
            <p:cNvSpPr>
              <a:spLocks noChangeShapeType="1"/>
            </p:cNvSpPr>
            <p:nvPr/>
          </p:nvSpPr>
          <p:spPr bwMode="auto">
            <a:xfrm>
              <a:off x="5745163" y="3068638"/>
              <a:ext cx="1588" cy="23495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Line 267"/>
            <p:cNvSpPr>
              <a:spLocks noChangeShapeType="1"/>
            </p:cNvSpPr>
            <p:nvPr/>
          </p:nvSpPr>
          <p:spPr bwMode="auto">
            <a:xfrm flipV="1">
              <a:off x="5699125" y="3144838"/>
              <a:ext cx="1588" cy="8255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Line 268"/>
            <p:cNvSpPr>
              <a:spLocks noChangeShapeType="1"/>
            </p:cNvSpPr>
            <p:nvPr/>
          </p:nvSpPr>
          <p:spPr bwMode="auto">
            <a:xfrm flipV="1">
              <a:off x="5699125" y="3033713"/>
              <a:ext cx="1588" cy="777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Line 269"/>
            <p:cNvSpPr>
              <a:spLocks noChangeShapeType="1"/>
            </p:cNvSpPr>
            <p:nvPr/>
          </p:nvSpPr>
          <p:spPr bwMode="auto">
            <a:xfrm>
              <a:off x="5319713" y="3181351"/>
              <a:ext cx="290513" cy="15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Line 270"/>
            <p:cNvSpPr>
              <a:spLocks noChangeShapeType="1"/>
            </p:cNvSpPr>
            <p:nvPr/>
          </p:nvSpPr>
          <p:spPr bwMode="auto">
            <a:xfrm>
              <a:off x="6734175" y="3179763"/>
              <a:ext cx="1588" cy="30797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Line 271"/>
            <p:cNvSpPr>
              <a:spLocks noChangeShapeType="1"/>
            </p:cNvSpPr>
            <p:nvPr/>
          </p:nvSpPr>
          <p:spPr bwMode="auto">
            <a:xfrm flipH="1">
              <a:off x="6507163" y="3481388"/>
              <a:ext cx="225425" cy="15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3" name="Group 274"/>
            <p:cNvGrpSpPr>
              <a:grpSpLocks/>
            </p:cNvGrpSpPr>
            <p:nvPr/>
          </p:nvGrpSpPr>
          <p:grpSpPr bwMode="auto">
            <a:xfrm>
              <a:off x="6488113" y="3462338"/>
              <a:ext cx="34925" cy="34925"/>
              <a:chOff x="4087" y="2181"/>
              <a:chExt cx="22" cy="22"/>
            </a:xfrm>
          </p:grpSpPr>
          <p:sp>
            <p:nvSpPr>
              <p:cNvPr id="330" name="Oval 272"/>
              <p:cNvSpPr>
                <a:spLocks noChangeArrowheads="1"/>
              </p:cNvSpPr>
              <p:nvPr/>
            </p:nvSpPr>
            <p:spPr bwMode="auto">
              <a:xfrm>
                <a:off x="4087" y="2181"/>
                <a:ext cx="22" cy="22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" name="Oval 273"/>
              <p:cNvSpPr>
                <a:spLocks noChangeArrowheads="1"/>
              </p:cNvSpPr>
              <p:nvPr/>
            </p:nvSpPr>
            <p:spPr bwMode="auto">
              <a:xfrm>
                <a:off x="4087" y="2181"/>
                <a:ext cx="22" cy="22"/>
              </a:xfrm>
              <a:prstGeom prst="ellipse">
                <a:avLst/>
              </a:pr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14" name="Group 277"/>
            <p:cNvGrpSpPr>
              <a:grpSpLocks/>
            </p:cNvGrpSpPr>
            <p:nvPr/>
          </p:nvGrpSpPr>
          <p:grpSpPr bwMode="auto">
            <a:xfrm>
              <a:off x="5535613" y="3462338"/>
              <a:ext cx="34925" cy="34925"/>
              <a:chOff x="3487" y="2181"/>
              <a:chExt cx="22" cy="22"/>
            </a:xfrm>
          </p:grpSpPr>
          <p:sp>
            <p:nvSpPr>
              <p:cNvPr id="328" name="Oval 275"/>
              <p:cNvSpPr>
                <a:spLocks noChangeArrowheads="1"/>
              </p:cNvSpPr>
              <p:nvPr/>
            </p:nvSpPr>
            <p:spPr bwMode="auto">
              <a:xfrm>
                <a:off x="3487" y="2181"/>
                <a:ext cx="22" cy="22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" name="Oval 276"/>
              <p:cNvSpPr>
                <a:spLocks noChangeArrowheads="1"/>
              </p:cNvSpPr>
              <p:nvPr/>
            </p:nvSpPr>
            <p:spPr bwMode="auto">
              <a:xfrm>
                <a:off x="3487" y="2181"/>
                <a:ext cx="22" cy="22"/>
              </a:xfrm>
              <a:prstGeom prst="ellipse">
                <a:avLst/>
              </a:pr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15" name="Line 278"/>
            <p:cNvSpPr>
              <a:spLocks noChangeShapeType="1"/>
            </p:cNvSpPr>
            <p:nvPr/>
          </p:nvSpPr>
          <p:spPr bwMode="auto">
            <a:xfrm flipH="1">
              <a:off x="5330825" y="3481388"/>
              <a:ext cx="225425" cy="15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Line 279"/>
            <p:cNvSpPr>
              <a:spLocks noChangeShapeType="1"/>
            </p:cNvSpPr>
            <p:nvPr/>
          </p:nvSpPr>
          <p:spPr bwMode="auto">
            <a:xfrm>
              <a:off x="5324475" y="3179763"/>
              <a:ext cx="1588" cy="30797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7" name="Group 282"/>
            <p:cNvGrpSpPr>
              <a:grpSpLocks/>
            </p:cNvGrpSpPr>
            <p:nvPr/>
          </p:nvGrpSpPr>
          <p:grpSpPr bwMode="auto">
            <a:xfrm>
              <a:off x="5380038" y="2209801"/>
              <a:ext cx="352425" cy="352425"/>
              <a:chOff x="3389" y="1392"/>
              <a:chExt cx="222" cy="222"/>
            </a:xfrm>
          </p:grpSpPr>
          <p:sp>
            <p:nvSpPr>
              <p:cNvPr id="326" name="Oval 280"/>
              <p:cNvSpPr>
                <a:spLocks noChangeArrowheads="1"/>
              </p:cNvSpPr>
              <p:nvPr/>
            </p:nvSpPr>
            <p:spPr bwMode="auto">
              <a:xfrm>
                <a:off x="3389" y="1392"/>
                <a:ext cx="222" cy="222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" name="Oval 281"/>
              <p:cNvSpPr>
                <a:spLocks noChangeArrowheads="1"/>
              </p:cNvSpPr>
              <p:nvPr/>
            </p:nvSpPr>
            <p:spPr bwMode="auto">
              <a:xfrm>
                <a:off x="3389" y="1392"/>
                <a:ext cx="222" cy="222"/>
              </a:xfrm>
              <a:prstGeom prst="ellipse">
                <a:avLst/>
              </a:pr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18" name="Freeform 283"/>
            <p:cNvSpPr>
              <a:spLocks/>
            </p:cNvSpPr>
            <p:nvPr/>
          </p:nvSpPr>
          <p:spPr bwMode="auto">
            <a:xfrm>
              <a:off x="5499100" y="2319338"/>
              <a:ext cx="117475" cy="698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44"/>
                </a:cxn>
                <a:cxn ang="0">
                  <a:pos x="74" y="0"/>
                </a:cxn>
              </a:cxnLst>
              <a:rect l="0" t="0" r="r" b="b"/>
              <a:pathLst>
                <a:path w="74" h="44">
                  <a:moveTo>
                    <a:pt x="0" y="0"/>
                  </a:moveTo>
                  <a:lnTo>
                    <a:pt x="37" y="44"/>
                  </a:lnTo>
                  <a:lnTo>
                    <a:pt x="74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Freeform 284"/>
            <p:cNvSpPr>
              <a:spLocks/>
            </p:cNvSpPr>
            <p:nvPr/>
          </p:nvSpPr>
          <p:spPr bwMode="auto">
            <a:xfrm>
              <a:off x="5499100" y="2382838"/>
              <a:ext cx="117475" cy="698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44"/>
                </a:cxn>
                <a:cxn ang="0">
                  <a:pos x="74" y="0"/>
                </a:cxn>
              </a:cxnLst>
              <a:rect l="0" t="0" r="r" b="b"/>
              <a:pathLst>
                <a:path w="74" h="44">
                  <a:moveTo>
                    <a:pt x="0" y="0"/>
                  </a:moveTo>
                  <a:lnTo>
                    <a:pt x="37" y="44"/>
                  </a:lnTo>
                  <a:lnTo>
                    <a:pt x="74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Line 285"/>
            <p:cNvSpPr>
              <a:spLocks noChangeShapeType="1"/>
            </p:cNvSpPr>
            <p:nvPr/>
          </p:nvSpPr>
          <p:spPr bwMode="auto">
            <a:xfrm>
              <a:off x="5559425" y="2044701"/>
              <a:ext cx="1588" cy="33496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Line 286"/>
            <p:cNvSpPr>
              <a:spLocks noChangeShapeType="1"/>
            </p:cNvSpPr>
            <p:nvPr/>
          </p:nvSpPr>
          <p:spPr bwMode="auto">
            <a:xfrm>
              <a:off x="5559425" y="2447926"/>
              <a:ext cx="1588" cy="62865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22" name="Group 290"/>
            <p:cNvGrpSpPr>
              <a:grpSpLocks/>
            </p:cNvGrpSpPr>
            <p:nvPr/>
          </p:nvGrpSpPr>
          <p:grpSpPr bwMode="auto">
            <a:xfrm>
              <a:off x="6143639" y="2114551"/>
              <a:ext cx="381001" cy="285750"/>
              <a:chOff x="3870" y="1332"/>
              <a:chExt cx="240" cy="180"/>
            </a:xfrm>
          </p:grpSpPr>
          <p:sp>
            <p:nvSpPr>
              <p:cNvPr id="323" name="Rectangle 287"/>
              <p:cNvSpPr>
                <a:spLocks noChangeArrowheads="1"/>
              </p:cNvSpPr>
              <p:nvPr/>
            </p:nvSpPr>
            <p:spPr bwMode="auto">
              <a:xfrm>
                <a:off x="3998" y="1424"/>
                <a:ext cx="112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CC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4" name="Rectangle 288"/>
              <p:cNvSpPr>
                <a:spLocks noChangeArrowheads="1"/>
              </p:cNvSpPr>
              <p:nvPr/>
            </p:nvSpPr>
            <p:spPr bwMode="auto">
              <a:xfrm>
                <a:off x="3929" y="1345"/>
                <a:ext cx="135" cy="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U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5" name="Rectangle 289"/>
              <p:cNvSpPr>
                <a:spLocks noChangeArrowheads="1"/>
              </p:cNvSpPr>
              <p:nvPr/>
            </p:nvSpPr>
            <p:spPr bwMode="auto">
              <a:xfrm>
                <a:off x="3870" y="1332"/>
                <a:ext cx="13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mbol" pitchFamily="18" charset="2"/>
                    <a:cs typeface="Arial" pitchFamily="34" charset="0"/>
                  </a:rPr>
                  <a:t>+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pic>
        <p:nvPicPr>
          <p:cNvPr id="70663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80112" y="886490"/>
            <a:ext cx="2016849" cy="290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0664" name="Object 296"/>
          <p:cNvGraphicFramePr>
            <a:graphicFrameLocks noChangeAspect="1"/>
          </p:cNvGraphicFramePr>
          <p:nvPr/>
        </p:nvGraphicFramePr>
        <p:xfrm>
          <a:off x="4238625" y="3876675"/>
          <a:ext cx="4733925" cy="177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6" name="Document" r:id="rId11" imgW="4026732" imgH="1509700" progId="Word.Document.8">
                  <p:embed/>
                </p:oleObj>
              </mc:Choice>
              <mc:Fallback>
                <p:oleObj name="Document" r:id="rId11" imgW="4026732" imgH="1509700" progId="Word.Document.8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8625" y="3876675"/>
                        <a:ext cx="4733925" cy="177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bg-BG" b="1" dirty="0"/>
              <a:t>ПРОЕКТ </a:t>
            </a:r>
            <a:r>
              <a:rPr lang="en-US" b="1" dirty="0"/>
              <a:t>BG</a:t>
            </a:r>
            <a:r>
              <a:rPr lang="ru-RU" b="1" dirty="0"/>
              <a:t>051</a:t>
            </a:r>
            <a:r>
              <a:rPr lang="en-US" b="1" dirty="0"/>
              <a:t>PO</a:t>
            </a:r>
            <a:r>
              <a:rPr lang="ru-RU" b="1" dirty="0"/>
              <a:t>001--4.3.04-004</a:t>
            </a:r>
            <a:r>
              <a:rPr lang="bg-BG" b="1" dirty="0"/>
              <a:t>2</a:t>
            </a:r>
          </a:p>
          <a:p>
            <a:r>
              <a:rPr lang="bg-BG" b="1" i="1" dirty="0"/>
              <a:t>„Организационна и технологична инфраструктура за учене през </a:t>
            </a:r>
          </a:p>
          <a:p>
            <a:r>
              <a:rPr lang="bg-BG" b="1" i="1" dirty="0"/>
              <a:t>целия живот и развитие на компетенции”</a:t>
            </a:r>
          </a:p>
          <a:p>
            <a:r>
              <a:rPr lang="bg-BG" dirty="0"/>
              <a:t>Проектът се осъществява с финансовата подкрепа на</a:t>
            </a:r>
          </a:p>
          <a:p>
            <a:r>
              <a:rPr lang="bg-BG" dirty="0"/>
              <a:t>Оперативна програма „Развитие на човешките ресурси”,</a:t>
            </a:r>
          </a:p>
          <a:p>
            <a:r>
              <a:rPr lang="bg-BG" dirty="0" err="1"/>
              <a:t>съфинансирана</a:t>
            </a:r>
            <a:r>
              <a:rPr lang="bg-BG" dirty="0"/>
              <a:t> от Европейския социален фонд на Европейския съюз</a:t>
            </a:r>
            <a:r>
              <a:rPr lang="en-US" dirty="0"/>
              <a:t>                       </a:t>
            </a:r>
            <a:endParaRPr lang="bg-BG" dirty="0"/>
          </a:p>
          <a:p>
            <a:r>
              <a:rPr lang="bg-BG" b="1" i="1" dirty="0"/>
              <a:t>Инвестира във вашето бъдеще!</a:t>
            </a:r>
            <a:endParaRPr lang="en-US" b="1" i="1" dirty="0"/>
          </a:p>
        </p:txBody>
      </p:sp>
      <p:sp>
        <p:nvSpPr>
          <p:cNvPr id="50206" name="Text Box 30"/>
          <p:cNvSpPr txBox="1">
            <a:spLocks noChangeArrowheads="1"/>
          </p:cNvSpPr>
          <p:nvPr/>
        </p:nvSpPr>
        <p:spPr bwMode="auto">
          <a:xfrm>
            <a:off x="8763000" y="6353175"/>
            <a:ext cx="33855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</a:rPr>
              <a:t>29</a:t>
            </a:r>
            <a:endParaRPr lang="en-US" sz="1200" b="1" dirty="0">
              <a:latin typeface="Times New Roman" pitchFamily="18" charset="0"/>
            </a:endParaRPr>
          </a:p>
        </p:txBody>
      </p:sp>
      <p:sp>
        <p:nvSpPr>
          <p:cNvPr id="97" name="Text Box 4"/>
          <p:cNvSpPr txBox="1">
            <a:spLocks noChangeArrowheads="1"/>
          </p:cNvSpPr>
          <p:nvPr/>
        </p:nvSpPr>
        <p:spPr bwMode="auto">
          <a:xfrm>
            <a:off x="683568" y="235576"/>
            <a:ext cx="42451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bg-BG" b="1" dirty="0"/>
              <a:t>Генератори на опорно напрежение </a:t>
            </a:r>
            <a:endParaRPr lang="en-US" dirty="0"/>
          </a:p>
        </p:txBody>
      </p:sp>
      <p:sp>
        <p:nvSpPr>
          <p:cNvPr id="98" name="Oval 5"/>
          <p:cNvSpPr>
            <a:spLocks noChangeArrowheads="1"/>
          </p:cNvSpPr>
          <p:nvPr/>
        </p:nvSpPr>
        <p:spPr bwMode="auto">
          <a:xfrm>
            <a:off x="68194" y="159780"/>
            <a:ext cx="575618" cy="54188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bg-BG" sz="2000" b="1" dirty="0" smtClean="0"/>
              <a:t>2.5</a:t>
            </a:r>
            <a:endParaRPr lang="bg-BG" sz="2000" b="1" dirty="0"/>
          </a:p>
        </p:txBody>
      </p:sp>
      <p:sp>
        <p:nvSpPr>
          <p:cNvPr id="99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1685" name="Object 5"/>
          <p:cNvGraphicFramePr>
            <a:graphicFrameLocks noChangeAspect="1"/>
          </p:cNvGraphicFramePr>
          <p:nvPr/>
        </p:nvGraphicFramePr>
        <p:xfrm>
          <a:off x="755576" y="667147"/>
          <a:ext cx="7877175" cy="160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9" name="Document" r:id="rId4" imgW="6269898" imgH="1290283" progId="Word.Document.8">
                  <p:embed/>
                </p:oleObj>
              </mc:Choice>
              <mc:Fallback>
                <p:oleObj name="Document" r:id="rId4" imgW="6269898" imgH="1290283" progId="Word.Document.8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667147"/>
                        <a:ext cx="7877175" cy="160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3" name="Group 312"/>
          <p:cNvGrpSpPr/>
          <p:nvPr/>
        </p:nvGrpSpPr>
        <p:grpSpPr>
          <a:xfrm>
            <a:off x="5148064" y="2417582"/>
            <a:ext cx="2491482" cy="2595594"/>
            <a:chOff x="4291013" y="2501900"/>
            <a:chExt cx="2203450" cy="2295526"/>
          </a:xfrm>
        </p:grpSpPr>
        <p:grpSp>
          <p:nvGrpSpPr>
            <p:cNvPr id="71765" name="Group 85"/>
            <p:cNvGrpSpPr>
              <a:grpSpLocks/>
            </p:cNvGrpSpPr>
            <p:nvPr/>
          </p:nvGrpSpPr>
          <p:grpSpPr bwMode="auto">
            <a:xfrm>
              <a:off x="5411788" y="3881438"/>
              <a:ext cx="158750" cy="234950"/>
              <a:chOff x="3409" y="2445"/>
              <a:chExt cx="100" cy="148"/>
            </a:xfrm>
          </p:grpSpPr>
          <p:sp>
            <p:nvSpPr>
              <p:cNvPr id="71763" name="Rectangle 83"/>
              <p:cNvSpPr>
                <a:spLocks noChangeArrowheads="1"/>
              </p:cNvSpPr>
              <p:nvPr/>
            </p:nvSpPr>
            <p:spPr bwMode="auto">
              <a:xfrm>
                <a:off x="3454" y="2515"/>
                <a:ext cx="51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1764" name="Rectangle 84"/>
              <p:cNvSpPr>
                <a:spLocks noChangeArrowheads="1"/>
              </p:cNvSpPr>
              <p:nvPr/>
            </p:nvSpPr>
            <p:spPr bwMode="auto">
              <a:xfrm>
                <a:off x="3409" y="2445"/>
                <a:ext cx="100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T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1768" name="Group 88"/>
            <p:cNvGrpSpPr>
              <a:grpSpLocks/>
            </p:cNvGrpSpPr>
            <p:nvPr/>
          </p:nvGrpSpPr>
          <p:grpSpPr bwMode="auto">
            <a:xfrm>
              <a:off x="5397500" y="3667125"/>
              <a:ext cx="26988" cy="66675"/>
              <a:chOff x="3400" y="2310"/>
              <a:chExt cx="17" cy="42"/>
            </a:xfrm>
          </p:grpSpPr>
          <p:sp>
            <p:nvSpPr>
              <p:cNvPr id="71766" name="Freeform 86"/>
              <p:cNvSpPr>
                <a:spLocks/>
              </p:cNvSpPr>
              <p:nvPr/>
            </p:nvSpPr>
            <p:spPr bwMode="auto">
              <a:xfrm>
                <a:off x="3400" y="2310"/>
                <a:ext cx="17" cy="42"/>
              </a:xfrm>
              <a:custGeom>
                <a:avLst/>
                <a:gdLst/>
                <a:ahLst/>
                <a:cxnLst>
                  <a:cxn ang="0">
                    <a:pos x="6" y="42"/>
                  </a:cxn>
                  <a:cxn ang="0">
                    <a:pos x="0" y="0"/>
                  </a:cxn>
                  <a:cxn ang="0">
                    <a:pos x="17" y="1"/>
                  </a:cxn>
                  <a:cxn ang="0">
                    <a:pos x="6" y="42"/>
                  </a:cxn>
                </a:cxnLst>
                <a:rect l="0" t="0" r="r" b="b"/>
                <a:pathLst>
                  <a:path w="17" h="42">
                    <a:moveTo>
                      <a:pt x="6" y="42"/>
                    </a:moveTo>
                    <a:lnTo>
                      <a:pt x="0" y="0"/>
                    </a:lnTo>
                    <a:lnTo>
                      <a:pt x="17" y="1"/>
                    </a:lnTo>
                    <a:lnTo>
                      <a:pt x="6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67" name="Freeform 87"/>
              <p:cNvSpPr>
                <a:spLocks/>
              </p:cNvSpPr>
              <p:nvPr/>
            </p:nvSpPr>
            <p:spPr bwMode="auto">
              <a:xfrm>
                <a:off x="3400" y="2310"/>
                <a:ext cx="17" cy="42"/>
              </a:xfrm>
              <a:custGeom>
                <a:avLst/>
                <a:gdLst/>
                <a:ahLst/>
                <a:cxnLst>
                  <a:cxn ang="0">
                    <a:pos x="6" y="42"/>
                  </a:cxn>
                  <a:cxn ang="0">
                    <a:pos x="0" y="0"/>
                  </a:cxn>
                  <a:cxn ang="0">
                    <a:pos x="17" y="1"/>
                  </a:cxn>
                  <a:cxn ang="0">
                    <a:pos x="6" y="42"/>
                  </a:cxn>
                </a:cxnLst>
                <a:rect l="0" t="0" r="r" b="b"/>
                <a:pathLst>
                  <a:path w="17" h="42">
                    <a:moveTo>
                      <a:pt x="6" y="42"/>
                    </a:moveTo>
                    <a:lnTo>
                      <a:pt x="0" y="0"/>
                    </a:lnTo>
                    <a:lnTo>
                      <a:pt x="17" y="1"/>
                    </a:lnTo>
                    <a:lnTo>
                      <a:pt x="6" y="42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1769" name="Line 89"/>
            <p:cNvSpPr>
              <a:spLocks noChangeShapeType="1"/>
            </p:cNvSpPr>
            <p:nvPr/>
          </p:nvSpPr>
          <p:spPr bwMode="auto">
            <a:xfrm flipV="1">
              <a:off x="5414963" y="3540125"/>
              <a:ext cx="1588" cy="150813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1772" name="Group 92"/>
            <p:cNvGrpSpPr>
              <a:grpSpLocks/>
            </p:cNvGrpSpPr>
            <p:nvPr/>
          </p:nvGrpSpPr>
          <p:grpSpPr bwMode="auto">
            <a:xfrm>
              <a:off x="5397500" y="3667125"/>
              <a:ext cx="26988" cy="66675"/>
              <a:chOff x="3400" y="2310"/>
              <a:chExt cx="17" cy="42"/>
            </a:xfrm>
          </p:grpSpPr>
          <p:sp>
            <p:nvSpPr>
              <p:cNvPr id="71770" name="Freeform 90"/>
              <p:cNvSpPr>
                <a:spLocks/>
              </p:cNvSpPr>
              <p:nvPr/>
            </p:nvSpPr>
            <p:spPr bwMode="auto">
              <a:xfrm>
                <a:off x="3400" y="2310"/>
                <a:ext cx="17" cy="42"/>
              </a:xfrm>
              <a:custGeom>
                <a:avLst/>
                <a:gdLst/>
                <a:ahLst/>
                <a:cxnLst>
                  <a:cxn ang="0">
                    <a:pos x="6" y="42"/>
                  </a:cxn>
                  <a:cxn ang="0">
                    <a:pos x="0" y="0"/>
                  </a:cxn>
                  <a:cxn ang="0">
                    <a:pos x="17" y="1"/>
                  </a:cxn>
                  <a:cxn ang="0">
                    <a:pos x="6" y="42"/>
                  </a:cxn>
                </a:cxnLst>
                <a:rect l="0" t="0" r="r" b="b"/>
                <a:pathLst>
                  <a:path w="17" h="42">
                    <a:moveTo>
                      <a:pt x="6" y="42"/>
                    </a:moveTo>
                    <a:lnTo>
                      <a:pt x="0" y="0"/>
                    </a:lnTo>
                    <a:lnTo>
                      <a:pt x="17" y="1"/>
                    </a:lnTo>
                    <a:lnTo>
                      <a:pt x="6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71" name="Freeform 91"/>
              <p:cNvSpPr>
                <a:spLocks/>
              </p:cNvSpPr>
              <p:nvPr/>
            </p:nvSpPr>
            <p:spPr bwMode="auto">
              <a:xfrm>
                <a:off x="3400" y="2310"/>
                <a:ext cx="17" cy="42"/>
              </a:xfrm>
              <a:custGeom>
                <a:avLst/>
                <a:gdLst/>
                <a:ahLst/>
                <a:cxnLst>
                  <a:cxn ang="0">
                    <a:pos x="6" y="42"/>
                  </a:cxn>
                  <a:cxn ang="0">
                    <a:pos x="0" y="0"/>
                  </a:cxn>
                  <a:cxn ang="0">
                    <a:pos x="17" y="1"/>
                  </a:cxn>
                  <a:cxn ang="0">
                    <a:pos x="6" y="42"/>
                  </a:cxn>
                </a:cxnLst>
                <a:rect l="0" t="0" r="r" b="b"/>
                <a:pathLst>
                  <a:path w="17" h="42">
                    <a:moveTo>
                      <a:pt x="6" y="42"/>
                    </a:moveTo>
                    <a:lnTo>
                      <a:pt x="0" y="0"/>
                    </a:lnTo>
                    <a:lnTo>
                      <a:pt x="17" y="1"/>
                    </a:lnTo>
                    <a:lnTo>
                      <a:pt x="6" y="42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1773" name="Line 93"/>
            <p:cNvSpPr>
              <a:spLocks noChangeShapeType="1"/>
            </p:cNvSpPr>
            <p:nvPr/>
          </p:nvSpPr>
          <p:spPr bwMode="auto">
            <a:xfrm flipV="1">
              <a:off x="5414963" y="3540125"/>
              <a:ext cx="1588" cy="150813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74" name="Line 94"/>
            <p:cNvSpPr>
              <a:spLocks noChangeShapeType="1"/>
            </p:cNvSpPr>
            <p:nvPr/>
          </p:nvSpPr>
          <p:spPr bwMode="auto">
            <a:xfrm flipV="1">
              <a:off x="4513263" y="3311525"/>
              <a:ext cx="1588" cy="134778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75" name="Line 95"/>
            <p:cNvSpPr>
              <a:spLocks noChangeShapeType="1"/>
            </p:cNvSpPr>
            <p:nvPr/>
          </p:nvSpPr>
          <p:spPr bwMode="auto">
            <a:xfrm>
              <a:off x="4514850" y="4660900"/>
              <a:ext cx="835025" cy="158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76" name="Line 96"/>
            <p:cNvSpPr>
              <a:spLocks noChangeShapeType="1"/>
            </p:cNvSpPr>
            <p:nvPr/>
          </p:nvSpPr>
          <p:spPr bwMode="auto">
            <a:xfrm>
              <a:off x="4910138" y="4660900"/>
              <a:ext cx="1588" cy="12858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1779" name="Group 99"/>
            <p:cNvGrpSpPr>
              <a:grpSpLocks/>
            </p:cNvGrpSpPr>
            <p:nvPr/>
          </p:nvGrpSpPr>
          <p:grpSpPr bwMode="auto">
            <a:xfrm>
              <a:off x="4894263" y="4646613"/>
              <a:ext cx="30163" cy="31750"/>
              <a:chOff x="3083" y="2927"/>
              <a:chExt cx="19" cy="20"/>
            </a:xfrm>
          </p:grpSpPr>
          <p:sp>
            <p:nvSpPr>
              <p:cNvPr id="71777" name="Oval 97"/>
              <p:cNvSpPr>
                <a:spLocks noChangeArrowheads="1"/>
              </p:cNvSpPr>
              <p:nvPr/>
            </p:nvSpPr>
            <p:spPr bwMode="auto">
              <a:xfrm>
                <a:off x="3083" y="2927"/>
                <a:ext cx="19" cy="20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78" name="Oval 98"/>
              <p:cNvSpPr>
                <a:spLocks noChangeArrowheads="1"/>
              </p:cNvSpPr>
              <p:nvPr/>
            </p:nvSpPr>
            <p:spPr bwMode="auto">
              <a:xfrm>
                <a:off x="3083" y="2927"/>
                <a:ext cx="19" cy="20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1780" name="Line 100"/>
            <p:cNvSpPr>
              <a:spLocks noChangeShapeType="1"/>
            </p:cNvSpPr>
            <p:nvPr/>
          </p:nvSpPr>
          <p:spPr bwMode="auto">
            <a:xfrm>
              <a:off x="4837113" y="4795838"/>
              <a:ext cx="136525" cy="1588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1783" name="Group 103"/>
            <p:cNvGrpSpPr>
              <a:grpSpLocks/>
            </p:cNvGrpSpPr>
            <p:nvPr/>
          </p:nvGrpSpPr>
          <p:grpSpPr bwMode="auto">
            <a:xfrm>
              <a:off x="5330825" y="2693988"/>
              <a:ext cx="30163" cy="31750"/>
              <a:chOff x="3358" y="1697"/>
              <a:chExt cx="19" cy="20"/>
            </a:xfrm>
          </p:grpSpPr>
          <p:sp>
            <p:nvSpPr>
              <p:cNvPr id="71781" name="Oval 101"/>
              <p:cNvSpPr>
                <a:spLocks noChangeArrowheads="1"/>
              </p:cNvSpPr>
              <p:nvPr/>
            </p:nvSpPr>
            <p:spPr bwMode="auto">
              <a:xfrm>
                <a:off x="3358" y="1697"/>
                <a:ext cx="19" cy="20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82" name="Oval 102"/>
              <p:cNvSpPr>
                <a:spLocks noChangeArrowheads="1"/>
              </p:cNvSpPr>
              <p:nvPr/>
            </p:nvSpPr>
            <p:spPr bwMode="auto">
              <a:xfrm>
                <a:off x="3358" y="1697"/>
                <a:ext cx="19" cy="20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1784" name="Line 104"/>
            <p:cNvSpPr>
              <a:spLocks noChangeShapeType="1"/>
            </p:cNvSpPr>
            <p:nvPr/>
          </p:nvSpPr>
          <p:spPr bwMode="auto">
            <a:xfrm>
              <a:off x="4516438" y="3306763"/>
              <a:ext cx="825500" cy="158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1787" name="Group 107"/>
            <p:cNvGrpSpPr>
              <a:grpSpLocks/>
            </p:cNvGrpSpPr>
            <p:nvPr/>
          </p:nvGrpSpPr>
          <p:grpSpPr bwMode="auto">
            <a:xfrm>
              <a:off x="4495800" y="3941763"/>
              <a:ext cx="31750" cy="31750"/>
              <a:chOff x="2832" y="2483"/>
              <a:chExt cx="20" cy="20"/>
            </a:xfrm>
          </p:grpSpPr>
          <p:sp>
            <p:nvSpPr>
              <p:cNvPr id="71785" name="Oval 105"/>
              <p:cNvSpPr>
                <a:spLocks noChangeArrowheads="1"/>
              </p:cNvSpPr>
              <p:nvPr/>
            </p:nvSpPr>
            <p:spPr bwMode="auto">
              <a:xfrm>
                <a:off x="2832" y="2483"/>
                <a:ext cx="20" cy="20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86" name="Oval 106"/>
              <p:cNvSpPr>
                <a:spLocks noChangeArrowheads="1"/>
              </p:cNvSpPr>
              <p:nvPr/>
            </p:nvSpPr>
            <p:spPr bwMode="auto">
              <a:xfrm>
                <a:off x="2832" y="2483"/>
                <a:ext cx="20" cy="20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1790" name="Group 110"/>
            <p:cNvGrpSpPr>
              <a:grpSpLocks/>
            </p:cNvGrpSpPr>
            <p:nvPr/>
          </p:nvGrpSpPr>
          <p:grpSpPr bwMode="auto">
            <a:xfrm>
              <a:off x="5327650" y="3295650"/>
              <a:ext cx="31750" cy="31750"/>
              <a:chOff x="3356" y="2076"/>
              <a:chExt cx="20" cy="20"/>
            </a:xfrm>
          </p:grpSpPr>
          <p:sp>
            <p:nvSpPr>
              <p:cNvPr id="71788" name="Oval 108"/>
              <p:cNvSpPr>
                <a:spLocks noChangeArrowheads="1"/>
              </p:cNvSpPr>
              <p:nvPr/>
            </p:nvSpPr>
            <p:spPr bwMode="auto">
              <a:xfrm>
                <a:off x="3357" y="2076"/>
                <a:ext cx="19" cy="20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89" name="Oval 109"/>
              <p:cNvSpPr>
                <a:spLocks noChangeArrowheads="1"/>
              </p:cNvSpPr>
              <p:nvPr/>
            </p:nvSpPr>
            <p:spPr bwMode="auto">
              <a:xfrm>
                <a:off x="3356" y="2076"/>
                <a:ext cx="20" cy="20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1793" name="Group 113"/>
            <p:cNvGrpSpPr>
              <a:grpSpLocks/>
            </p:cNvGrpSpPr>
            <p:nvPr/>
          </p:nvGrpSpPr>
          <p:grpSpPr bwMode="auto">
            <a:xfrm>
              <a:off x="4467225" y="3482975"/>
              <a:ext cx="96838" cy="312738"/>
              <a:chOff x="2814" y="2194"/>
              <a:chExt cx="61" cy="197"/>
            </a:xfrm>
          </p:grpSpPr>
          <p:sp>
            <p:nvSpPr>
              <p:cNvPr id="71791" name="Rectangle 111"/>
              <p:cNvSpPr>
                <a:spLocks noChangeArrowheads="1"/>
              </p:cNvSpPr>
              <p:nvPr/>
            </p:nvSpPr>
            <p:spPr bwMode="auto">
              <a:xfrm>
                <a:off x="2814" y="2194"/>
                <a:ext cx="61" cy="19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92" name="Rectangle 112"/>
              <p:cNvSpPr>
                <a:spLocks noChangeArrowheads="1"/>
              </p:cNvSpPr>
              <p:nvPr/>
            </p:nvSpPr>
            <p:spPr bwMode="auto">
              <a:xfrm>
                <a:off x="2814" y="2194"/>
                <a:ext cx="61" cy="197"/>
              </a:xfrm>
              <a:prstGeom prst="rect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1796" name="Group 116"/>
            <p:cNvGrpSpPr>
              <a:grpSpLocks/>
            </p:cNvGrpSpPr>
            <p:nvPr/>
          </p:nvGrpSpPr>
          <p:grpSpPr bwMode="auto">
            <a:xfrm>
              <a:off x="4464050" y="4133850"/>
              <a:ext cx="96838" cy="311150"/>
              <a:chOff x="2812" y="2604"/>
              <a:chExt cx="61" cy="196"/>
            </a:xfrm>
          </p:grpSpPr>
          <p:sp>
            <p:nvSpPr>
              <p:cNvPr id="71794" name="Rectangle 114"/>
              <p:cNvSpPr>
                <a:spLocks noChangeArrowheads="1"/>
              </p:cNvSpPr>
              <p:nvPr/>
            </p:nvSpPr>
            <p:spPr bwMode="auto">
              <a:xfrm>
                <a:off x="2812" y="2604"/>
                <a:ext cx="61" cy="19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95" name="Rectangle 115"/>
              <p:cNvSpPr>
                <a:spLocks noChangeArrowheads="1"/>
              </p:cNvSpPr>
              <p:nvPr/>
            </p:nvSpPr>
            <p:spPr bwMode="auto">
              <a:xfrm>
                <a:off x="2812" y="2604"/>
                <a:ext cx="61" cy="196"/>
              </a:xfrm>
              <a:prstGeom prst="rect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1799" name="Group 119"/>
            <p:cNvGrpSpPr>
              <a:grpSpLocks/>
            </p:cNvGrpSpPr>
            <p:nvPr/>
          </p:nvGrpSpPr>
          <p:grpSpPr bwMode="auto">
            <a:xfrm>
              <a:off x="4405313" y="3948113"/>
              <a:ext cx="26988" cy="65088"/>
              <a:chOff x="2775" y="2487"/>
              <a:chExt cx="17" cy="41"/>
            </a:xfrm>
          </p:grpSpPr>
          <p:sp>
            <p:nvSpPr>
              <p:cNvPr id="71797" name="Freeform 117"/>
              <p:cNvSpPr>
                <a:spLocks/>
              </p:cNvSpPr>
              <p:nvPr/>
            </p:nvSpPr>
            <p:spPr bwMode="auto">
              <a:xfrm>
                <a:off x="2775" y="2487"/>
                <a:ext cx="17" cy="41"/>
              </a:xfrm>
              <a:custGeom>
                <a:avLst/>
                <a:gdLst/>
                <a:ahLst/>
                <a:cxnLst>
                  <a:cxn ang="0">
                    <a:pos x="7" y="41"/>
                  </a:cxn>
                  <a:cxn ang="0">
                    <a:pos x="0" y="0"/>
                  </a:cxn>
                  <a:cxn ang="0">
                    <a:pos x="17" y="0"/>
                  </a:cxn>
                  <a:cxn ang="0">
                    <a:pos x="7" y="41"/>
                  </a:cxn>
                </a:cxnLst>
                <a:rect l="0" t="0" r="r" b="b"/>
                <a:pathLst>
                  <a:path w="17" h="41">
                    <a:moveTo>
                      <a:pt x="7" y="41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7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98" name="Freeform 118"/>
              <p:cNvSpPr>
                <a:spLocks/>
              </p:cNvSpPr>
              <p:nvPr/>
            </p:nvSpPr>
            <p:spPr bwMode="auto">
              <a:xfrm>
                <a:off x="2775" y="2487"/>
                <a:ext cx="17" cy="41"/>
              </a:xfrm>
              <a:custGeom>
                <a:avLst/>
                <a:gdLst/>
                <a:ahLst/>
                <a:cxnLst>
                  <a:cxn ang="0">
                    <a:pos x="7" y="41"/>
                  </a:cxn>
                  <a:cxn ang="0">
                    <a:pos x="0" y="0"/>
                  </a:cxn>
                  <a:cxn ang="0">
                    <a:pos x="17" y="0"/>
                  </a:cxn>
                  <a:cxn ang="0">
                    <a:pos x="7" y="41"/>
                  </a:cxn>
                </a:cxnLst>
                <a:rect l="0" t="0" r="r" b="b"/>
                <a:pathLst>
                  <a:path w="17" h="41">
                    <a:moveTo>
                      <a:pt x="7" y="41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7" y="41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1800" name="Line 120"/>
            <p:cNvSpPr>
              <a:spLocks noChangeShapeType="1"/>
            </p:cNvSpPr>
            <p:nvPr/>
          </p:nvSpPr>
          <p:spPr bwMode="auto">
            <a:xfrm flipV="1">
              <a:off x="4422775" y="3821113"/>
              <a:ext cx="1588" cy="149225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1803" name="Group 123"/>
            <p:cNvGrpSpPr>
              <a:grpSpLocks/>
            </p:cNvGrpSpPr>
            <p:nvPr/>
          </p:nvGrpSpPr>
          <p:grpSpPr bwMode="auto">
            <a:xfrm>
              <a:off x="4405313" y="3948113"/>
              <a:ext cx="26988" cy="65088"/>
              <a:chOff x="2775" y="2487"/>
              <a:chExt cx="17" cy="41"/>
            </a:xfrm>
          </p:grpSpPr>
          <p:sp>
            <p:nvSpPr>
              <p:cNvPr id="71801" name="Freeform 121"/>
              <p:cNvSpPr>
                <a:spLocks/>
              </p:cNvSpPr>
              <p:nvPr/>
            </p:nvSpPr>
            <p:spPr bwMode="auto">
              <a:xfrm>
                <a:off x="2775" y="2487"/>
                <a:ext cx="17" cy="41"/>
              </a:xfrm>
              <a:custGeom>
                <a:avLst/>
                <a:gdLst/>
                <a:ahLst/>
                <a:cxnLst>
                  <a:cxn ang="0">
                    <a:pos x="7" y="41"/>
                  </a:cxn>
                  <a:cxn ang="0">
                    <a:pos x="0" y="0"/>
                  </a:cxn>
                  <a:cxn ang="0">
                    <a:pos x="17" y="0"/>
                  </a:cxn>
                  <a:cxn ang="0">
                    <a:pos x="7" y="41"/>
                  </a:cxn>
                </a:cxnLst>
                <a:rect l="0" t="0" r="r" b="b"/>
                <a:pathLst>
                  <a:path w="17" h="41">
                    <a:moveTo>
                      <a:pt x="7" y="41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7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802" name="Freeform 122"/>
              <p:cNvSpPr>
                <a:spLocks/>
              </p:cNvSpPr>
              <p:nvPr/>
            </p:nvSpPr>
            <p:spPr bwMode="auto">
              <a:xfrm>
                <a:off x="2775" y="2487"/>
                <a:ext cx="17" cy="41"/>
              </a:xfrm>
              <a:custGeom>
                <a:avLst/>
                <a:gdLst/>
                <a:ahLst/>
                <a:cxnLst>
                  <a:cxn ang="0">
                    <a:pos x="7" y="41"/>
                  </a:cxn>
                  <a:cxn ang="0">
                    <a:pos x="0" y="0"/>
                  </a:cxn>
                  <a:cxn ang="0">
                    <a:pos x="17" y="0"/>
                  </a:cxn>
                  <a:cxn ang="0">
                    <a:pos x="7" y="41"/>
                  </a:cxn>
                </a:cxnLst>
                <a:rect l="0" t="0" r="r" b="b"/>
                <a:pathLst>
                  <a:path w="17" h="41">
                    <a:moveTo>
                      <a:pt x="7" y="41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7" y="41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1804" name="Line 124"/>
            <p:cNvSpPr>
              <a:spLocks noChangeShapeType="1"/>
            </p:cNvSpPr>
            <p:nvPr/>
          </p:nvSpPr>
          <p:spPr bwMode="auto">
            <a:xfrm flipV="1">
              <a:off x="4422775" y="3821113"/>
              <a:ext cx="1588" cy="149225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1807" name="Group 127"/>
            <p:cNvGrpSpPr>
              <a:grpSpLocks/>
            </p:cNvGrpSpPr>
            <p:nvPr/>
          </p:nvGrpSpPr>
          <p:grpSpPr bwMode="auto">
            <a:xfrm>
              <a:off x="5022850" y="4089400"/>
              <a:ext cx="206375" cy="176213"/>
              <a:chOff x="3164" y="2576"/>
              <a:chExt cx="130" cy="111"/>
            </a:xfrm>
          </p:grpSpPr>
          <p:sp>
            <p:nvSpPr>
              <p:cNvPr id="71805" name="Rectangle 125"/>
              <p:cNvSpPr>
                <a:spLocks noChangeArrowheads="1"/>
              </p:cNvSpPr>
              <p:nvPr/>
            </p:nvSpPr>
            <p:spPr bwMode="auto">
              <a:xfrm>
                <a:off x="3230" y="2630"/>
                <a:ext cx="64" cy="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BE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1806" name="Rectangle 126"/>
              <p:cNvSpPr>
                <a:spLocks noChangeArrowheads="1"/>
              </p:cNvSpPr>
              <p:nvPr/>
            </p:nvSpPr>
            <p:spPr bwMode="auto">
              <a:xfrm>
                <a:off x="3164" y="2576"/>
                <a:ext cx="90" cy="1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U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1810" name="Group 130"/>
            <p:cNvGrpSpPr>
              <a:grpSpLocks/>
            </p:cNvGrpSpPr>
            <p:nvPr/>
          </p:nvGrpSpPr>
          <p:grpSpPr bwMode="auto">
            <a:xfrm>
              <a:off x="5114925" y="4025900"/>
              <a:ext cx="28575" cy="58738"/>
              <a:chOff x="3222" y="2536"/>
              <a:chExt cx="18" cy="37"/>
            </a:xfrm>
          </p:grpSpPr>
          <p:sp>
            <p:nvSpPr>
              <p:cNvPr id="71808" name="Freeform 128"/>
              <p:cNvSpPr>
                <a:spLocks/>
              </p:cNvSpPr>
              <p:nvPr/>
            </p:nvSpPr>
            <p:spPr bwMode="auto">
              <a:xfrm>
                <a:off x="3222" y="2536"/>
                <a:ext cx="18" cy="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37"/>
                  </a:cxn>
                  <a:cxn ang="0">
                    <a:pos x="18" y="32"/>
                  </a:cxn>
                  <a:cxn ang="0">
                    <a:pos x="0" y="0"/>
                  </a:cxn>
                </a:cxnLst>
                <a:rect l="0" t="0" r="r" b="b"/>
                <a:pathLst>
                  <a:path w="18" h="37">
                    <a:moveTo>
                      <a:pt x="0" y="0"/>
                    </a:moveTo>
                    <a:lnTo>
                      <a:pt x="4" y="37"/>
                    </a:lnTo>
                    <a:lnTo>
                      <a:pt x="18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809" name="Freeform 129"/>
              <p:cNvSpPr>
                <a:spLocks/>
              </p:cNvSpPr>
              <p:nvPr/>
            </p:nvSpPr>
            <p:spPr bwMode="auto">
              <a:xfrm>
                <a:off x="3222" y="2536"/>
                <a:ext cx="18" cy="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37"/>
                  </a:cxn>
                  <a:cxn ang="0">
                    <a:pos x="18" y="32"/>
                  </a:cxn>
                  <a:cxn ang="0">
                    <a:pos x="0" y="0"/>
                  </a:cxn>
                </a:cxnLst>
                <a:rect l="0" t="0" r="r" b="b"/>
                <a:pathLst>
                  <a:path w="18" h="37">
                    <a:moveTo>
                      <a:pt x="0" y="0"/>
                    </a:moveTo>
                    <a:lnTo>
                      <a:pt x="4" y="37"/>
                    </a:lnTo>
                    <a:lnTo>
                      <a:pt x="18" y="3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1811" name="Freeform 131"/>
            <p:cNvSpPr>
              <a:spLocks/>
            </p:cNvSpPr>
            <p:nvPr/>
          </p:nvSpPr>
          <p:spPr bwMode="auto">
            <a:xfrm>
              <a:off x="5135563" y="4079875"/>
              <a:ext cx="115888" cy="71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3" y="45"/>
                </a:cxn>
              </a:cxnLst>
              <a:rect l="0" t="0" r="r" b="b"/>
              <a:pathLst>
                <a:path w="73" h="45">
                  <a:moveTo>
                    <a:pt x="0" y="0"/>
                  </a:moveTo>
                  <a:cubicBezTo>
                    <a:pt x="13" y="28"/>
                    <a:pt x="42" y="45"/>
                    <a:pt x="73" y="45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1814" name="Group 134"/>
            <p:cNvGrpSpPr>
              <a:grpSpLocks/>
            </p:cNvGrpSpPr>
            <p:nvPr/>
          </p:nvGrpSpPr>
          <p:grpSpPr bwMode="auto">
            <a:xfrm>
              <a:off x="5711825" y="3378200"/>
              <a:ext cx="26988" cy="66675"/>
              <a:chOff x="3598" y="2128"/>
              <a:chExt cx="17" cy="42"/>
            </a:xfrm>
          </p:grpSpPr>
          <p:sp>
            <p:nvSpPr>
              <p:cNvPr id="71812" name="Freeform 132"/>
              <p:cNvSpPr>
                <a:spLocks/>
              </p:cNvSpPr>
              <p:nvPr/>
            </p:nvSpPr>
            <p:spPr bwMode="auto">
              <a:xfrm>
                <a:off x="3598" y="2128"/>
                <a:ext cx="17" cy="4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42"/>
                  </a:cxn>
                  <a:cxn ang="0">
                    <a:pos x="17" y="41"/>
                  </a:cxn>
                  <a:cxn ang="0">
                    <a:pos x="6" y="0"/>
                  </a:cxn>
                </a:cxnLst>
                <a:rect l="0" t="0" r="r" b="b"/>
                <a:pathLst>
                  <a:path w="17" h="42">
                    <a:moveTo>
                      <a:pt x="6" y="0"/>
                    </a:moveTo>
                    <a:lnTo>
                      <a:pt x="0" y="42"/>
                    </a:lnTo>
                    <a:lnTo>
                      <a:pt x="17" y="4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813" name="Freeform 133"/>
              <p:cNvSpPr>
                <a:spLocks/>
              </p:cNvSpPr>
              <p:nvPr/>
            </p:nvSpPr>
            <p:spPr bwMode="auto">
              <a:xfrm>
                <a:off x="3598" y="2128"/>
                <a:ext cx="17" cy="4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42"/>
                  </a:cxn>
                  <a:cxn ang="0">
                    <a:pos x="17" y="41"/>
                  </a:cxn>
                  <a:cxn ang="0">
                    <a:pos x="6" y="0"/>
                  </a:cxn>
                </a:cxnLst>
                <a:rect l="0" t="0" r="r" b="b"/>
                <a:pathLst>
                  <a:path w="17" h="42">
                    <a:moveTo>
                      <a:pt x="6" y="0"/>
                    </a:moveTo>
                    <a:lnTo>
                      <a:pt x="0" y="42"/>
                    </a:lnTo>
                    <a:lnTo>
                      <a:pt x="17" y="41"/>
                    </a:lnTo>
                    <a:lnTo>
                      <a:pt x="6" y="0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1815" name="Line 135"/>
            <p:cNvSpPr>
              <a:spLocks noChangeShapeType="1"/>
            </p:cNvSpPr>
            <p:nvPr/>
          </p:nvSpPr>
          <p:spPr bwMode="auto">
            <a:xfrm>
              <a:off x="5729288" y="3424238"/>
              <a:ext cx="1588" cy="116363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16" name="Freeform 136"/>
            <p:cNvSpPr>
              <a:spLocks noEditPoints="1"/>
            </p:cNvSpPr>
            <p:nvPr/>
          </p:nvSpPr>
          <p:spPr bwMode="auto">
            <a:xfrm>
              <a:off x="5341938" y="4649788"/>
              <a:ext cx="898525" cy="15875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0" y="6"/>
                </a:cxn>
                <a:cxn ang="0">
                  <a:pos x="42" y="0"/>
                </a:cxn>
                <a:cxn ang="0">
                  <a:pos x="66" y="7"/>
                </a:cxn>
                <a:cxn ang="0">
                  <a:pos x="42" y="0"/>
                </a:cxn>
                <a:cxn ang="0">
                  <a:pos x="107" y="1"/>
                </a:cxn>
                <a:cxn ang="0">
                  <a:pos x="84" y="7"/>
                </a:cxn>
                <a:cxn ang="0">
                  <a:pos x="125" y="1"/>
                </a:cxn>
                <a:cxn ang="0">
                  <a:pos x="149" y="7"/>
                </a:cxn>
                <a:cxn ang="0">
                  <a:pos x="125" y="1"/>
                </a:cxn>
                <a:cxn ang="0">
                  <a:pos x="191" y="2"/>
                </a:cxn>
                <a:cxn ang="0">
                  <a:pos x="167" y="7"/>
                </a:cxn>
                <a:cxn ang="0">
                  <a:pos x="209" y="2"/>
                </a:cxn>
                <a:cxn ang="0">
                  <a:pos x="232" y="8"/>
                </a:cxn>
                <a:cxn ang="0">
                  <a:pos x="209" y="2"/>
                </a:cxn>
                <a:cxn ang="0">
                  <a:pos x="274" y="2"/>
                </a:cxn>
                <a:cxn ang="0">
                  <a:pos x="250" y="8"/>
                </a:cxn>
                <a:cxn ang="0">
                  <a:pos x="292" y="2"/>
                </a:cxn>
                <a:cxn ang="0">
                  <a:pos x="316" y="8"/>
                </a:cxn>
                <a:cxn ang="0">
                  <a:pos x="292" y="2"/>
                </a:cxn>
                <a:cxn ang="0">
                  <a:pos x="357" y="3"/>
                </a:cxn>
                <a:cxn ang="0">
                  <a:pos x="333" y="9"/>
                </a:cxn>
                <a:cxn ang="0">
                  <a:pos x="375" y="3"/>
                </a:cxn>
                <a:cxn ang="0">
                  <a:pos x="399" y="9"/>
                </a:cxn>
                <a:cxn ang="0">
                  <a:pos x="375" y="3"/>
                </a:cxn>
                <a:cxn ang="0">
                  <a:pos x="441" y="3"/>
                </a:cxn>
                <a:cxn ang="0">
                  <a:pos x="417" y="9"/>
                </a:cxn>
                <a:cxn ang="0">
                  <a:pos x="459" y="4"/>
                </a:cxn>
                <a:cxn ang="0">
                  <a:pos x="482" y="10"/>
                </a:cxn>
                <a:cxn ang="0">
                  <a:pos x="459" y="4"/>
                </a:cxn>
                <a:cxn ang="0">
                  <a:pos x="524" y="4"/>
                </a:cxn>
                <a:cxn ang="0">
                  <a:pos x="500" y="10"/>
                </a:cxn>
                <a:cxn ang="0">
                  <a:pos x="542" y="4"/>
                </a:cxn>
                <a:cxn ang="0">
                  <a:pos x="565" y="10"/>
                </a:cxn>
                <a:cxn ang="0">
                  <a:pos x="542" y="4"/>
                </a:cxn>
              </a:cxnLst>
              <a:rect l="0" t="0" r="r" b="b"/>
              <a:pathLst>
                <a:path w="566" h="10">
                  <a:moveTo>
                    <a:pt x="0" y="0"/>
                  </a:moveTo>
                  <a:lnTo>
                    <a:pt x="24" y="0"/>
                  </a:lnTo>
                  <a:lnTo>
                    <a:pt x="24" y="6"/>
                  </a:lnTo>
                  <a:lnTo>
                    <a:pt x="0" y="6"/>
                  </a:lnTo>
                  <a:lnTo>
                    <a:pt x="0" y="0"/>
                  </a:lnTo>
                  <a:close/>
                  <a:moveTo>
                    <a:pt x="42" y="0"/>
                  </a:moveTo>
                  <a:lnTo>
                    <a:pt x="66" y="1"/>
                  </a:lnTo>
                  <a:lnTo>
                    <a:pt x="66" y="7"/>
                  </a:lnTo>
                  <a:lnTo>
                    <a:pt x="42" y="6"/>
                  </a:lnTo>
                  <a:lnTo>
                    <a:pt x="42" y="0"/>
                  </a:lnTo>
                  <a:close/>
                  <a:moveTo>
                    <a:pt x="84" y="1"/>
                  </a:moveTo>
                  <a:lnTo>
                    <a:pt x="107" y="1"/>
                  </a:lnTo>
                  <a:lnTo>
                    <a:pt x="107" y="7"/>
                  </a:lnTo>
                  <a:lnTo>
                    <a:pt x="84" y="7"/>
                  </a:lnTo>
                  <a:lnTo>
                    <a:pt x="84" y="1"/>
                  </a:lnTo>
                  <a:close/>
                  <a:moveTo>
                    <a:pt x="125" y="1"/>
                  </a:moveTo>
                  <a:lnTo>
                    <a:pt x="149" y="1"/>
                  </a:lnTo>
                  <a:lnTo>
                    <a:pt x="149" y="7"/>
                  </a:lnTo>
                  <a:lnTo>
                    <a:pt x="125" y="7"/>
                  </a:lnTo>
                  <a:lnTo>
                    <a:pt x="125" y="1"/>
                  </a:lnTo>
                  <a:close/>
                  <a:moveTo>
                    <a:pt x="167" y="1"/>
                  </a:moveTo>
                  <a:lnTo>
                    <a:pt x="191" y="2"/>
                  </a:lnTo>
                  <a:lnTo>
                    <a:pt x="191" y="7"/>
                  </a:lnTo>
                  <a:lnTo>
                    <a:pt x="167" y="7"/>
                  </a:lnTo>
                  <a:lnTo>
                    <a:pt x="167" y="1"/>
                  </a:lnTo>
                  <a:close/>
                  <a:moveTo>
                    <a:pt x="209" y="2"/>
                  </a:moveTo>
                  <a:lnTo>
                    <a:pt x="232" y="2"/>
                  </a:lnTo>
                  <a:lnTo>
                    <a:pt x="232" y="8"/>
                  </a:lnTo>
                  <a:lnTo>
                    <a:pt x="209" y="8"/>
                  </a:lnTo>
                  <a:lnTo>
                    <a:pt x="209" y="2"/>
                  </a:lnTo>
                  <a:close/>
                  <a:moveTo>
                    <a:pt x="250" y="2"/>
                  </a:moveTo>
                  <a:lnTo>
                    <a:pt x="274" y="2"/>
                  </a:lnTo>
                  <a:lnTo>
                    <a:pt x="274" y="8"/>
                  </a:lnTo>
                  <a:lnTo>
                    <a:pt x="250" y="8"/>
                  </a:lnTo>
                  <a:lnTo>
                    <a:pt x="250" y="2"/>
                  </a:lnTo>
                  <a:close/>
                  <a:moveTo>
                    <a:pt x="292" y="2"/>
                  </a:moveTo>
                  <a:lnTo>
                    <a:pt x="316" y="2"/>
                  </a:lnTo>
                  <a:lnTo>
                    <a:pt x="316" y="8"/>
                  </a:lnTo>
                  <a:lnTo>
                    <a:pt x="292" y="8"/>
                  </a:lnTo>
                  <a:lnTo>
                    <a:pt x="292" y="2"/>
                  </a:lnTo>
                  <a:close/>
                  <a:moveTo>
                    <a:pt x="334" y="3"/>
                  </a:moveTo>
                  <a:lnTo>
                    <a:pt x="357" y="3"/>
                  </a:lnTo>
                  <a:lnTo>
                    <a:pt x="357" y="9"/>
                  </a:lnTo>
                  <a:lnTo>
                    <a:pt x="333" y="9"/>
                  </a:lnTo>
                  <a:lnTo>
                    <a:pt x="334" y="3"/>
                  </a:lnTo>
                  <a:close/>
                  <a:moveTo>
                    <a:pt x="375" y="3"/>
                  </a:moveTo>
                  <a:lnTo>
                    <a:pt x="399" y="3"/>
                  </a:lnTo>
                  <a:lnTo>
                    <a:pt x="399" y="9"/>
                  </a:lnTo>
                  <a:lnTo>
                    <a:pt x="375" y="9"/>
                  </a:lnTo>
                  <a:lnTo>
                    <a:pt x="375" y="3"/>
                  </a:lnTo>
                  <a:close/>
                  <a:moveTo>
                    <a:pt x="417" y="3"/>
                  </a:moveTo>
                  <a:lnTo>
                    <a:pt x="441" y="3"/>
                  </a:lnTo>
                  <a:lnTo>
                    <a:pt x="441" y="9"/>
                  </a:lnTo>
                  <a:lnTo>
                    <a:pt x="417" y="9"/>
                  </a:lnTo>
                  <a:lnTo>
                    <a:pt x="417" y="3"/>
                  </a:lnTo>
                  <a:close/>
                  <a:moveTo>
                    <a:pt x="459" y="4"/>
                  </a:moveTo>
                  <a:lnTo>
                    <a:pt x="482" y="4"/>
                  </a:lnTo>
                  <a:lnTo>
                    <a:pt x="482" y="10"/>
                  </a:lnTo>
                  <a:lnTo>
                    <a:pt x="458" y="10"/>
                  </a:lnTo>
                  <a:lnTo>
                    <a:pt x="459" y="4"/>
                  </a:lnTo>
                  <a:close/>
                  <a:moveTo>
                    <a:pt x="500" y="4"/>
                  </a:moveTo>
                  <a:lnTo>
                    <a:pt x="524" y="4"/>
                  </a:lnTo>
                  <a:lnTo>
                    <a:pt x="524" y="10"/>
                  </a:lnTo>
                  <a:lnTo>
                    <a:pt x="500" y="10"/>
                  </a:lnTo>
                  <a:lnTo>
                    <a:pt x="500" y="4"/>
                  </a:lnTo>
                  <a:close/>
                  <a:moveTo>
                    <a:pt x="542" y="4"/>
                  </a:moveTo>
                  <a:lnTo>
                    <a:pt x="566" y="4"/>
                  </a:lnTo>
                  <a:lnTo>
                    <a:pt x="565" y="10"/>
                  </a:lnTo>
                  <a:lnTo>
                    <a:pt x="542" y="10"/>
                  </a:lnTo>
                  <a:lnTo>
                    <a:pt x="542" y="4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17" name="Freeform 137"/>
            <p:cNvSpPr>
              <a:spLocks noEditPoints="1"/>
            </p:cNvSpPr>
            <p:nvPr/>
          </p:nvSpPr>
          <p:spPr bwMode="auto">
            <a:xfrm>
              <a:off x="5341938" y="3302000"/>
              <a:ext cx="896938" cy="9525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0" y="6"/>
                </a:cxn>
                <a:cxn ang="0">
                  <a:pos x="42" y="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107" y="0"/>
                </a:cxn>
                <a:cxn ang="0">
                  <a:pos x="84" y="6"/>
                </a:cxn>
                <a:cxn ang="0">
                  <a:pos x="125" y="0"/>
                </a:cxn>
                <a:cxn ang="0">
                  <a:pos x="149" y="6"/>
                </a:cxn>
                <a:cxn ang="0">
                  <a:pos x="125" y="0"/>
                </a:cxn>
                <a:cxn ang="0">
                  <a:pos x="191" y="0"/>
                </a:cxn>
                <a:cxn ang="0">
                  <a:pos x="167" y="6"/>
                </a:cxn>
                <a:cxn ang="0">
                  <a:pos x="209" y="0"/>
                </a:cxn>
                <a:cxn ang="0">
                  <a:pos x="232" y="6"/>
                </a:cxn>
                <a:cxn ang="0">
                  <a:pos x="209" y="0"/>
                </a:cxn>
                <a:cxn ang="0">
                  <a:pos x="274" y="0"/>
                </a:cxn>
                <a:cxn ang="0">
                  <a:pos x="250" y="6"/>
                </a:cxn>
                <a:cxn ang="0">
                  <a:pos x="292" y="0"/>
                </a:cxn>
                <a:cxn ang="0">
                  <a:pos x="316" y="6"/>
                </a:cxn>
                <a:cxn ang="0">
                  <a:pos x="292" y="0"/>
                </a:cxn>
                <a:cxn ang="0">
                  <a:pos x="357" y="0"/>
                </a:cxn>
                <a:cxn ang="0">
                  <a:pos x="333" y="6"/>
                </a:cxn>
                <a:cxn ang="0">
                  <a:pos x="375" y="0"/>
                </a:cxn>
                <a:cxn ang="0">
                  <a:pos x="399" y="6"/>
                </a:cxn>
                <a:cxn ang="0">
                  <a:pos x="375" y="0"/>
                </a:cxn>
                <a:cxn ang="0">
                  <a:pos x="441" y="0"/>
                </a:cxn>
                <a:cxn ang="0">
                  <a:pos x="417" y="6"/>
                </a:cxn>
                <a:cxn ang="0">
                  <a:pos x="458" y="0"/>
                </a:cxn>
                <a:cxn ang="0">
                  <a:pos x="482" y="6"/>
                </a:cxn>
                <a:cxn ang="0">
                  <a:pos x="458" y="0"/>
                </a:cxn>
                <a:cxn ang="0">
                  <a:pos x="524" y="0"/>
                </a:cxn>
                <a:cxn ang="0">
                  <a:pos x="500" y="6"/>
                </a:cxn>
                <a:cxn ang="0">
                  <a:pos x="542" y="0"/>
                </a:cxn>
                <a:cxn ang="0">
                  <a:pos x="565" y="6"/>
                </a:cxn>
                <a:cxn ang="0">
                  <a:pos x="542" y="0"/>
                </a:cxn>
              </a:cxnLst>
              <a:rect l="0" t="0" r="r" b="b"/>
              <a:pathLst>
                <a:path w="565" h="6">
                  <a:moveTo>
                    <a:pt x="0" y="0"/>
                  </a:moveTo>
                  <a:lnTo>
                    <a:pt x="24" y="0"/>
                  </a:lnTo>
                  <a:lnTo>
                    <a:pt x="24" y="6"/>
                  </a:lnTo>
                  <a:lnTo>
                    <a:pt x="0" y="6"/>
                  </a:lnTo>
                  <a:lnTo>
                    <a:pt x="0" y="0"/>
                  </a:lnTo>
                  <a:close/>
                  <a:moveTo>
                    <a:pt x="42" y="0"/>
                  </a:moveTo>
                  <a:lnTo>
                    <a:pt x="66" y="0"/>
                  </a:lnTo>
                  <a:lnTo>
                    <a:pt x="66" y="6"/>
                  </a:lnTo>
                  <a:lnTo>
                    <a:pt x="42" y="6"/>
                  </a:lnTo>
                  <a:lnTo>
                    <a:pt x="42" y="0"/>
                  </a:lnTo>
                  <a:close/>
                  <a:moveTo>
                    <a:pt x="84" y="0"/>
                  </a:moveTo>
                  <a:lnTo>
                    <a:pt x="107" y="0"/>
                  </a:lnTo>
                  <a:lnTo>
                    <a:pt x="107" y="6"/>
                  </a:lnTo>
                  <a:lnTo>
                    <a:pt x="84" y="6"/>
                  </a:lnTo>
                  <a:lnTo>
                    <a:pt x="84" y="0"/>
                  </a:lnTo>
                  <a:close/>
                  <a:moveTo>
                    <a:pt x="125" y="0"/>
                  </a:moveTo>
                  <a:lnTo>
                    <a:pt x="149" y="0"/>
                  </a:lnTo>
                  <a:lnTo>
                    <a:pt x="149" y="6"/>
                  </a:lnTo>
                  <a:lnTo>
                    <a:pt x="125" y="6"/>
                  </a:lnTo>
                  <a:lnTo>
                    <a:pt x="125" y="0"/>
                  </a:lnTo>
                  <a:close/>
                  <a:moveTo>
                    <a:pt x="167" y="0"/>
                  </a:moveTo>
                  <a:lnTo>
                    <a:pt x="191" y="0"/>
                  </a:lnTo>
                  <a:lnTo>
                    <a:pt x="191" y="6"/>
                  </a:lnTo>
                  <a:lnTo>
                    <a:pt x="167" y="6"/>
                  </a:lnTo>
                  <a:lnTo>
                    <a:pt x="167" y="0"/>
                  </a:lnTo>
                  <a:close/>
                  <a:moveTo>
                    <a:pt x="209" y="0"/>
                  </a:moveTo>
                  <a:lnTo>
                    <a:pt x="232" y="0"/>
                  </a:lnTo>
                  <a:lnTo>
                    <a:pt x="232" y="6"/>
                  </a:lnTo>
                  <a:lnTo>
                    <a:pt x="209" y="6"/>
                  </a:lnTo>
                  <a:lnTo>
                    <a:pt x="209" y="0"/>
                  </a:lnTo>
                  <a:close/>
                  <a:moveTo>
                    <a:pt x="250" y="0"/>
                  </a:moveTo>
                  <a:lnTo>
                    <a:pt x="274" y="0"/>
                  </a:lnTo>
                  <a:lnTo>
                    <a:pt x="274" y="6"/>
                  </a:lnTo>
                  <a:lnTo>
                    <a:pt x="250" y="6"/>
                  </a:lnTo>
                  <a:lnTo>
                    <a:pt x="250" y="0"/>
                  </a:lnTo>
                  <a:close/>
                  <a:moveTo>
                    <a:pt x="292" y="0"/>
                  </a:moveTo>
                  <a:lnTo>
                    <a:pt x="316" y="0"/>
                  </a:lnTo>
                  <a:lnTo>
                    <a:pt x="316" y="6"/>
                  </a:lnTo>
                  <a:lnTo>
                    <a:pt x="292" y="6"/>
                  </a:lnTo>
                  <a:lnTo>
                    <a:pt x="292" y="0"/>
                  </a:lnTo>
                  <a:close/>
                  <a:moveTo>
                    <a:pt x="333" y="0"/>
                  </a:moveTo>
                  <a:lnTo>
                    <a:pt x="357" y="0"/>
                  </a:lnTo>
                  <a:lnTo>
                    <a:pt x="357" y="6"/>
                  </a:lnTo>
                  <a:lnTo>
                    <a:pt x="333" y="6"/>
                  </a:lnTo>
                  <a:lnTo>
                    <a:pt x="333" y="0"/>
                  </a:lnTo>
                  <a:close/>
                  <a:moveTo>
                    <a:pt x="375" y="0"/>
                  </a:moveTo>
                  <a:lnTo>
                    <a:pt x="399" y="0"/>
                  </a:lnTo>
                  <a:lnTo>
                    <a:pt x="399" y="6"/>
                  </a:lnTo>
                  <a:lnTo>
                    <a:pt x="375" y="6"/>
                  </a:lnTo>
                  <a:lnTo>
                    <a:pt x="375" y="0"/>
                  </a:lnTo>
                  <a:close/>
                  <a:moveTo>
                    <a:pt x="417" y="0"/>
                  </a:moveTo>
                  <a:lnTo>
                    <a:pt x="441" y="0"/>
                  </a:lnTo>
                  <a:lnTo>
                    <a:pt x="441" y="6"/>
                  </a:lnTo>
                  <a:lnTo>
                    <a:pt x="417" y="6"/>
                  </a:lnTo>
                  <a:lnTo>
                    <a:pt x="417" y="0"/>
                  </a:lnTo>
                  <a:close/>
                  <a:moveTo>
                    <a:pt x="458" y="0"/>
                  </a:moveTo>
                  <a:lnTo>
                    <a:pt x="482" y="0"/>
                  </a:lnTo>
                  <a:lnTo>
                    <a:pt x="482" y="6"/>
                  </a:lnTo>
                  <a:lnTo>
                    <a:pt x="458" y="6"/>
                  </a:lnTo>
                  <a:lnTo>
                    <a:pt x="458" y="0"/>
                  </a:lnTo>
                  <a:close/>
                  <a:moveTo>
                    <a:pt x="500" y="0"/>
                  </a:moveTo>
                  <a:lnTo>
                    <a:pt x="524" y="0"/>
                  </a:lnTo>
                  <a:lnTo>
                    <a:pt x="524" y="6"/>
                  </a:lnTo>
                  <a:lnTo>
                    <a:pt x="500" y="6"/>
                  </a:lnTo>
                  <a:lnTo>
                    <a:pt x="500" y="0"/>
                  </a:lnTo>
                  <a:close/>
                  <a:moveTo>
                    <a:pt x="542" y="0"/>
                  </a:moveTo>
                  <a:lnTo>
                    <a:pt x="565" y="0"/>
                  </a:lnTo>
                  <a:lnTo>
                    <a:pt x="565" y="6"/>
                  </a:lnTo>
                  <a:lnTo>
                    <a:pt x="542" y="6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18" name="Freeform 138"/>
            <p:cNvSpPr>
              <a:spLocks noEditPoints="1"/>
            </p:cNvSpPr>
            <p:nvPr/>
          </p:nvSpPr>
          <p:spPr bwMode="auto">
            <a:xfrm>
              <a:off x="6242050" y="3313113"/>
              <a:ext cx="9525" cy="1347788"/>
            </a:xfrm>
            <a:custGeom>
              <a:avLst/>
              <a:gdLst/>
              <a:ahLst/>
              <a:cxnLst>
                <a:cxn ang="0">
                  <a:pos x="6" y="24"/>
                </a:cxn>
                <a:cxn ang="0">
                  <a:pos x="0" y="0"/>
                </a:cxn>
                <a:cxn ang="0">
                  <a:pos x="6" y="42"/>
                </a:cxn>
                <a:cxn ang="0">
                  <a:pos x="0" y="66"/>
                </a:cxn>
                <a:cxn ang="0">
                  <a:pos x="6" y="42"/>
                </a:cxn>
                <a:cxn ang="0">
                  <a:pos x="6" y="108"/>
                </a:cxn>
                <a:cxn ang="0">
                  <a:pos x="0" y="84"/>
                </a:cxn>
                <a:cxn ang="0">
                  <a:pos x="6" y="125"/>
                </a:cxn>
                <a:cxn ang="0">
                  <a:pos x="0" y="149"/>
                </a:cxn>
                <a:cxn ang="0">
                  <a:pos x="6" y="125"/>
                </a:cxn>
                <a:cxn ang="0">
                  <a:pos x="6" y="191"/>
                </a:cxn>
                <a:cxn ang="0">
                  <a:pos x="0" y="167"/>
                </a:cxn>
                <a:cxn ang="0">
                  <a:pos x="6" y="209"/>
                </a:cxn>
                <a:cxn ang="0">
                  <a:pos x="0" y="233"/>
                </a:cxn>
                <a:cxn ang="0">
                  <a:pos x="6" y="209"/>
                </a:cxn>
                <a:cxn ang="0">
                  <a:pos x="6" y="274"/>
                </a:cxn>
                <a:cxn ang="0">
                  <a:pos x="0" y="250"/>
                </a:cxn>
                <a:cxn ang="0">
                  <a:pos x="6" y="292"/>
                </a:cxn>
                <a:cxn ang="0">
                  <a:pos x="0" y="316"/>
                </a:cxn>
                <a:cxn ang="0">
                  <a:pos x="6" y="292"/>
                </a:cxn>
                <a:cxn ang="0">
                  <a:pos x="6" y="358"/>
                </a:cxn>
                <a:cxn ang="0">
                  <a:pos x="0" y="334"/>
                </a:cxn>
                <a:cxn ang="0">
                  <a:pos x="6" y="375"/>
                </a:cxn>
                <a:cxn ang="0">
                  <a:pos x="0" y="399"/>
                </a:cxn>
                <a:cxn ang="0">
                  <a:pos x="6" y="375"/>
                </a:cxn>
                <a:cxn ang="0">
                  <a:pos x="6" y="441"/>
                </a:cxn>
                <a:cxn ang="0">
                  <a:pos x="0" y="417"/>
                </a:cxn>
                <a:cxn ang="0">
                  <a:pos x="6" y="459"/>
                </a:cxn>
                <a:cxn ang="0">
                  <a:pos x="0" y="483"/>
                </a:cxn>
                <a:cxn ang="0">
                  <a:pos x="6" y="459"/>
                </a:cxn>
                <a:cxn ang="0">
                  <a:pos x="6" y="524"/>
                </a:cxn>
                <a:cxn ang="0">
                  <a:pos x="0" y="501"/>
                </a:cxn>
                <a:cxn ang="0">
                  <a:pos x="6" y="542"/>
                </a:cxn>
                <a:cxn ang="0">
                  <a:pos x="0" y="566"/>
                </a:cxn>
                <a:cxn ang="0">
                  <a:pos x="6" y="542"/>
                </a:cxn>
                <a:cxn ang="0">
                  <a:pos x="6" y="608"/>
                </a:cxn>
                <a:cxn ang="0">
                  <a:pos x="0" y="584"/>
                </a:cxn>
                <a:cxn ang="0">
                  <a:pos x="6" y="626"/>
                </a:cxn>
                <a:cxn ang="0">
                  <a:pos x="0" y="649"/>
                </a:cxn>
                <a:cxn ang="0">
                  <a:pos x="6" y="626"/>
                </a:cxn>
                <a:cxn ang="0">
                  <a:pos x="6" y="691"/>
                </a:cxn>
                <a:cxn ang="0">
                  <a:pos x="0" y="667"/>
                </a:cxn>
                <a:cxn ang="0">
                  <a:pos x="6" y="709"/>
                </a:cxn>
                <a:cxn ang="0">
                  <a:pos x="0" y="733"/>
                </a:cxn>
                <a:cxn ang="0">
                  <a:pos x="6" y="709"/>
                </a:cxn>
                <a:cxn ang="0">
                  <a:pos x="6" y="774"/>
                </a:cxn>
                <a:cxn ang="0">
                  <a:pos x="0" y="751"/>
                </a:cxn>
                <a:cxn ang="0">
                  <a:pos x="6" y="792"/>
                </a:cxn>
                <a:cxn ang="0">
                  <a:pos x="0" y="816"/>
                </a:cxn>
                <a:cxn ang="0">
                  <a:pos x="6" y="792"/>
                </a:cxn>
                <a:cxn ang="0">
                  <a:pos x="6" y="849"/>
                </a:cxn>
                <a:cxn ang="0">
                  <a:pos x="0" y="834"/>
                </a:cxn>
              </a:cxnLst>
              <a:rect l="0" t="0" r="r" b="b"/>
              <a:pathLst>
                <a:path w="6" h="849">
                  <a:moveTo>
                    <a:pt x="6" y="0"/>
                  </a:moveTo>
                  <a:lnTo>
                    <a:pt x="6" y="24"/>
                  </a:lnTo>
                  <a:lnTo>
                    <a:pt x="0" y="24"/>
                  </a:lnTo>
                  <a:lnTo>
                    <a:pt x="0" y="0"/>
                  </a:lnTo>
                  <a:lnTo>
                    <a:pt x="6" y="0"/>
                  </a:lnTo>
                  <a:close/>
                  <a:moveTo>
                    <a:pt x="6" y="42"/>
                  </a:moveTo>
                  <a:lnTo>
                    <a:pt x="6" y="66"/>
                  </a:lnTo>
                  <a:lnTo>
                    <a:pt x="0" y="66"/>
                  </a:lnTo>
                  <a:lnTo>
                    <a:pt x="0" y="42"/>
                  </a:lnTo>
                  <a:lnTo>
                    <a:pt x="6" y="42"/>
                  </a:lnTo>
                  <a:close/>
                  <a:moveTo>
                    <a:pt x="6" y="84"/>
                  </a:moveTo>
                  <a:lnTo>
                    <a:pt x="6" y="108"/>
                  </a:lnTo>
                  <a:lnTo>
                    <a:pt x="0" y="108"/>
                  </a:lnTo>
                  <a:lnTo>
                    <a:pt x="0" y="84"/>
                  </a:lnTo>
                  <a:lnTo>
                    <a:pt x="6" y="84"/>
                  </a:lnTo>
                  <a:close/>
                  <a:moveTo>
                    <a:pt x="6" y="125"/>
                  </a:moveTo>
                  <a:lnTo>
                    <a:pt x="6" y="149"/>
                  </a:lnTo>
                  <a:lnTo>
                    <a:pt x="0" y="149"/>
                  </a:lnTo>
                  <a:lnTo>
                    <a:pt x="0" y="125"/>
                  </a:lnTo>
                  <a:lnTo>
                    <a:pt x="6" y="125"/>
                  </a:lnTo>
                  <a:close/>
                  <a:moveTo>
                    <a:pt x="6" y="167"/>
                  </a:moveTo>
                  <a:lnTo>
                    <a:pt x="6" y="191"/>
                  </a:lnTo>
                  <a:lnTo>
                    <a:pt x="0" y="191"/>
                  </a:lnTo>
                  <a:lnTo>
                    <a:pt x="0" y="167"/>
                  </a:lnTo>
                  <a:lnTo>
                    <a:pt x="6" y="167"/>
                  </a:lnTo>
                  <a:close/>
                  <a:moveTo>
                    <a:pt x="6" y="209"/>
                  </a:moveTo>
                  <a:lnTo>
                    <a:pt x="6" y="233"/>
                  </a:lnTo>
                  <a:lnTo>
                    <a:pt x="0" y="233"/>
                  </a:lnTo>
                  <a:lnTo>
                    <a:pt x="0" y="209"/>
                  </a:lnTo>
                  <a:lnTo>
                    <a:pt x="6" y="209"/>
                  </a:lnTo>
                  <a:close/>
                  <a:moveTo>
                    <a:pt x="6" y="250"/>
                  </a:moveTo>
                  <a:lnTo>
                    <a:pt x="6" y="274"/>
                  </a:lnTo>
                  <a:lnTo>
                    <a:pt x="0" y="274"/>
                  </a:lnTo>
                  <a:lnTo>
                    <a:pt x="0" y="250"/>
                  </a:lnTo>
                  <a:lnTo>
                    <a:pt x="6" y="250"/>
                  </a:lnTo>
                  <a:close/>
                  <a:moveTo>
                    <a:pt x="6" y="292"/>
                  </a:moveTo>
                  <a:lnTo>
                    <a:pt x="6" y="316"/>
                  </a:lnTo>
                  <a:lnTo>
                    <a:pt x="0" y="316"/>
                  </a:lnTo>
                  <a:lnTo>
                    <a:pt x="0" y="292"/>
                  </a:lnTo>
                  <a:lnTo>
                    <a:pt x="6" y="292"/>
                  </a:lnTo>
                  <a:close/>
                  <a:moveTo>
                    <a:pt x="6" y="334"/>
                  </a:moveTo>
                  <a:lnTo>
                    <a:pt x="6" y="358"/>
                  </a:lnTo>
                  <a:lnTo>
                    <a:pt x="0" y="358"/>
                  </a:lnTo>
                  <a:lnTo>
                    <a:pt x="0" y="334"/>
                  </a:lnTo>
                  <a:lnTo>
                    <a:pt x="6" y="334"/>
                  </a:lnTo>
                  <a:close/>
                  <a:moveTo>
                    <a:pt x="6" y="375"/>
                  </a:moveTo>
                  <a:lnTo>
                    <a:pt x="6" y="399"/>
                  </a:lnTo>
                  <a:lnTo>
                    <a:pt x="0" y="399"/>
                  </a:lnTo>
                  <a:lnTo>
                    <a:pt x="0" y="375"/>
                  </a:lnTo>
                  <a:lnTo>
                    <a:pt x="6" y="375"/>
                  </a:lnTo>
                  <a:close/>
                  <a:moveTo>
                    <a:pt x="6" y="417"/>
                  </a:moveTo>
                  <a:lnTo>
                    <a:pt x="6" y="441"/>
                  </a:lnTo>
                  <a:lnTo>
                    <a:pt x="0" y="441"/>
                  </a:lnTo>
                  <a:lnTo>
                    <a:pt x="0" y="417"/>
                  </a:lnTo>
                  <a:lnTo>
                    <a:pt x="6" y="417"/>
                  </a:lnTo>
                  <a:close/>
                  <a:moveTo>
                    <a:pt x="6" y="459"/>
                  </a:moveTo>
                  <a:lnTo>
                    <a:pt x="6" y="483"/>
                  </a:lnTo>
                  <a:lnTo>
                    <a:pt x="0" y="483"/>
                  </a:lnTo>
                  <a:lnTo>
                    <a:pt x="0" y="459"/>
                  </a:lnTo>
                  <a:lnTo>
                    <a:pt x="6" y="459"/>
                  </a:lnTo>
                  <a:close/>
                  <a:moveTo>
                    <a:pt x="6" y="501"/>
                  </a:moveTo>
                  <a:lnTo>
                    <a:pt x="6" y="524"/>
                  </a:lnTo>
                  <a:lnTo>
                    <a:pt x="0" y="524"/>
                  </a:lnTo>
                  <a:lnTo>
                    <a:pt x="0" y="501"/>
                  </a:lnTo>
                  <a:lnTo>
                    <a:pt x="6" y="501"/>
                  </a:lnTo>
                  <a:close/>
                  <a:moveTo>
                    <a:pt x="6" y="542"/>
                  </a:moveTo>
                  <a:lnTo>
                    <a:pt x="6" y="566"/>
                  </a:lnTo>
                  <a:lnTo>
                    <a:pt x="0" y="566"/>
                  </a:lnTo>
                  <a:lnTo>
                    <a:pt x="0" y="542"/>
                  </a:lnTo>
                  <a:lnTo>
                    <a:pt x="6" y="542"/>
                  </a:lnTo>
                  <a:close/>
                  <a:moveTo>
                    <a:pt x="6" y="584"/>
                  </a:moveTo>
                  <a:lnTo>
                    <a:pt x="6" y="608"/>
                  </a:lnTo>
                  <a:lnTo>
                    <a:pt x="0" y="608"/>
                  </a:lnTo>
                  <a:lnTo>
                    <a:pt x="0" y="584"/>
                  </a:lnTo>
                  <a:lnTo>
                    <a:pt x="6" y="584"/>
                  </a:lnTo>
                  <a:close/>
                  <a:moveTo>
                    <a:pt x="6" y="626"/>
                  </a:moveTo>
                  <a:lnTo>
                    <a:pt x="6" y="649"/>
                  </a:lnTo>
                  <a:lnTo>
                    <a:pt x="0" y="649"/>
                  </a:lnTo>
                  <a:lnTo>
                    <a:pt x="0" y="626"/>
                  </a:lnTo>
                  <a:lnTo>
                    <a:pt x="6" y="626"/>
                  </a:lnTo>
                  <a:close/>
                  <a:moveTo>
                    <a:pt x="6" y="667"/>
                  </a:moveTo>
                  <a:lnTo>
                    <a:pt x="6" y="691"/>
                  </a:lnTo>
                  <a:lnTo>
                    <a:pt x="0" y="691"/>
                  </a:lnTo>
                  <a:lnTo>
                    <a:pt x="0" y="667"/>
                  </a:lnTo>
                  <a:lnTo>
                    <a:pt x="6" y="667"/>
                  </a:lnTo>
                  <a:close/>
                  <a:moveTo>
                    <a:pt x="6" y="709"/>
                  </a:moveTo>
                  <a:lnTo>
                    <a:pt x="6" y="733"/>
                  </a:lnTo>
                  <a:lnTo>
                    <a:pt x="0" y="733"/>
                  </a:lnTo>
                  <a:lnTo>
                    <a:pt x="0" y="709"/>
                  </a:lnTo>
                  <a:lnTo>
                    <a:pt x="6" y="709"/>
                  </a:lnTo>
                  <a:close/>
                  <a:moveTo>
                    <a:pt x="6" y="751"/>
                  </a:moveTo>
                  <a:lnTo>
                    <a:pt x="6" y="774"/>
                  </a:lnTo>
                  <a:lnTo>
                    <a:pt x="0" y="774"/>
                  </a:lnTo>
                  <a:lnTo>
                    <a:pt x="0" y="751"/>
                  </a:lnTo>
                  <a:lnTo>
                    <a:pt x="6" y="751"/>
                  </a:lnTo>
                  <a:close/>
                  <a:moveTo>
                    <a:pt x="6" y="792"/>
                  </a:moveTo>
                  <a:lnTo>
                    <a:pt x="6" y="816"/>
                  </a:lnTo>
                  <a:lnTo>
                    <a:pt x="0" y="816"/>
                  </a:lnTo>
                  <a:lnTo>
                    <a:pt x="0" y="792"/>
                  </a:lnTo>
                  <a:lnTo>
                    <a:pt x="6" y="792"/>
                  </a:lnTo>
                  <a:close/>
                  <a:moveTo>
                    <a:pt x="6" y="834"/>
                  </a:moveTo>
                  <a:lnTo>
                    <a:pt x="6" y="849"/>
                  </a:lnTo>
                  <a:lnTo>
                    <a:pt x="0" y="849"/>
                  </a:lnTo>
                  <a:lnTo>
                    <a:pt x="0" y="834"/>
                  </a:lnTo>
                  <a:lnTo>
                    <a:pt x="6" y="834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1821" name="Group 141"/>
            <p:cNvGrpSpPr>
              <a:grpSpLocks/>
            </p:cNvGrpSpPr>
            <p:nvPr/>
          </p:nvGrpSpPr>
          <p:grpSpPr bwMode="auto">
            <a:xfrm>
              <a:off x="6192838" y="3798888"/>
              <a:ext cx="96838" cy="312738"/>
              <a:chOff x="3901" y="2393"/>
              <a:chExt cx="61" cy="197"/>
            </a:xfrm>
          </p:grpSpPr>
          <p:sp>
            <p:nvSpPr>
              <p:cNvPr id="71819" name="Rectangle 139"/>
              <p:cNvSpPr>
                <a:spLocks noChangeArrowheads="1"/>
              </p:cNvSpPr>
              <p:nvPr/>
            </p:nvSpPr>
            <p:spPr bwMode="auto">
              <a:xfrm>
                <a:off x="3901" y="2393"/>
                <a:ext cx="61" cy="19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820" name="Rectangle 140"/>
              <p:cNvSpPr>
                <a:spLocks noChangeArrowheads="1"/>
              </p:cNvSpPr>
              <p:nvPr/>
            </p:nvSpPr>
            <p:spPr bwMode="auto">
              <a:xfrm>
                <a:off x="3901" y="2393"/>
                <a:ext cx="61" cy="197"/>
              </a:xfrm>
              <a:prstGeom prst="rect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1824" name="Group 144"/>
            <p:cNvGrpSpPr>
              <a:grpSpLocks/>
            </p:cNvGrpSpPr>
            <p:nvPr/>
          </p:nvGrpSpPr>
          <p:grpSpPr bwMode="auto">
            <a:xfrm>
              <a:off x="6324600" y="3852863"/>
              <a:ext cx="169863" cy="207963"/>
              <a:chOff x="3984" y="2427"/>
              <a:chExt cx="107" cy="131"/>
            </a:xfrm>
          </p:grpSpPr>
          <p:sp>
            <p:nvSpPr>
              <p:cNvPr id="71822" name="Rectangle 142"/>
              <p:cNvSpPr>
                <a:spLocks noChangeArrowheads="1"/>
              </p:cNvSpPr>
              <p:nvPr/>
            </p:nvSpPr>
            <p:spPr bwMode="auto">
              <a:xfrm>
                <a:off x="4038" y="2480"/>
                <a:ext cx="53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L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1823" name="Rectangle 143"/>
              <p:cNvSpPr>
                <a:spLocks noChangeArrowheads="1"/>
              </p:cNvSpPr>
              <p:nvPr/>
            </p:nvSpPr>
            <p:spPr bwMode="auto">
              <a:xfrm>
                <a:off x="3984" y="2427"/>
                <a:ext cx="89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R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71825" name="Rectangle 145"/>
            <p:cNvSpPr>
              <a:spLocks noChangeArrowheads="1"/>
            </p:cNvSpPr>
            <p:nvPr/>
          </p:nvSpPr>
          <p:spPr bwMode="auto">
            <a:xfrm>
              <a:off x="5180013" y="2933700"/>
              <a:ext cx="142875" cy="193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R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71829" name="Group 149"/>
            <p:cNvGrpSpPr>
              <a:grpSpLocks/>
            </p:cNvGrpSpPr>
            <p:nvPr/>
          </p:nvGrpSpPr>
          <p:grpSpPr bwMode="auto">
            <a:xfrm>
              <a:off x="5243513" y="2501900"/>
              <a:ext cx="325438" cy="211138"/>
              <a:chOff x="3303" y="1576"/>
              <a:chExt cx="205" cy="133"/>
            </a:xfrm>
          </p:grpSpPr>
          <p:sp>
            <p:nvSpPr>
              <p:cNvPr id="71826" name="Rectangle 146"/>
              <p:cNvSpPr>
                <a:spLocks noChangeArrowheads="1"/>
              </p:cNvSpPr>
              <p:nvPr/>
            </p:nvSpPr>
            <p:spPr bwMode="auto">
              <a:xfrm>
                <a:off x="3424" y="1642"/>
                <a:ext cx="84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CC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1827" name="Rectangle 147"/>
              <p:cNvSpPr>
                <a:spLocks noChangeArrowheads="1"/>
              </p:cNvSpPr>
              <p:nvPr/>
            </p:nvSpPr>
            <p:spPr bwMode="auto">
              <a:xfrm>
                <a:off x="3358" y="1585"/>
                <a:ext cx="100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U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1828" name="Rectangle 148"/>
              <p:cNvSpPr>
                <a:spLocks noChangeArrowheads="1"/>
              </p:cNvSpPr>
              <p:nvPr/>
            </p:nvSpPr>
            <p:spPr bwMode="auto">
              <a:xfrm>
                <a:off x="3303" y="1576"/>
                <a:ext cx="101" cy="1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mbol" pitchFamily="18" charset="2"/>
                    <a:cs typeface="Arial" pitchFamily="34" charset="0"/>
                  </a:rPr>
                  <a:t>+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1841" name="Group 161"/>
            <p:cNvGrpSpPr>
              <a:grpSpLocks/>
            </p:cNvGrpSpPr>
            <p:nvPr/>
          </p:nvGrpSpPr>
          <p:grpSpPr bwMode="auto">
            <a:xfrm>
              <a:off x="5748338" y="3832225"/>
              <a:ext cx="220663" cy="196850"/>
              <a:chOff x="3621" y="2414"/>
              <a:chExt cx="139" cy="124"/>
            </a:xfrm>
          </p:grpSpPr>
          <p:sp>
            <p:nvSpPr>
              <p:cNvPr id="71839" name="Rectangle 159"/>
              <p:cNvSpPr>
                <a:spLocks noChangeArrowheads="1"/>
              </p:cNvSpPr>
              <p:nvPr/>
            </p:nvSpPr>
            <p:spPr bwMode="auto">
              <a:xfrm>
                <a:off x="3688" y="2471"/>
                <a:ext cx="72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ref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1840" name="Rectangle 160"/>
              <p:cNvSpPr>
                <a:spLocks noChangeArrowheads="1"/>
              </p:cNvSpPr>
              <p:nvPr/>
            </p:nvSpPr>
            <p:spPr bwMode="auto">
              <a:xfrm>
                <a:off x="3621" y="2414"/>
                <a:ext cx="99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U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1844" name="Group 164"/>
            <p:cNvGrpSpPr>
              <a:grpSpLocks/>
            </p:cNvGrpSpPr>
            <p:nvPr/>
          </p:nvGrpSpPr>
          <p:grpSpPr bwMode="auto">
            <a:xfrm>
              <a:off x="5453063" y="3536950"/>
              <a:ext cx="112713" cy="196850"/>
              <a:chOff x="3435" y="2228"/>
              <a:chExt cx="71" cy="124"/>
            </a:xfrm>
          </p:grpSpPr>
          <p:sp>
            <p:nvSpPr>
              <p:cNvPr id="71842" name="Rectangle 162"/>
              <p:cNvSpPr>
                <a:spLocks noChangeArrowheads="1"/>
              </p:cNvSpPr>
              <p:nvPr/>
            </p:nvSpPr>
            <p:spPr bwMode="auto">
              <a:xfrm>
                <a:off x="3463" y="2285"/>
                <a:ext cx="43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1843" name="Rectangle 163"/>
              <p:cNvSpPr>
                <a:spLocks noChangeArrowheads="1"/>
              </p:cNvSpPr>
              <p:nvPr/>
            </p:nvSpPr>
            <p:spPr bwMode="auto">
              <a:xfrm>
                <a:off x="3435" y="2228"/>
                <a:ext cx="64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I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1847" name="Group 167"/>
            <p:cNvGrpSpPr>
              <a:grpSpLocks/>
            </p:cNvGrpSpPr>
            <p:nvPr/>
          </p:nvGrpSpPr>
          <p:grpSpPr bwMode="auto">
            <a:xfrm>
              <a:off x="4291013" y="3805238"/>
              <a:ext cx="120650" cy="198438"/>
              <a:chOff x="2703" y="2397"/>
              <a:chExt cx="76" cy="125"/>
            </a:xfrm>
          </p:grpSpPr>
          <p:sp>
            <p:nvSpPr>
              <p:cNvPr id="71845" name="Rectangle 165"/>
              <p:cNvSpPr>
                <a:spLocks noChangeArrowheads="1"/>
              </p:cNvSpPr>
              <p:nvPr/>
            </p:nvSpPr>
            <p:spPr bwMode="auto">
              <a:xfrm>
                <a:off x="2736" y="2455"/>
                <a:ext cx="43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1846" name="Rectangle 166"/>
              <p:cNvSpPr>
                <a:spLocks noChangeArrowheads="1"/>
              </p:cNvSpPr>
              <p:nvPr/>
            </p:nvSpPr>
            <p:spPr bwMode="auto">
              <a:xfrm>
                <a:off x="2703" y="2397"/>
                <a:ext cx="64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I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1850" name="Group 170"/>
            <p:cNvGrpSpPr>
              <a:grpSpLocks/>
            </p:cNvGrpSpPr>
            <p:nvPr/>
          </p:nvGrpSpPr>
          <p:grpSpPr bwMode="auto">
            <a:xfrm>
              <a:off x="4340225" y="3559175"/>
              <a:ext cx="141288" cy="195263"/>
              <a:chOff x="2734" y="2242"/>
              <a:chExt cx="89" cy="123"/>
            </a:xfrm>
          </p:grpSpPr>
          <p:sp>
            <p:nvSpPr>
              <p:cNvPr id="71848" name="Rectangle 168"/>
              <p:cNvSpPr>
                <a:spLocks noChangeArrowheads="1"/>
              </p:cNvSpPr>
              <p:nvPr/>
            </p:nvSpPr>
            <p:spPr bwMode="auto">
              <a:xfrm>
                <a:off x="2778" y="2299"/>
                <a:ext cx="43" cy="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1849" name="Rectangle 169"/>
              <p:cNvSpPr>
                <a:spLocks noChangeArrowheads="1"/>
              </p:cNvSpPr>
              <p:nvPr/>
            </p:nvSpPr>
            <p:spPr bwMode="auto">
              <a:xfrm>
                <a:off x="2734" y="2242"/>
                <a:ext cx="89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R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1853" name="Group 173"/>
            <p:cNvGrpSpPr>
              <a:grpSpLocks/>
            </p:cNvGrpSpPr>
            <p:nvPr/>
          </p:nvGrpSpPr>
          <p:grpSpPr bwMode="auto">
            <a:xfrm>
              <a:off x="4329113" y="4189413"/>
              <a:ext cx="146050" cy="196850"/>
              <a:chOff x="2727" y="2639"/>
              <a:chExt cx="92" cy="124"/>
            </a:xfrm>
          </p:grpSpPr>
          <p:sp>
            <p:nvSpPr>
              <p:cNvPr id="71851" name="Rectangle 171"/>
              <p:cNvSpPr>
                <a:spLocks noChangeArrowheads="1"/>
              </p:cNvSpPr>
              <p:nvPr/>
            </p:nvSpPr>
            <p:spPr bwMode="auto">
              <a:xfrm>
                <a:off x="2775" y="2696"/>
                <a:ext cx="44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1852" name="Rectangle 172"/>
              <p:cNvSpPr>
                <a:spLocks noChangeArrowheads="1"/>
              </p:cNvSpPr>
              <p:nvPr/>
            </p:nvSpPr>
            <p:spPr bwMode="auto">
              <a:xfrm>
                <a:off x="2727" y="2639"/>
                <a:ext cx="90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R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1865" name="Group 185"/>
            <p:cNvGrpSpPr>
              <a:grpSpLocks/>
            </p:cNvGrpSpPr>
            <p:nvPr/>
          </p:nvGrpSpPr>
          <p:grpSpPr bwMode="auto">
            <a:xfrm>
              <a:off x="5327650" y="4643438"/>
              <a:ext cx="31750" cy="30163"/>
              <a:chOff x="3356" y="2925"/>
              <a:chExt cx="20" cy="19"/>
            </a:xfrm>
          </p:grpSpPr>
          <p:sp>
            <p:nvSpPr>
              <p:cNvPr id="71863" name="Oval 183"/>
              <p:cNvSpPr>
                <a:spLocks noChangeArrowheads="1"/>
              </p:cNvSpPr>
              <p:nvPr/>
            </p:nvSpPr>
            <p:spPr bwMode="auto">
              <a:xfrm>
                <a:off x="3357" y="2925"/>
                <a:ext cx="19" cy="19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864" name="Oval 184"/>
              <p:cNvSpPr>
                <a:spLocks noChangeArrowheads="1"/>
              </p:cNvSpPr>
              <p:nvPr/>
            </p:nvSpPr>
            <p:spPr bwMode="auto">
              <a:xfrm>
                <a:off x="3356" y="2925"/>
                <a:ext cx="20" cy="19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1866" name="Line 186"/>
            <p:cNvSpPr>
              <a:spLocks noChangeShapeType="1"/>
            </p:cNvSpPr>
            <p:nvPr/>
          </p:nvSpPr>
          <p:spPr bwMode="auto">
            <a:xfrm flipV="1">
              <a:off x="5237163" y="3840163"/>
              <a:ext cx="103188" cy="5080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67" name="Oval 187"/>
            <p:cNvSpPr>
              <a:spLocks noChangeArrowheads="1"/>
            </p:cNvSpPr>
            <p:nvPr/>
          </p:nvSpPr>
          <p:spPr bwMode="auto">
            <a:xfrm>
              <a:off x="5148263" y="3825875"/>
              <a:ext cx="261938" cy="261938"/>
            </a:xfrm>
            <a:prstGeom prst="ellips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68" name="Line 188"/>
            <p:cNvSpPr>
              <a:spLocks noChangeShapeType="1"/>
            </p:cNvSpPr>
            <p:nvPr/>
          </p:nvSpPr>
          <p:spPr bwMode="auto">
            <a:xfrm flipV="1">
              <a:off x="5235575" y="3852863"/>
              <a:ext cx="1588" cy="206375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69" name="Line 189"/>
            <p:cNvSpPr>
              <a:spLocks noChangeShapeType="1"/>
            </p:cNvSpPr>
            <p:nvPr/>
          </p:nvSpPr>
          <p:spPr bwMode="auto">
            <a:xfrm flipV="1">
              <a:off x="5345113" y="2719388"/>
              <a:ext cx="1588" cy="111760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70" name="Line 190"/>
            <p:cNvSpPr>
              <a:spLocks noChangeShapeType="1"/>
            </p:cNvSpPr>
            <p:nvPr/>
          </p:nvSpPr>
          <p:spPr bwMode="auto">
            <a:xfrm flipV="1">
              <a:off x="5345113" y="4076700"/>
              <a:ext cx="1588" cy="57785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71" name="Line 191"/>
            <p:cNvSpPr>
              <a:spLocks noChangeShapeType="1"/>
            </p:cNvSpPr>
            <p:nvPr/>
          </p:nvSpPr>
          <p:spPr bwMode="auto">
            <a:xfrm flipH="1" flipV="1">
              <a:off x="5235575" y="4011613"/>
              <a:ext cx="61913" cy="34925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1874" name="Group 194"/>
            <p:cNvGrpSpPr>
              <a:grpSpLocks/>
            </p:cNvGrpSpPr>
            <p:nvPr/>
          </p:nvGrpSpPr>
          <p:grpSpPr bwMode="auto">
            <a:xfrm>
              <a:off x="5281613" y="4029075"/>
              <a:ext cx="52388" cy="34925"/>
              <a:chOff x="3327" y="2538"/>
              <a:chExt cx="33" cy="22"/>
            </a:xfrm>
          </p:grpSpPr>
          <p:sp>
            <p:nvSpPr>
              <p:cNvPr id="71872" name="Freeform 192"/>
              <p:cNvSpPr>
                <a:spLocks/>
              </p:cNvSpPr>
              <p:nvPr/>
            </p:nvSpPr>
            <p:spPr bwMode="auto">
              <a:xfrm>
                <a:off x="3327" y="2538"/>
                <a:ext cx="33" cy="22"/>
              </a:xfrm>
              <a:custGeom>
                <a:avLst/>
                <a:gdLst/>
                <a:ahLst/>
                <a:cxnLst>
                  <a:cxn ang="0">
                    <a:pos x="33" y="22"/>
                  </a:cxn>
                  <a:cxn ang="0">
                    <a:pos x="7" y="0"/>
                  </a:cxn>
                  <a:cxn ang="0">
                    <a:pos x="0" y="12"/>
                  </a:cxn>
                  <a:cxn ang="0">
                    <a:pos x="33" y="22"/>
                  </a:cxn>
                </a:cxnLst>
                <a:rect l="0" t="0" r="r" b="b"/>
                <a:pathLst>
                  <a:path w="33" h="22">
                    <a:moveTo>
                      <a:pt x="33" y="22"/>
                    </a:moveTo>
                    <a:lnTo>
                      <a:pt x="7" y="0"/>
                    </a:lnTo>
                    <a:lnTo>
                      <a:pt x="0" y="12"/>
                    </a:lnTo>
                    <a:lnTo>
                      <a:pt x="33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873" name="Freeform 193"/>
              <p:cNvSpPr>
                <a:spLocks/>
              </p:cNvSpPr>
              <p:nvPr/>
            </p:nvSpPr>
            <p:spPr bwMode="auto">
              <a:xfrm>
                <a:off x="3327" y="2538"/>
                <a:ext cx="33" cy="22"/>
              </a:xfrm>
              <a:custGeom>
                <a:avLst/>
                <a:gdLst/>
                <a:ahLst/>
                <a:cxnLst>
                  <a:cxn ang="0">
                    <a:pos x="33" y="22"/>
                  </a:cxn>
                  <a:cxn ang="0">
                    <a:pos x="7" y="0"/>
                  </a:cxn>
                  <a:cxn ang="0">
                    <a:pos x="0" y="12"/>
                  </a:cxn>
                  <a:cxn ang="0">
                    <a:pos x="33" y="22"/>
                  </a:cxn>
                </a:cxnLst>
                <a:rect l="0" t="0" r="r" b="b"/>
                <a:pathLst>
                  <a:path w="33" h="22">
                    <a:moveTo>
                      <a:pt x="33" y="22"/>
                    </a:moveTo>
                    <a:lnTo>
                      <a:pt x="7" y="0"/>
                    </a:lnTo>
                    <a:lnTo>
                      <a:pt x="0" y="12"/>
                    </a:lnTo>
                    <a:lnTo>
                      <a:pt x="33" y="22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1875" name="Line 195"/>
            <p:cNvSpPr>
              <a:spLocks noChangeShapeType="1"/>
            </p:cNvSpPr>
            <p:nvPr/>
          </p:nvSpPr>
          <p:spPr bwMode="auto">
            <a:xfrm flipH="1" flipV="1">
              <a:off x="5235575" y="4011613"/>
              <a:ext cx="61913" cy="34925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1878" name="Group 198"/>
            <p:cNvGrpSpPr>
              <a:grpSpLocks/>
            </p:cNvGrpSpPr>
            <p:nvPr/>
          </p:nvGrpSpPr>
          <p:grpSpPr bwMode="auto">
            <a:xfrm>
              <a:off x="5281613" y="4029075"/>
              <a:ext cx="52388" cy="34925"/>
              <a:chOff x="3327" y="2538"/>
              <a:chExt cx="33" cy="22"/>
            </a:xfrm>
          </p:grpSpPr>
          <p:sp>
            <p:nvSpPr>
              <p:cNvPr id="71876" name="Freeform 196"/>
              <p:cNvSpPr>
                <a:spLocks/>
              </p:cNvSpPr>
              <p:nvPr/>
            </p:nvSpPr>
            <p:spPr bwMode="auto">
              <a:xfrm>
                <a:off x="3327" y="2538"/>
                <a:ext cx="33" cy="22"/>
              </a:xfrm>
              <a:custGeom>
                <a:avLst/>
                <a:gdLst/>
                <a:ahLst/>
                <a:cxnLst>
                  <a:cxn ang="0">
                    <a:pos x="33" y="22"/>
                  </a:cxn>
                  <a:cxn ang="0">
                    <a:pos x="7" y="0"/>
                  </a:cxn>
                  <a:cxn ang="0">
                    <a:pos x="0" y="12"/>
                  </a:cxn>
                  <a:cxn ang="0">
                    <a:pos x="33" y="22"/>
                  </a:cxn>
                </a:cxnLst>
                <a:rect l="0" t="0" r="r" b="b"/>
                <a:pathLst>
                  <a:path w="33" h="22">
                    <a:moveTo>
                      <a:pt x="33" y="22"/>
                    </a:moveTo>
                    <a:lnTo>
                      <a:pt x="7" y="0"/>
                    </a:lnTo>
                    <a:lnTo>
                      <a:pt x="0" y="12"/>
                    </a:lnTo>
                    <a:lnTo>
                      <a:pt x="33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877" name="Freeform 197"/>
              <p:cNvSpPr>
                <a:spLocks/>
              </p:cNvSpPr>
              <p:nvPr/>
            </p:nvSpPr>
            <p:spPr bwMode="auto">
              <a:xfrm>
                <a:off x="3327" y="2538"/>
                <a:ext cx="33" cy="22"/>
              </a:xfrm>
              <a:custGeom>
                <a:avLst/>
                <a:gdLst/>
                <a:ahLst/>
                <a:cxnLst>
                  <a:cxn ang="0">
                    <a:pos x="33" y="22"/>
                  </a:cxn>
                  <a:cxn ang="0">
                    <a:pos x="7" y="0"/>
                  </a:cxn>
                  <a:cxn ang="0">
                    <a:pos x="0" y="12"/>
                  </a:cxn>
                  <a:cxn ang="0">
                    <a:pos x="33" y="22"/>
                  </a:cxn>
                </a:cxnLst>
                <a:rect l="0" t="0" r="r" b="b"/>
                <a:pathLst>
                  <a:path w="33" h="22">
                    <a:moveTo>
                      <a:pt x="33" y="22"/>
                    </a:moveTo>
                    <a:lnTo>
                      <a:pt x="7" y="0"/>
                    </a:lnTo>
                    <a:lnTo>
                      <a:pt x="0" y="12"/>
                    </a:lnTo>
                    <a:lnTo>
                      <a:pt x="33" y="22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1879" name="Line 199"/>
            <p:cNvSpPr>
              <a:spLocks noChangeShapeType="1"/>
            </p:cNvSpPr>
            <p:nvPr/>
          </p:nvSpPr>
          <p:spPr bwMode="auto">
            <a:xfrm flipH="1">
              <a:off x="4522788" y="3954463"/>
              <a:ext cx="709613" cy="158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1882" name="Group 202"/>
            <p:cNvGrpSpPr>
              <a:grpSpLocks/>
            </p:cNvGrpSpPr>
            <p:nvPr/>
          </p:nvGrpSpPr>
          <p:grpSpPr bwMode="auto">
            <a:xfrm>
              <a:off x="5299075" y="2865438"/>
              <a:ext cx="98425" cy="312738"/>
              <a:chOff x="3338" y="1805"/>
              <a:chExt cx="62" cy="197"/>
            </a:xfrm>
          </p:grpSpPr>
          <p:sp>
            <p:nvSpPr>
              <p:cNvPr id="71880" name="Rectangle 200"/>
              <p:cNvSpPr>
                <a:spLocks noChangeArrowheads="1"/>
              </p:cNvSpPr>
              <p:nvPr/>
            </p:nvSpPr>
            <p:spPr bwMode="auto">
              <a:xfrm>
                <a:off x="3338" y="1805"/>
                <a:ext cx="62" cy="19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881" name="Rectangle 201"/>
              <p:cNvSpPr>
                <a:spLocks noChangeArrowheads="1"/>
              </p:cNvSpPr>
              <p:nvPr/>
            </p:nvSpPr>
            <p:spPr bwMode="auto">
              <a:xfrm>
                <a:off x="3338" y="1805"/>
                <a:ext cx="62" cy="197"/>
              </a:xfrm>
              <a:prstGeom prst="rect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04" name="Group 303"/>
          <p:cNvGrpSpPr/>
          <p:nvPr/>
        </p:nvGrpSpPr>
        <p:grpSpPr>
          <a:xfrm>
            <a:off x="1187624" y="2334022"/>
            <a:ext cx="1944216" cy="2632976"/>
            <a:chOff x="2017713" y="2389187"/>
            <a:chExt cx="1770062" cy="2397126"/>
          </a:xfrm>
        </p:grpSpPr>
        <p:sp>
          <p:nvSpPr>
            <p:cNvPr id="71692" name="Rectangle 12"/>
            <p:cNvSpPr>
              <a:spLocks noChangeArrowheads="1"/>
            </p:cNvSpPr>
            <p:nvPr/>
          </p:nvSpPr>
          <p:spPr bwMode="auto">
            <a:xfrm>
              <a:off x="2168525" y="2703513"/>
              <a:ext cx="98425" cy="319088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693" name="Line 13"/>
            <p:cNvSpPr>
              <a:spLocks noChangeShapeType="1"/>
            </p:cNvSpPr>
            <p:nvPr/>
          </p:nvSpPr>
          <p:spPr bwMode="auto">
            <a:xfrm flipV="1">
              <a:off x="2219325" y="2586038"/>
              <a:ext cx="1588" cy="10953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694" name="Line 14"/>
            <p:cNvSpPr>
              <a:spLocks noChangeShapeType="1"/>
            </p:cNvSpPr>
            <p:nvPr/>
          </p:nvSpPr>
          <p:spPr bwMode="auto">
            <a:xfrm>
              <a:off x="2219325" y="3028950"/>
              <a:ext cx="1588" cy="10953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695" name="Rectangle 15"/>
            <p:cNvSpPr>
              <a:spLocks noChangeArrowheads="1"/>
            </p:cNvSpPr>
            <p:nvPr/>
          </p:nvSpPr>
          <p:spPr bwMode="auto">
            <a:xfrm>
              <a:off x="2168525" y="2703513"/>
              <a:ext cx="98425" cy="319088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696" name="Line 16"/>
            <p:cNvSpPr>
              <a:spLocks noChangeShapeType="1"/>
            </p:cNvSpPr>
            <p:nvPr/>
          </p:nvSpPr>
          <p:spPr bwMode="auto">
            <a:xfrm flipV="1">
              <a:off x="2219325" y="2586038"/>
              <a:ext cx="1588" cy="10953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697" name="Line 17"/>
            <p:cNvSpPr>
              <a:spLocks noChangeShapeType="1"/>
            </p:cNvSpPr>
            <p:nvPr/>
          </p:nvSpPr>
          <p:spPr bwMode="auto">
            <a:xfrm>
              <a:off x="2219325" y="3028950"/>
              <a:ext cx="1588" cy="10953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1700" name="Group 20"/>
            <p:cNvGrpSpPr>
              <a:grpSpLocks/>
            </p:cNvGrpSpPr>
            <p:nvPr/>
          </p:nvGrpSpPr>
          <p:grpSpPr bwMode="auto">
            <a:xfrm>
              <a:off x="2152650" y="3238500"/>
              <a:ext cx="128588" cy="100013"/>
              <a:chOff x="1356" y="2040"/>
              <a:chExt cx="81" cy="63"/>
            </a:xfrm>
          </p:grpSpPr>
          <p:sp>
            <p:nvSpPr>
              <p:cNvPr id="71698" name="Freeform 18"/>
              <p:cNvSpPr>
                <a:spLocks/>
              </p:cNvSpPr>
              <p:nvPr/>
            </p:nvSpPr>
            <p:spPr bwMode="auto">
              <a:xfrm>
                <a:off x="1357" y="2040"/>
                <a:ext cx="75" cy="58"/>
              </a:xfrm>
              <a:custGeom>
                <a:avLst/>
                <a:gdLst/>
                <a:ahLst/>
                <a:cxnLst>
                  <a:cxn ang="0">
                    <a:pos x="38" y="58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38" y="58"/>
                  </a:cxn>
                </a:cxnLst>
                <a:rect l="0" t="0" r="r" b="b"/>
                <a:pathLst>
                  <a:path w="75" h="58">
                    <a:moveTo>
                      <a:pt x="38" y="58"/>
                    </a:moveTo>
                    <a:lnTo>
                      <a:pt x="0" y="0"/>
                    </a:lnTo>
                    <a:lnTo>
                      <a:pt x="75" y="0"/>
                    </a:lnTo>
                    <a:lnTo>
                      <a:pt x="38" y="58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699" name="Line 19"/>
              <p:cNvSpPr>
                <a:spLocks noChangeShapeType="1"/>
              </p:cNvSpPr>
              <p:nvPr/>
            </p:nvSpPr>
            <p:spPr bwMode="auto">
              <a:xfrm>
                <a:off x="1356" y="2102"/>
                <a:ext cx="81" cy="1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1701" name="Line 21"/>
            <p:cNvSpPr>
              <a:spLocks noChangeShapeType="1"/>
            </p:cNvSpPr>
            <p:nvPr/>
          </p:nvSpPr>
          <p:spPr bwMode="auto">
            <a:xfrm flipV="1">
              <a:off x="2216150" y="3146425"/>
              <a:ext cx="1588" cy="277813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02" name="Freeform 22"/>
            <p:cNvSpPr>
              <a:spLocks/>
            </p:cNvSpPr>
            <p:nvPr/>
          </p:nvSpPr>
          <p:spPr bwMode="auto">
            <a:xfrm>
              <a:off x="2154238" y="3238500"/>
              <a:ext cx="119063" cy="92075"/>
            </a:xfrm>
            <a:custGeom>
              <a:avLst/>
              <a:gdLst/>
              <a:ahLst/>
              <a:cxnLst>
                <a:cxn ang="0">
                  <a:pos x="38" y="58"/>
                </a:cxn>
                <a:cxn ang="0">
                  <a:pos x="0" y="0"/>
                </a:cxn>
                <a:cxn ang="0">
                  <a:pos x="75" y="0"/>
                </a:cxn>
                <a:cxn ang="0">
                  <a:pos x="38" y="58"/>
                </a:cxn>
              </a:cxnLst>
              <a:rect l="0" t="0" r="r" b="b"/>
              <a:pathLst>
                <a:path w="75" h="58">
                  <a:moveTo>
                    <a:pt x="38" y="58"/>
                  </a:moveTo>
                  <a:lnTo>
                    <a:pt x="0" y="0"/>
                  </a:lnTo>
                  <a:lnTo>
                    <a:pt x="75" y="0"/>
                  </a:lnTo>
                  <a:lnTo>
                    <a:pt x="38" y="58"/>
                  </a:lnTo>
                  <a:close/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03" name="Line 23"/>
            <p:cNvSpPr>
              <a:spLocks noChangeShapeType="1"/>
            </p:cNvSpPr>
            <p:nvPr/>
          </p:nvSpPr>
          <p:spPr bwMode="auto">
            <a:xfrm>
              <a:off x="2152650" y="3336925"/>
              <a:ext cx="128588" cy="158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04" name="Freeform 24"/>
            <p:cNvSpPr>
              <a:spLocks/>
            </p:cNvSpPr>
            <p:nvPr/>
          </p:nvSpPr>
          <p:spPr bwMode="auto">
            <a:xfrm>
              <a:off x="2154238" y="3238500"/>
              <a:ext cx="119063" cy="92075"/>
            </a:xfrm>
            <a:custGeom>
              <a:avLst/>
              <a:gdLst/>
              <a:ahLst/>
              <a:cxnLst>
                <a:cxn ang="0">
                  <a:pos x="38" y="58"/>
                </a:cxn>
                <a:cxn ang="0">
                  <a:pos x="0" y="0"/>
                </a:cxn>
                <a:cxn ang="0">
                  <a:pos x="75" y="0"/>
                </a:cxn>
                <a:cxn ang="0">
                  <a:pos x="38" y="58"/>
                </a:cxn>
              </a:cxnLst>
              <a:rect l="0" t="0" r="r" b="b"/>
              <a:pathLst>
                <a:path w="75" h="58">
                  <a:moveTo>
                    <a:pt x="38" y="58"/>
                  </a:moveTo>
                  <a:lnTo>
                    <a:pt x="0" y="0"/>
                  </a:lnTo>
                  <a:lnTo>
                    <a:pt x="75" y="0"/>
                  </a:lnTo>
                  <a:lnTo>
                    <a:pt x="38" y="58"/>
                  </a:lnTo>
                  <a:close/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05" name="Line 25"/>
            <p:cNvSpPr>
              <a:spLocks noChangeShapeType="1"/>
            </p:cNvSpPr>
            <p:nvPr/>
          </p:nvSpPr>
          <p:spPr bwMode="auto">
            <a:xfrm>
              <a:off x="2152650" y="3336925"/>
              <a:ext cx="128588" cy="158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06" name="Line 26"/>
            <p:cNvSpPr>
              <a:spLocks noChangeShapeType="1"/>
            </p:cNvSpPr>
            <p:nvPr/>
          </p:nvSpPr>
          <p:spPr bwMode="auto">
            <a:xfrm flipV="1">
              <a:off x="2216150" y="3146425"/>
              <a:ext cx="1588" cy="277813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07" name="Freeform 27"/>
            <p:cNvSpPr>
              <a:spLocks/>
            </p:cNvSpPr>
            <p:nvPr/>
          </p:nvSpPr>
          <p:spPr bwMode="auto">
            <a:xfrm>
              <a:off x="2154238" y="3497263"/>
              <a:ext cx="119063" cy="93663"/>
            </a:xfrm>
            <a:custGeom>
              <a:avLst/>
              <a:gdLst/>
              <a:ahLst/>
              <a:cxnLst>
                <a:cxn ang="0">
                  <a:pos x="38" y="59"/>
                </a:cxn>
                <a:cxn ang="0">
                  <a:pos x="0" y="0"/>
                </a:cxn>
                <a:cxn ang="0">
                  <a:pos x="75" y="0"/>
                </a:cxn>
                <a:cxn ang="0">
                  <a:pos x="38" y="59"/>
                </a:cxn>
              </a:cxnLst>
              <a:rect l="0" t="0" r="r" b="b"/>
              <a:pathLst>
                <a:path w="75" h="59">
                  <a:moveTo>
                    <a:pt x="38" y="59"/>
                  </a:moveTo>
                  <a:lnTo>
                    <a:pt x="0" y="0"/>
                  </a:lnTo>
                  <a:lnTo>
                    <a:pt x="75" y="0"/>
                  </a:lnTo>
                  <a:lnTo>
                    <a:pt x="38" y="59"/>
                  </a:lnTo>
                  <a:close/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08" name="Line 28"/>
            <p:cNvSpPr>
              <a:spLocks noChangeShapeType="1"/>
            </p:cNvSpPr>
            <p:nvPr/>
          </p:nvSpPr>
          <p:spPr bwMode="auto">
            <a:xfrm>
              <a:off x="2152650" y="3595688"/>
              <a:ext cx="128588" cy="158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09" name="Freeform 29"/>
            <p:cNvSpPr>
              <a:spLocks/>
            </p:cNvSpPr>
            <p:nvPr/>
          </p:nvSpPr>
          <p:spPr bwMode="auto">
            <a:xfrm>
              <a:off x="2154238" y="3497263"/>
              <a:ext cx="119063" cy="93663"/>
            </a:xfrm>
            <a:custGeom>
              <a:avLst/>
              <a:gdLst/>
              <a:ahLst/>
              <a:cxnLst>
                <a:cxn ang="0">
                  <a:pos x="38" y="59"/>
                </a:cxn>
                <a:cxn ang="0">
                  <a:pos x="0" y="0"/>
                </a:cxn>
                <a:cxn ang="0">
                  <a:pos x="75" y="0"/>
                </a:cxn>
                <a:cxn ang="0">
                  <a:pos x="38" y="59"/>
                </a:cxn>
              </a:cxnLst>
              <a:rect l="0" t="0" r="r" b="b"/>
              <a:pathLst>
                <a:path w="75" h="59">
                  <a:moveTo>
                    <a:pt x="38" y="59"/>
                  </a:moveTo>
                  <a:lnTo>
                    <a:pt x="0" y="0"/>
                  </a:lnTo>
                  <a:lnTo>
                    <a:pt x="75" y="0"/>
                  </a:lnTo>
                  <a:lnTo>
                    <a:pt x="38" y="59"/>
                  </a:lnTo>
                  <a:close/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10" name="Line 30"/>
            <p:cNvSpPr>
              <a:spLocks noChangeShapeType="1"/>
            </p:cNvSpPr>
            <p:nvPr/>
          </p:nvSpPr>
          <p:spPr bwMode="auto">
            <a:xfrm>
              <a:off x="2152650" y="3595688"/>
              <a:ext cx="128588" cy="158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11" name="Line 31"/>
            <p:cNvSpPr>
              <a:spLocks noChangeShapeType="1"/>
            </p:cNvSpPr>
            <p:nvPr/>
          </p:nvSpPr>
          <p:spPr bwMode="auto">
            <a:xfrm flipV="1">
              <a:off x="2216150" y="3408363"/>
              <a:ext cx="1588" cy="27463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1714" name="Group 34"/>
            <p:cNvGrpSpPr>
              <a:grpSpLocks/>
            </p:cNvGrpSpPr>
            <p:nvPr/>
          </p:nvGrpSpPr>
          <p:grpSpPr bwMode="auto">
            <a:xfrm>
              <a:off x="2152650" y="4413250"/>
              <a:ext cx="128588" cy="98425"/>
              <a:chOff x="1356" y="2780"/>
              <a:chExt cx="81" cy="62"/>
            </a:xfrm>
          </p:grpSpPr>
          <p:sp>
            <p:nvSpPr>
              <p:cNvPr id="71712" name="Freeform 32"/>
              <p:cNvSpPr>
                <a:spLocks/>
              </p:cNvSpPr>
              <p:nvPr/>
            </p:nvSpPr>
            <p:spPr bwMode="auto">
              <a:xfrm>
                <a:off x="1357" y="2780"/>
                <a:ext cx="75" cy="58"/>
              </a:xfrm>
              <a:custGeom>
                <a:avLst/>
                <a:gdLst/>
                <a:ahLst/>
                <a:cxnLst>
                  <a:cxn ang="0">
                    <a:pos x="38" y="58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38" y="58"/>
                  </a:cxn>
                </a:cxnLst>
                <a:rect l="0" t="0" r="r" b="b"/>
                <a:pathLst>
                  <a:path w="75" h="58">
                    <a:moveTo>
                      <a:pt x="38" y="58"/>
                    </a:moveTo>
                    <a:lnTo>
                      <a:pt x="0" y="0"/>
                    </a:lnTo>
                    <a:lnTo>
                      <a:pt x="75" y="0"/>
                    </a:lnTo>
                    <a:lnTo>
                      <a:pt x="38" y="58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13" name="Line 33"/>
              <p:cNvSpPr>
                <a:spLocks noChangeShapeType="1"/>
              </p:cNvSpPr>
              <p:nvPr/>
            </p:nvSpPr>
            <p:spPr bwMode="auto">
              <a:xfrm>
                <a:off x="1356" y="2841"/>
                <a:ext cx="81" cy="1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1715" name="Line 35"/>
            <p:cNvSpPr>
              <a:spLocks noChangeShapeType="1"/>
            </p:cNvSpPr>
            <p:nvPr/>
          </p:nvSpPr>
          <p:spPr bwMode="auto">
            <a:xfrm flipV="1">
              <a:off x="2216150" y="4321175"/>
              <a:ext cx="1588" cy="276225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16" name="Freeform 36"/>
            <p:cNvSpPr>
              <a:spLocks/>
            </p:cNvSpPr>
            <p:nvPr/>
          </p:nvSpPr>
          <p:spPr bwMode="auto">
            <a:xfrm>
              <a:off x="2154238" y="4413250"/>
              <a:ext cx="119063" cy="92075"/>
            </a:xfrm>
            <a:custGeom>
              <a:avLst/>
              <a:gdLst/>
              <a:ahLst/>
              <a:cxnLst>
                <a:cxn ang="0">
                  <a:pos x="38" y="58"/>
                </a:cxn>
                <a:cxn ang="0">
                  <a:pos x="0" y="0"/>
                </a:cxn>
                <a:cxn ang="0">
                  <a:pos x="75" y="0"/>
                </a:cxn>
                <a:cxn ang="0">
                  <a:pos x="38" y="58"/>
                </a:cxn>
              </a:cxnLst>
              <a:rect l="0" t="0" r="r" b="b"/>
              <a:pathLst>
                <a:path w="75" h="58">
                  <a:moveTo>
                    <a:pt x="38" y="58"/>
                  </a:moveTo>
                  <a:lnTo>
                    <a:pt x="0" y="0"/>
                  </a:lnTo>
                  <a:lnTo>
                    <a:pt x="75" y="0"/>
                  </a:lnTo>
                  <a:lnTo>
                    <a:pt x="38" y="58"/>
                  </a:lnTo>
                  <a:close/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17" name="Line 37"/>
            <p:cNvSpPr>
              <a:spLocks noChangeShapeType="1"/>
            </p:cNvSpPr>
            <p:nvPr/>
          </p:nvSpPr>
          <p:spPr bwMode="auto">
            <a:xfrm>
              <a:off x="2152650" y="4510088"/>
              <a:ext cx="128588" cy="158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18" name="Freeform 38"/>
            <p:cNvSpPr>
              <a:spLocks/>
            </p:cNvSpPr>
            <p:nvPr/>
          </p:nvSpPr>
          <p:spPr bwMode="auto">
            <a:xfrm>
              <a:off x="2154238" y="4413250"/>
              <a:ext cx="119063" cy="92075"/>
            </a:xfrm>
            <a:custGeom>
              <a:avLst/>
              <a:gdLst/>
              <a:ahLst/>
              <a:cxnLst>
                <a:cxn ang="0">
                  <a:pos x="38" y="58"/>
                </a:cxn>
                <a:cxn ang="0">
                  <a:pos x="0" y="0"/>
                </a:cxn>
                <a:cxn ang="0">
                  <a:pos x="75" y="0"/>
                </a:cxn>
                <a:cxn ang="0">
                  <a:pos x="38" y="58"/>
                </a:cxn>
              </a:cxnLst>
              <a:rect l="0" t="0" r="r" b="b"/>
              <a:pathLst>
                <a:path w="75" h="58">
                  <a:moveTo>
                    <a:pt x="38" y="58"/>
                  </a:moveTo>
                  <a:lnTo>
                    <a:pt x="0" y="0"/>
                  </a:lnTo>
                  <a:lnTo>
                    <a:pt x="75" y="0"/>
                  </a:lnTo>
                  <a:lnTo>
                    <a:pt x="38" y="58"/>
                  </a:lnTo>
                  <a:close/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19" name="Line 39"/>
            <p:cNvSpPr>
              <a:spLocks noChangeShapeType="1"/>
            </p:cNvSpPr>
            <p:nvPr/>
          </p:nvSpPr>
          <p:spPr bwMode="auto">
            <a:xfrm>
              <a:off x="2152650" y="4510088"/>
              <a:ext cx="128588" cy="158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20" name="Line 40"/>
            <p:cNvSpPr>
              <a:spLocks noChangeShapeType="1"/>
            </p:cNvSpPr>
            <p:nvPr/>
          </p:nvSpPr>
          <p:spPr bwMode="auto">
            <a:xfrm flipV="1">
              <a:off x="2216150" y="4321175"/>
              <a:ext cx="1588" cy="276225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21" name="Freeform 41"/>
            <p:cNvSpPr>
              <a:spLocks noEditPoints="1"/>
            </p:cNvSpPr>
            <p:nvPr/>
          </p:nvSpPr>
          <p:spPr bwMode="auto">
            <a:xfrm>
              <a:off x="2206625" y="3668713"/>
              <a:ext cx="9525" cy="63341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24"/>
                </a:cxn>
                <a:cxn ang="0">
                  <a:pos x="0" y="24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42"/>
                </a:cxn>
                <a:cxn ang="0">
                  <a:pos x="6" y="66"/>
                </a:cxn>
                <a:cxn ang="0">
                  <a:pos x="0" y="66"/>
                </a:cxn>
                <a:cxn ang="0">
                  <a:pos x="0" y="42"/>
                </a:cxn>
                <a:cxn ang="0">
                  <a:pos x="6" y="42"/>
                </a:cxn>
                <a:cxn ang="0">
                  <a:pos x="6" y="84"/>
                </a:cxn>
                <a:cxn ang="0">
                  <a:pos x="6" y="108"/>
                </a:cxn>
                <a:cxn ang="0">
                  <a:pos x="0" y="108"/>
                </a:cxn>
                <a:cxn ang="0">
                  <a:pos x="0" y="84"/>
                </a:cxn>
                <a:cxn ang="0">
                  <a:pos x="6" y="84"/>
                </a:cxn>
                <a:cxn ang="0">
                  <a:pos x="6" y="125"/>
                </a:cxn>
                <a:cxn ang="0">
                  <a:pos x="6" y="149"/>
                </a:cxn>
                <a:cxn ang="0">
                  <a:pos x="0" y="149"/>
                </a:cxn>
                <a:cxn ang="0">
                  <a:pos x="0" y="125"/>
                </a:cxn>
                <a:cxn ang="0">
                  <a:pos x="6" y="125"/>
                </a:cxn>
                <a:cxn ang="0">
                  <a:pos x="6" y="167"/>
                </a:cxn>
                <a:cxn ang="0">
                  <a:pos x="6" y="191"/>
                </a:cxn>
                <a:cxn ang="0">
                  <a:pos x="0" y="191"/>
                </a:cxn>
                <a:cxn ang="0">
                  <a:pos x="0" y="167"/>
                </a:cxn>
                <a:cxn ang="0">
                  <a:pos x="6" y="167"/>
                </a:cxn>
                <a:cxn ang="0">
                  <a:pos x="6" y="209"/>
                </a:cxn>
                <a:cxn ang="0">
                  <a:pos x="6" y="233"/>
                </a:cxn>
                <a:cxn ang="0">
                  <a:pos x="0" y="233"/>
                </a:cxn>
                <a:cxn ang="0">
                  <a:pos x="0" y="209"/>
                </a:cxn>
                <a:cxn ang="0">
                  <a:pos x="6" y="209"/>
                </a:cxn>
                <a:cxn ang="0">
                  <a:pos x="6" y="250"/>
                </a:cxn>
                <a:cxn ang="0">
                  <a:pos x="6" y="274"/>
                </a:cxn>
                <a:cxn ang="0">
                  <a:pos x="0" y="274"/>
                </a:cxn>
                <a:cxn ang="0">
                  <a:pos x="0" y="250"/>
                </a:cxn>
                <a:cxn ang="0">
                  <a:pos x="6" y="250"/>
                </a:cxn>
                <a:cxn ang="0">
                  <a:pos x="6" y="292"/>
                </a:cxn>
                <a:cxn ang="0">
                  <a:pos x="6" y="316"/>
                </a:cxn>
                <a:cxn ang="0">
                  <a:pos x="0" y="316"/>
                </a:cxn>
                <a:cxn ang="0">
                  <a:pos x="0" y="292"/>
                </a:cxn>
                <a:cxn ang="0">
                  <a:pos x="6" y="292"/>
                </a:cxn>
                <a:cxn ang="0">
                  <a:pos x="6" y="334"/>
                </a:cxn>
                <a:cxn ang="0">
                  <a:pos x="6" y="358"/>
                </a:cxn>
                <a:cxn ang="0">
                  <a:pos x="0" y="358"/>
                </a:cxn>
                <a:cxn ang="0">
                  <a:pos x="0" y="334"/>
                </a:cxn>
                <a:cxn ang="0">
                  <a:pos x="6" y="334"/>
                </a:cxn>
                <a:cxn ang="0">
                  <a:pos x="6" y="375"/>
                </a:cxn>
                <a:cxn ang="0">
                  <a:pos x="6" y="399"/>
                </a:cxn>
                <a:cxn ang="0">
                  <a:pos x="0" y="399"/>
                </a:cxn>
                <a:cxn ang="0">
                  <a:pos x="0" y="375"/>
                </a:cxn>
                <a:cxn ang="0">
                  <a:pos x="6" y="375"/>
                </a:cxn>
              </a:cxnLst>
              <a:rect l="0" t="0" r="r" b="b"/>
              <a:pathLst>
                <a:path w="6" h="399">
                  <a:moveTo>
                    <a:pt x="6" y="0"/>
                  </a:moveTo>
                  <a:lnTo>
                    <a:pt x="6" y="24"/>
                  </a:lnTo>
                  <a:lnTo>
                    <a:pt x="0" y="24"/>
                  </a:lnTo>
                  <a:lnTo>
                    <a:pt x="0" y="0"/>
                  </a:lnTo>
                  <a:lnTo>
                    <a:pt x="6" y="0"/>
                  </a:lnTo>
                  <a:close/>
                  <a:moveTo>
                    <a:pt x="6" y="42"/>
                  </a:moveTo>
                  <a:lnTo>
                    <a:pt x="6" y="66"/>
                  </a:lnTo>
                  <a:lnTo>
                    <a:pt x="0" y="66"/>
                  </a:lnTo>
                  <a:lnTo>
                    <a:pt x="0" y="42"/>
                  </a:lnTo>
                  <a:lnTo>
                    <a:pt x="6" y="42"/>
                  </a:lnTo>
                  <a:close/>
                  <a:moveTo>
                    <a:pt x="6" y="84"/>
                  </a:moveTo>
                  <a:lnTo>
                    <a:pt x="6" y="108"/>
                  </a:lnTo>
                  <a:lnTo>
                    <a:pt x="0" y="108"/>
                  </a:lnTo>
                  <a:lnTo>
                    <a:pt x="0" y="84"/>
                  </a:lnTo>
                  <a:lnTo>
                    <a:pt x="6" y="84"/>
                  </a:lnTo>
                  <a:close/>
                  <a:moveTo>
                    <a:pt x="6" y="125"/>
                  </a:moveTo>
                  <a:lnTo>
                    <a:pt x="6" y="149"/>
                  </a:lnTo>
                  <a:lnTo>
                    <a:pt x="0" y="149"/>
                  </a:lnTo>
                  <a:lnTo>
                    <a:pt x="0" y="125"/>
                  </a:lnTo>
                  <a:lnTo>
                    <a:pt x="6" y="125"/>
                  </a:lnTo>
                  <a:close/>
                  <a:moveTo>
                    <a:pt x="6" y="167"/>
                  </a:moveTo>
                  <a:lnTo>
                    <a:pt x="6" y="191"/>
                  </a:lnTo>
                  <a:lnTo>
                    <a:pt x="0" y="191"/>
                  </a:lnTo>
                  <a:lnTo>
                    <a:pt x="0" y="167"/>
                  </a:lnTo>
                  <a:lnTo>
                    <a:pt x="6" y="167"/>
                  </a:lnTo>
                  <a:close/>
                  <a:moveTo>
                    <a:pt x="6" y="209"/>
                  </a:moveTo>
                  <a:lnTo>
                    <a:pt x="6" y="233"/>
                  </a:lnTo>
                  <a:lnTo>
                    <a:pt x="0" y="233"/>
                  </a:lnTo>
                  <a:lnTo>
                    <a:pt x="0" y="209"/>
                  </a:lnTo>
                  <a:lnTo>
                    <a:pt x="6" y="209"/>
                  </a:lnTo>
                  <a:close/>
                  <a:moveTo>
                    <a:pt x="6" y="250"/>
                  </a:moveTo>
                  <a:lnTo>
                    <a:pt x="6" y="274"/>
                  </a:lnTo>
                  <a:lnTo>
                    <a:pt x="0" y="274"/>
                  </a:lnTo>
                  <a:lnTo>
                    <a:pt x="0" y="250"/>
                  </a:lnTo>
                  <a:lnTo>
                    <a:pt x="6" y="250"/>
                  </a:lnTo>
                  <a:close/>
                  <a:moveTo>
                    <a:pt x="6" y="292"/>
                  </a:moveTo>
                  <a:lnTo>
                    <a:pt x="6" y="316"/>
                  </a:lnTo>
                  <a:lnTo>
                    <a:pt x="0" y="316"/>
                  </a:lnTo>
                  <a:lnTo>
                    <a:pt x="0" y="292"/>
                  </a:lnTo>
                  <a:lnTo>
                    <a:pt x="6" y="292"/>
                  </a:lnTo>
                  <a:close/>
                  <a:moveTo>
                    <a:pt x="6" y="334"/>
                  </a:moveTo>
                  <a:lnTo>
                    <a:pt x="6" y="358"/>
                  </a:lnTo>
                  <a:lnTo>
                    <a:pt x="0" y="358"/>
                  </a:lnTo>
                  <a:lnTo>
                    <a:pt x="0" y="334"/>
                  </a:lnTo>
                  <a:lnTo>
                    <a:pt x="6" y="334"/>
                  </a:lnTo>
                  <a:close/>
                  <a:moveTo>
                    <a:pt x="6" y="375"/>
                  </a:moveTo>
                  <a:lnTo>
                    <a:pt x="6" y="399"/>
                  </a:lnTo>
                  <a:lnTo>
                    <a:pt x="0" y="399"/>
                  </a:lnTo>
                  <a:lnTo>
                    <a:pt x="0" y="375"/>
                  </a:lnTo>
                  <a:lnTo>
                    <a:pt x="6" y="375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22" name="Line 42"/>
            <p:cNvSpPr>
              <a:spLocks noChangeShapeType="1"/>
            </p:cNvSpPr>
            <p:nvPr/>
          </p:nvSpPr>
          <p:spPr bwMode="auto">
            <a:xfrm>
              <a:off x="2211388" y="4564063"/>
              <a:ext cx="1588" cy="207963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23" name="Line 43"/>
            <p:cNvSpPr>
              <a:spLocks noChangeShapeType="1"/>
            </p:cNvSpPr>
            <p:nvPr/>
          </p:nvSpPr>
          <p:spPr bwMode="auto">
            <a:xfrm>
              <a:off x="2143125" y="4772025"/>
              <a:ext cx="138113" cy="1588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1726" name="Group 46"/>
            <p:cNvGrpSpPr>
              <a:grpSpLocks/>
            </p:cNvGrpSpPr>
            <p:nvPr/>
          </p:nvGrpSpPr>
          <p:grpSpPr bwMode="auto">
            <a:xfrm>
              <a:off x="2198688" y="2565400"/>
              <a:ext cx="31750" cy="30163"/>
              <a:chOff x="1385" y="1616"/>
              <a:chExt cx="20" cy="19"/>
            </a:xfrm>
          </p:grpSpPr>
          <p:sp>
            <p:nvSpPr>
              <p:cNvPr id="71724" name="Oval 44"/>
              <p:cNvSpPr>
                <a:spLocks noChangeArrowheads="1"/>
              </p:cNvSpPr>
              <p:nvPr/>
            </p:nvSpPr>
            <p:spPr bwMode="auto">
              <a:xfrm>
                <a:off x="1385" y="1616"/>
                <a:ext cx="20" cy="19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25" name="Oval 45"/>
              <p:cNvSpPr>
                <a:spLocks noChangeArrowheads="1"/>
              </p:cNvSpPr>
              <p:nvPr/>
            </p:nvSpPr>
            <p:spPr bwMode="auto">
              <a:xfrm>
                <a:off x="1385" y="1616"/>
                <a:ext cx="20" cy="19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1727" name="Line 47"/>
            <p:cNvSpPr>
              <a:spLocks noChangeShapeType="1"/>
            </p:cNvSpPr>
            <p:nvPr/>
          </p:nvSpPr>
          <p:spPr bwMode="auto">
            <a:xfrm>
              <a:off x="2901950" y="4576763"/>
              <a:ext cx="1588" cy="207963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28" name="Line 48"/>
            <p:cNvSpPr>
              <a:spLocks noChangeShapeType="1"/>
            </p:cNvSpPr>
            <p:nvPr/>
          </p:nvSpPr>
          <p:spPr bwMode="auto">
            <a:xfrm>
              <a:off x="2833688" y="4784725"/>
              <a:ext cx="138113" cy="1588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1731" name="Group 51"/>
            <p:cNvGrpSpPr>
              <a:grpSpLocks/>
            </p:cNvGrpSpPr>
            <p:nvPr/>
          </p:nvGrpSpPr>
          <p:grpSpPr bwMode="auto">
            <a:xfrm>
              <a:off x="2886075" y="4560888"/>
              <a:ext cx="31750" cy="31750"/>
              <a:chOff x="1818" y="2873"/>
              <a:chExt cx="20" cy="20"/>
            </a:xfrm>
          </p:grpSpPr>
          <p:sp>
            <p:nvSpPr>
              <p:cNvPr id="71729" name="Oval 49"/>
              <p:cNvSpPr>
                <a:spLocks noChangeArrowheads="1"/>
              </p:cNvSpPr>
              <p:nvPr/>
            </p:nvSpPr>
            <p:spPr bwMode="auto">
              <a:xfrm>
                <a:off x="1818" y="2873"/>
                <a:ext cx="20" cy="20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30" name="Oval 50"/>
              <p:cNvSpPr>
                <a:spLocks noChangeArrowheads="1"/>
              </p:cNvSpPr>
              <p:nvPr/>
            </p:nvSpPr>
            <p:spPr bwMode="auto">
              <a:xfrm>
                <a:off x="1818" y="2873"/>
                <a:ext cx="20" cy="20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1732" name="Line 52"/>
            <p:cNvSpPr>
              <a:spLocks noChangeShapeType="1"/>
            </p:cNvSpPr>
            <p:nvPr/>
          </p:nvSpPr>
          <p:spPr bwMode="auto">
            <a:xfrm>
              <a:off x="2901950" y="4576763"/>
              <a:ext cx="1588" cy="207963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33" name="Line 53"/>
            <p:cNvSpPr>
              <a:spLocks noChangeShapeType="1"/>
            </p:cNvSpPr>
            <p:nvPr/>
          </p:nvSpPr>
          <p:spPr bwMode="auto">
            <a:xfrm>
              <a:off x="2833688" y="4784725"/>
              <a:ext cx="138113" cy="1588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1736" name="Group 56"/>
            <p:cNvGrpSpPr>
              <a:grpSpLocks/>
            </p:cNvGrpSpPr>
            <p:nvPr/>
          </p:nvGrpSpPr>
          <p:grpSpPr bwMode="auto">
            <a:xfrm>
              <a:off x="2886075" y="4560888"/>
              <a:ext cx="31750" cy="31750"/>
              <a:chOff x="1818" y="2873"/>
              <a:chExt cx="20" cy="20"/>
            </a:xfrm>
          </p:grpSpPr>
          <p:sp>
            <p:nvSpPr>
              <p:cNvPr id="71734" name="Oval 54"/>
              <p:cNvSpPr>
                <a:spLocks noChangeArrowheads="1"/>
              </p:cNvSpPr>
              <p:nvPr/>
            </p:nvSpPr>
            <p:spPr bwMode="auto">
              <a:xfrm>
                <a:off x="1818" y="2873"/>
                <a:ext cx="20" cy="20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35" name="Oval 55"/>
              <p:cNvSpPr>
                <a:spLocks noChangeArrowheads="1"/>
              </p:cNvSpPr>
              <p:nvPr/>
            </p:nvSpPr>
            <p:spPr bwMode="auto">
              <a:xfrm>
                <a:off x="1818" y="2873"/>
                <a:ext cx="20" cy="20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1737" name="Line 57"/>
            <p:cNvSpPr>
              <a:spLocks noChangeShapeType="1"/>
            </p:cNvSpPr>
            <p:nvPr/>
          </p:nvSpPr>
          <p:spPr bwMode="auto">
            <a:xfrm>
              <a:off x="2222500" y="3162300"/>
              <a:ext cx="665163" cy="158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1740" name="Group 60"/>
            <p:cNvGrpSpPr>
              <a:grpSpLocks/>
            </p:cNvGrpSpPr>
            <p:nvPr/>
          </p:nvGrpSpPr>
          <p:grpSpPr bwMode="auto">
            <a:xfrm>
              <a:off x="2871788" y="3146425"/>
              <a:ext cx="31750" cy="33338"/>
              <a:chOff x="1809" y="1982"/>
              <a:chExt cx="20" cy="21"/>
            </a:xfrm>
          </p:grpSpPr>
          <p:sp>
            <p:nvSpPr>
              <p:cNvPr id="71738" name="Oval 58"/>
              <p:cNvSpPr>
                <a:spLocks noChangeArrowheads="1"/>
              </p:cNvSpPr>
              <p:nvPr/>
            </p:nvSpPr>
            <p:spPr bwMode="auto">
              <a:xfrm>
                <a:off x="1809" y="1982"/>
                <a:ext cx="20" cy="21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39" name="Oval 59"/>
              <p:cNvSpPr>
                <a:spLocks noChangeArrowheads="1"/>
              </p:cNvSpPr>
              <p:nvPr/>
            </p:nvSpPr>
            <p:spPr bwMode="auto">
              <a:xfrm>
                <a:off x="1809" y="1982"/>
                <a:ext cx="20" cy="21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1743" name="Group 63"/>
            <p:cNvGrpSpPr>
              <a:grpSpLocks/>
            </p:cNvGrpSpPr>
            <p:nvPr/>
          </p:nvGrpSpPr>
          <p:grpSpPr bwMode="auto">
            <a:xfrm>
              <a:off x="2201863" y="3143250"/>
              <a:ext cx="31750" cy="33338"/>
              <a:chOff x="1387" y="1980"/>
              <a:chExt cx="20" cy="21"/>
            </a:xfrm>
          </p:grpSpPr>
          <p:sp>
            <p:nvSpPr>
              <p:cNvPr id="71741" name="Oval 61"/>
              <p:cNvSpPr>
                <a:spLocks noChangeArrowheads="1"/>
              </p:cNvSpPr>
              <p:nvPr/>
            </p:nvSpPr>
            <p:spPr bwMode="auto">
              <a:xfrm>
                <a:off x="1387" y="1980"/>
                <a:ext cx="20" cy="21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42" name="Oval 62"/>
              <p:cNvSpPr>
                <a:spLocks noChangeArrowheads="1"/>
              </p:cNvSpPr>
              <p:nvPr/>
            </p:nvSpPr>
            <p:spPr bwMode="auto">
              <a:xfrm>
                <a:off x="1387" y="1980"/>
                <a:ext cx="20" cy="21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1746" name="Group 66"/>
            <p:cNvGrpSpPr>
              <a:grpSpLocks/>
            </p:cNvGrpSpPr>
            <p:nvPr/>
          </p:nvGrpSpPr>
          <p:grpSpPr bwMode="auto">
            <a:xfrm>
              <a:off x="2105025" y="2881313"/>
              <a:ext cx="26988" cy="66675"/>
              <a:chOff x="1326" y="1815"/>
              <a:chExt cx="17" cy="42"/>
            </a:xfrm>
          </p:grpSpPr>
          <p:sp>
            <p:nvSpPr>
              <p:cNvPr id="71744" name="Freeform 64"/>
              <p:cNvSpPr>
                <a:spLocks/>
              </p:cNvSpPr>
              <p:nvPr/>
            </p:nvSpPr>
            <p:spPr bwMode="auto">
              <a:xfrm>
                <a:off x="1326" y="1815"/>
                <a:ext cx="17" cy="42"/>
              </a:xfrm>
              <a:custGeom>
                <a:avLst/>
                <a:gdLst/>
                <a:ahLst/>
                <a:cxnLst>
                  <a:cxn ang="0">
                    <a:pos x="6" y="42"/>
                  </a:cxn>
                  <a:cxn ang="0">
                    <a:pos x="0" y="0"/>
                  </a:cxn>
                  <a:cxn ang="0">
                    <a:pos x="17" y="1"/>
                  </a:cxn>
                  <a:cxn ang="0">
                    <a:pos x="6" y="42"/>
                  </a:cxn>
                </a:cxnLst>
                <a:rect l="0" t="0" r="r" b="b"/>
                <a:pathLst>
                  <a:path w="17" h="42">
                    <a:moveTo>
                      <a:pt x="6" y="42"/>
                    </a:moveTo>
                    <a:lnTo>
                      <a:pt x="0" y="0"/>
                    </a:lnTo>
                    <a:lnTo>
                      <a:pt x="17" y="1"/>
                    </a:lnTo>
                    <a:lnTo>
                      <a:pt x="6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45" name="Freeform 65"/>
              <p:cNvSpPr>
                <a:spLocks/>
              </p:cNvSpPr>
              <p:nvPr/>
            </p:nvSpPr>
            <p:spPr bwMode="auto">
              <a:xfrm>
                <a:off x="1326" y="1815"/>
                <a:ext cx="17" cy="42"/>
              </a:xfrm>
              <a:custGeom>
                <a:avLst/>
                <a:gdLst/>
                <a:ahLst/>
                <a:cxnLst>
                  <a:cxn ang="0">
                    <a:pos x="6" y="42"/>
                  </a:cxn>
                  <a:cxn ang="0">
                    <a:pos x="0" y="0"/>
                  </a:cxn>
                  <a:cxn ang="0">
                    <a:pos x="17" y="1"/>
                  </a:cxn>
                  <a:cxn ang="0">
                    <a:pos x="6" y="42"/>
                  </a:cxn>
                </a:cxnLst>
                <a:rect l="0" t="0" r="r" b="b"/>
                <a:pathLst>
                  <a:path w="17" h="42">
                    <a:moveTo>
                      <a:pt x="6" y="42"/>
                    </a:moveTo>
                    <a:lnTo>
                      <a:pt x="0" y="0"/>
                    </a:lnTo>
                    <a:lnTo>
                      <a:pt x="17" y="1"/>
                    </a:lnTo>
                    <a:lnTo>
                      <a:pt x="6" y="42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1747" name="Line 67"/>
            <p:cNvSpPr>
              <a:spLocks noChangeShapeType="1"/>
            </p:cNvSpPr>
            <p:nvPr/>
          </p:nvSpPr>
          <p:spPr bwMode="auto">
            <a:xfrm flipV="1">
              <a:off x="2122488" y="2755900"/>
              <a:ext cx="1588" cy="149225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1750" name="Group 70"/>
            <p:cNvGrpSpPr>
              <a:grpSpLocks/>
            </p:cNvGrpSpPr>
            <p:nvPr/>
          </p:nvGrpSpPr>
          <p:grpSpPr bwMode="auto">
            <a:xfrm>
              <a:off x="2105025" y="2881313"/>
              <a:ext cx="26988" cy="66675"/>
              <a:chOff x="1326" y="1815"/>
              <a:chExt cx="17" cy="42"/>
            </a:xfrm>
          </p:grpSpPr>
          <p:sp>
            <p:nvSpPr>
              <p:cNvPr id="71748" name="Freeform 68"/>
              <p:cNvSpPr>
                <a:spLocks/>
              </p:cNvSpPr>
              <p:nvPr/>
            </p:nvSpPr>
            <p:spPr bwMode="auto">
              <a:xfrm>
                <a:off x="1326" y="1815"/>
                <a:ext cx="17" cy="42"/>
              </a:xfrm>
              <a:custGeom>
                <a:avLst/>
                <a:gdLst/>
                <a:ahLst/>
                <a:cxnLst>
                  <a:cxn ang="0">
                    <a:pos x="6" y="42"/>
                  </a:cxn>
                  <a:cxn ang="0">
                    <a:pos x="0" y="0"/>
                  </a:cxn>
                  <a:cxn ang="0">
                    <a:pos x="17" y="1"/>
                  </a:cxn>
                  <a:cxn ang="0">
                    <a:pos x="6" y="42"/>
                  </a:cxn>
                </a:cxnLst>
                <a:rect l="0" t="0" r="r" b="b"/>
                <a:pathLst>
                  <a:path w="17" h="42">
                    <a:moveTo>
                      <a:pt x="6" y="42"/>
                    </a:moveTo>
                    <a:lnTo>
                      <a:pt x="0" y="0"/>
                    </a:lnTo>
                    <a:lnTo>
                      <a:pt x="17" y="1"/>
                    </a:lnTo>
                    <a:lnTo>
                      <a:pt x="6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49" name="Freeform 69"/>
              <p:cNvSpPr>
                <a:spLocks/>
              </p:cNvSpPr>
              <p:nvPr/>
            </p:nvSpPr>
            <p:spPr bwMode="auto">
              <a:xfrm>
                <a:off x="1326" y="1815"/>
                <a:ext cx="17" cy="42"/>
              </a:xfrm>
              <a:custGeom>
                <a:avLst/>
                <a:gdLst/>
                <a:ahLst/>
                <a:cxnLst>
                  <a:cxn ang="0">
                    <a:pos x="6" y="42"/>
                  </a:cxn>
                  <a:cxn ang="0">
                    <a:pos x="0" y="0"/>
                  </a:cxn>
                  <a:cxn ang="0">
                    <a:pos x="17" y="1"/>
                  </a:cxn>
                  <a:cxn ang="0">
                    <a:pos x="6" y="42"/>
                  </a:cxn>
                </a:cxnLst>
                <a:rect l="0" t="0" r="r" b="b"/>
                <a:pathLst>
                  <a:path w="17" h="42">
                    <a:moveTo>
                      <a:pt x="6" y="42"/>
                    </a:moveTo>
                    <a:lnTo>
                      <a:pt x="0" y="0"/>
                    </a:lnTo>
                    <a:lnTo>
                      <a:pt x="17" y="1"/>
                    </a:lnTo>
                    <a:lnTo>
                      <a:pt x="6" y="42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1751" name="Line 71"/>
            <p:cNvSpPr>
              <a:spLocks noChangeShapeType="1"/>
            </p:cNvSpPr>
            <p:nvPr/>
          </p:nvSpPr>
          <p:spPr bwMode="auto">
            <a:xfrm flipV="1">
              <a:off x="2122488" y="2755900"/>
              <a:ext cx="1588" cy="149225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52" name="Freeform 72"/>
            <p:cNvSpPr>
              <a:spLocks noEditPoints="1"/>
            </p:cNvSpPr>
            <p:nvPr/>
          </p:nvSpPr>
          <p:spPr bwMode="auto">
            <a:xfrm>
              <a:off x="2911475" y="3163888"/>
              <a:ext cx="612775" cy="9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0"/>
                </a:cxn>
                <a:cxn ang="0">
                  <a:pos x="23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65" y="0"/>
                </a:cxn>
                <a:cxn ang="0">
                  <a:pos x="65" y="6"/>
                </a:cxn>
                <a:cxn ang="0">
                  <a:pos x="41" y="6"/>
                </a:cxn>
                <a:cxn ang="0">
                  <a:pos x="41" y="0"/>
                </a:cxn>
                <a:cxn ang="0">
                  <a:pos x="83" y="0"/>
                </a:cxn>
                <a:cxn ang="0">
                  <a:pos x="107" y="0"/>
                </a:cxn>
                <a:cxn ang="0">
                  <a:pos x="107" y="6"/>
                </a:cxn>
                <a:cxn ang="0">
                  <a:pos x="83" y="6"/>
                </a:cxn>
                <a:cxn ang="0">
                  <a:pos x="83" y="0"/>
                </a:cxn>
                <a:cxn ang="0">
                  <a:pos x="125" y="0"/>
                </a:cxn>
                <a:cxn ang="0">
                  <a:pos x="148" y="0"/>
                </a:cxn>
                <a:cxn ang="0">
                  <a:pos x="148" y="6"/>
                </a:cxn>
                <a:cxn ang="0">
                  <a:pos x="125" y="6"/>
                </a:cxn>
                <a:cxn ang="0">
                  <a:pos x="125" y="0"/>
                </a:cxn>
                <a:cxn ang="0">
                  <a:pos x="166" y="0"/>
                </a:cxn>
                <a:cxn ang="0">
                  <a:pos x="190" y="0"/>
                </a:cxn>
                <a:cxn ang="0">
                  <a:pos x="190" y="6"/>
                </a:cxn>
                <a:cxn ang="0">
                  <a:pos x="166" y="6"/>
                </a:cxn>
                <a:cxn ang="0">
                  <a:pos x="166" y="0"/>
                </a:cxn>
                <a:cxn ang="0">
                  <a:pos x="208" y="0"/>
                </a:cxn>
                <a:cxn ang="0">
                  <a:pos x="232" y="0"/>
                </a:cxn>
                <a:cxn ang="0">
                  <a:pos x="232" y="6"/>
                </a:cxn>
                <a:cxn ang="0">
                  <a:pos x="208" y="6"/>
                </a:cxn>
                <a:cxn ang="0">
                  <a:pos x="208" y="0"/>
                </a:cxn>
                <a:cxn ang="0">
                  <a:pos x="249" y="0"/>
                </a:cxn>
                <a:cxn ang="0">
                  <a:pos x="273" y="0"/>
                </a:cxn>
                <a:cxn ang="0">
                  <a:pos x="273" y="6"/>
                </a:cxn>
                <a:cxn ang="0">
                  <a:pos x="249" y="6"/>
                </a:cxn>
                <a:cxn ang="0">
                  <a:pos x="249" y="0"/>
                </a:cxn>
                <a:cxn ang="0">
                  <a:pos x="291" y="0"/>
                </a:cxn>
                <a:cxn ang="0">
                  <a:pos x="315" y="0"/>
                </a:cxn>
                <a:cxn ang="0">
                  <a:pos x="315" y="6"/>
                </a:cxn>
                <a:cxn ang="0">
                  <a:pos x="291" y="6"/>
                </a:cxn>
                <a:cxn ang="0">
                  <a:pos x="291" y="0"/>
                </a:cxn>
                <a:cxn ang="0">
                  <a:pos x="333" y="0"/>
                </a:cxn>
                <a:cxn ang="0">
                  <a:pos x="357" y="0"/>
                </a:cxn>
                <a:cxn ang="0">
                  <a:pos x="357" y="6"/>
                </a:cxn>
                <a:cxn ang="0">
                  <a:pos x="333" y="6"/>
                </a:cxn>
                <a:cxn ang="0">
                  <a:pos x="333" y="0"/>
                </a:cxn>
                <a:cxn ang="0">
                  <a:pos x="374" y="0"/>
                </a:cxn>
                <a:cxn ang="0">
                  <a:pos x="386" y="0"/>
                </a:cxn>
                <a:cxn ang="0">
                  <a:pos x="386" y="6"/>
                </a:cxn>
                <a:cxn ang="0">
                  <a:pos x="374" y="6"/>
                </a:cxn>
                <a:cxn ang="0">
                  <a:pos x="374" y="0"/>
                </a:cxn>
              </a:cxnLst>
              <a:rect l="0" t="0" r="r" b="b"/>
              <a:pathLst>
                <a:path w="386" h="6">
                  <a:moveTo>
                    <a:pt x="0" y="0"/>
                  </a:moveTo>
                  <a:lnTo>
                    <a:pt x="23" y="0"/>
                  </a:lnTo>
                  <a:lnTo>
                    <a:pt x="23" y="6"/>
                  </a:lnTo>
                  <a:lnTo>
                    <a:pt x="0" y="6"/>
                  </a:lnTo>
                  <a:lnTo>
                    <a:pt x="0" y="0"/>
                  </a:lnTo>
                  <a:close/>
                  <a:moveTo>
                    <a:pt x="41" y="0"/>
                  </a:moveTo>
                  <a:lnTo>
                    <a:pt x="65" y="0"/>
                  </a:lnTo>
                  <a:lnTo>
                    <a:pt x="65" y="6"/>
                  </a:lnTo>
                  <a:lnTo>
                    <a:pt x="41" y="6"/>
                  </a:lnTo>
                  <a:lnTo>
                    <a:pt x="41" y="0"/>
                  </a:lnTo>
                  <a:close/>
                  <a:moveTo>
                    <a:pt x="83" y="0"/>
                  </a:moveTo>
                  <a:lnTo>
                    <a:pt x="107" y="0"/>
                  </a:lnTo>
                  <a:lnTo>
                    <a:pt x="107" y="6"/>
                  </a:lnTo>
                  <a:lnTo>
                    <a:pt x="83" y="6"/>
                  </a:lnTo>
                  <a:lnTo>
                    <a:pt x="83" y="0"/>
                  </a:lnTo>
                  <a:close/>
                  <a:moveTo>
                    <a:pt x="125" y="0"/>
                  </a:moveTo>
                  <a:lnTo>
                    <a:pt x="148" y="0"/>
                  </a:lnTo>
                  <a:lnTo>
                    <a:pt x="148" y="6"/>
                  </a:lnTo>
                  <a:lnTo>
                    <a:pt x="125" y="6"/>
                  </a:lnTo>
                  <a:lnTo>
                    <a:pt x="125" y="0"/>
                  </a:lnTo>
                  <a:close/>
                  <a:moveTo>
                    <a:pt x="166" y="0"/>
                  </a:moveTo>
                  <a:lnTo>
                    <a:pt x="190" y="0"/>
                  </a:lnTo>
                  <a:lnTo>
                    <a:pt x="190" y="6"/>
                  </a:lnTo>
                  <a:lnTo>
                    <a:pt x="166" y="6"/>
                  </a:lnTo>
                  <a:lnTo>
                    <a:pt x="166" y="0"/>
                  </a:lnTo>
                  <a:close/>
                  <a:moveTo>
                    <a:pt x="208" y="0"/>
                  </a:moveTo>
                  <a:lnTo>
                    <a:pt x="232" y="0"/>
                  </a:lnTo>
                  <a:lnTo>
                    <a:pt x="232" y="6"/>
                  </a:lnTo>
                  <a:lnTo>
                    <a:pt x="208" y="6"/>
                  </a:lnTo>
                  <a:lnTo>
                    <a:pt x="208" y="0"/>
                  </a:lnTo>
                  <a:close/>
                  <a:moveTo>
                    <a:pt x="249" y="0"/>
                  </a:moveTo>
                  <a:lnTo>
                    <a:pt x="273" y="0"/>
                  </a:lnTo>
                  <a:lnTo>
                    <a:pt x="273" y="6"/>
                  </a:lnTo>
                  <a:lnTo>
                    <a:pt x="249" y="6"/>
                  </a:lnTo>
                  <a:lnTo>
                    <a:pt x="249" y="0"/>
                  </a:lnTo>
                  <a:close/>
                  <a:moveTo>
                    <a:pt x="291" y="0"/>
                  </a:moveTo>
                  <a:lnTo>
                    <a:pt x="315" y="0"/>
                  </a:lnTo>
                  <a:lnTo>
                    <a:pt x="315" y="6"/>
                  </a:lnTo>
                  <a:lnTo>
                    <a:pt x="291" y="6"/>
                  </a:lnTo>
                  <a:lnTo>
                    <a:pt x="291" y="0"/>
                  </a:lnTo>
                  <a:close/>
                  <a:moveTo>
                    <a:pt x="333" y="0"/>
                  </a:moveTo>
                  <a:lnTo>
                    <a:pt x="357" y="0"/>
                  </a:lnTo>
                  <a:lnTo>
                    <a:pt x="357" y="6"/>
                  </a:lnTo>
                  <a:lnTo>
                    <a:pt x="333" y="6"/>
                  </a:lnTo>
                  <a:lnTo>
                    <a:pt x="333" y="0"/>
                  </a:lnTo>
                  <a:close/>
                  <a:moveTo>
                    <a:pt x="374" y="0"/>
                  </a:moveTo>
                  <a:lnTo>
                    <a:pt x="386" y="0"/>
                  </a:lnTo>
                  <a:lnTo>
                    <a:pt x="386" y="6"/>
                  </a:lnTo>
                  <a:lnTo>
                    <a:pt x="374" y="6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53" name="Freeform 73"/>
            <p:cNvSpPr>
              <a:spLocks noEditPoints="1"/>
            </p:cNvSpPr>
            <p:nvPr/>
          </p:nvSpPr>
          <p:spPr bwMode="auto">
            <a:xfrm>
              <a:off x="3519488" y="3179763"/>
              <a:ext cx="9525" cy="1492250"/>
            </a:xfrm>
            <a:custGeom>
              <a:avLst/>
              <a:gdLst/>
              <a:ahLst/>
              <a:cxnLst>
                <a:cxn ang="0">
                  <a:pos x="6" y="23"/>
                </a:cxn>
                <a:cxn ang="0">
                  <a:pos x="0" y="0"/>
                </a:cxn>
                <a:cxn ang="0">
                  <a:pos x="6" y="41"/>
                </a:cxn>
                <a:cxn ang="0">
                  <a:pos x="0" y="65"/>
                </a:cxn>
                <a:cxn ang="0">
                  <a:pos x="6" y="41"/>
                </a:cxn>
                <a:cxn ang="0">
                  <a:pos x="6" y="107"/>
                </a:cxn>
                <a:cxn ang="0">
                  <a:pos x="0" y="83"/>
                </a:cxn>
                <a:cxn ang="0">
                  <a:pos x="6" y="125"/>
                </a:cxn>
                <a:cxn ang="0">
                  <a:pos x="0" y="148"/>
                </a:cxn>
                <a:cxn ang="0">
                  <a:pos x="6" y="125"/>
                </a:cxn>
                <a:cxn ang="0">
                  <a:pos x="6" y="190"/>
                </a:cxn>
                <a:cxn ang="0">
                  <a:pos x="0" y="166"/>
                </a:cxn>
                <a:cxn ang="0">
                  <a:pos x="6" y="208"/>
                </a:cxn>
                <a:cxn ang="0">
                  <a:pos x="0" y="232"/>
                </a:cxn>
                <a:cxn ang="0">
                  <a:pos x="6" y="208"/>
                </a:cxn>
                <a:cxn ang="0">
                  <a:pos x="6" y="273"/>
                </a:cxn>
                <a:cxn ang="0">
                  <a:pos x="0" y="250"/>
                </a:cxn>
                <a:cxn ang="0">
                  <a:pos x="6" y="291"/>
                </a:cxn>
                <a:cxn ang="0">
                  <a:pos x="0" y="315"/>
                </a:cxn>
                <a:cxn ang="0">
                  <a:pos x="6" y="291"/>
                </a:cxn>
                <a:cxn ang="0">
                  <a:pos x="6" y="357"/>
                </a:cxn>
                <a:cxn ang="0">
                  <a:pos x="0" y="333"/>
                </a:cxn>
                <a:cxn ang="0">
                  <a:pos x="6" y="375"/>
                </a:cxn>
                <a:cxn ang="0">
                  <a:pos x="0" y="398"/>
                </a:cxn>
                <a:cxn ang="0">
                  <a:pos x="6" y="375"/>
                </a:cxn>
                <a:cxn ang="0">
                  <a:pos x="6" y="440"/>
                </a:cxn>
                <a:cxn ang="0">
                  <a:pos x="0" y="416"/>
                </a:cxn>
                <a:cxn ang="0">
                  <a:pos x="6" y="458"/>
                </a:cxn>
                <a:cxn ang="0">
                  <a:pos x="0" y="482"/>
                </a:cxn>
                <a:cxn ang="0">
                  <a:pos x="6" y="458"/>
                </a:cxn>
                <a:cxn ang="0">
                  <a:pos x="6" y="523"/>
                </a:cxn>
                <a:cxn ang="0">
                  <a:pos x="0" y="500"/>
                </a:cxn>
                <a:cxn ang="0">
                  <a:pos x="6" y="541"/>
                </a:cxn>
                <a:cxn ang="0">
                  <a:pos x="0" y="565"/>
                </a:cxn>
                <a:cxn ang="0">
                  <a:pos x="6" y="541"/>
                </a:cxn>
                <a:cxn ang="0">
                  <a:pos x="6" y="607"/>
                </a:cxn>
                <a:cxn ang="0">
                  <a:pos x="0" y="583"/>
                </a:cxn>
                <a:cxn ang="0">
                  <a:pos x="6" y="625"/>
                </a:cxn>
                <a:cxn ang="0">
                  <a:pos x="0" y="648"/>
                </a:cxn>
                <a:cxn ang="0">
                  <a:pos x="6" y="625"/>
                </a:cxn>
                <a:cxn ang="0">
                  <a:pos x="6" y="690"/>
                </a:cxn>
                <a:cxn ang="0">
                  <a:pos x="0" y="666"/>
                </a:cxn>
                <a:cxn ang="0">
                  <a:pos x="6" y="708"/>
                </a:cxn>
                <a:cxn ang="0">
                  <a:pos x="0" y="732"/>
                </a:cxn>
                <a:cxn ang="0">
                  <a:pos x="6" y="708"/>
                </a:cxn>
                <a:cxn ang="0">
                  <a:pos x="6" y="773"/>
                </a:cxn>
                <a:cxn ang="0">
                  <a:pos x="0" y="750"/>
                </a:cxn>
                <a:cxn ang="0">
                  <a:pos x="6" y="791"/>
                </a:cxn>
                <a:cxn ang="0">
                  <a:pos x="0" y="815"/>
                </a:cxn>
                <a:cxn ang="0">
                  <a:pos x="6" y="791"/>
                </a:cxn>
                <a:cxn ang="0">
                  <a:pos x="6" y="857"/>
                </a:cxn>
                <a:cxn ang="0">
                  <a:pos x="0" y="833"/>
                </a:cxn>
                <a:cxn ang="0">
                  <a:pos x="6" y="875"/>
                </a:cxn>
                <a:cxn ang="0">
                  <a:pos x="0" y="898"/>
                </a:cxn>
                <a:cxn ang="0">
                  <a:pos x="6" y="875"/>
                </a:cxn>
                <a:cxn ang="0">
                  <a:pos x="6" y="940"/>
                </a:cxn>
                <a:cxn ang="0">
                  <a:pos x="0" y="916"/>
                </a:cxn>
              </a:cxnLst>
              <a:rect l="0" t="0" r="r" b="b"/>
              <a:pathLst>
                <a:path w="6" h="940">
                  <a:moveTo>
                    <a:pt x="6" y="0"/>
                  </a:moveTo>
                  <a:lnTo>
                    <a:pt x="6" y="23"/>
                  </a:lnTo>
                  <a:lnTo>
                    <a:pt x="0" y="23"/>
                  </a:lnTo>
                  <a:lnTo>
                    <a:pt x="0" y="0"/>
                  </a:lnTo>
                  <a:lnTo>
                    <a:pt x="6" y="0"/>
                  </a:lnTo>
                  <a:close/>
                  <a:moveTo>
                    <a:pt x="6" y="41"/>
                  </a:moveTo>
                  <a:lnTo>
                    <a:pt x="6" y="65"/>
                  </a:lnTo>
                  <a:lnTo>
                    <a:pt x="0" y="65"/>
                  </a:lnTo>
                  <a:lnTo>
                    <a:pt x="0" y="41"/>
                  </a:lnTo>
                  <a:lnTo>
                    <a:pt x="6" y="41"/>
                  </a:lnTo>
                  <a:close/>
                  <a:moveTo>
                    <a:pt x="6" y="83"/>
                  </a:moveTo>
                  <a:lnTo>
                    <a:pt x="6" y="107"/>
                  </a:lnTo>
                  <a:lnTo>
                    <a:pt x="0" y="107"/>
                  </a:lnTo>
                  <a:lnTo>
                    <a:pt x="0" y="83"/>
                  </a:lnTo>
                  <a:lnTo>
                    <a:pt x="6" y="83"/>
                  </a:lnTo>
                  <a:close/>
                  <a:moveTo>
                    <a:pt x="6" y="125"/>
                  </a:moveTo>
                  <a:lnTo>
                    <a:pt x="6" y="148"/>
                  </a:lnTo>
                  <a:lnTo>
                    <a:pt x="0" y="148"/>
                  </a:lnTo>
                  <a:lnTo>
                    <a:pt x="0" y="125"/>
                  </a:lnTo>
                  <a:lnTo>
                    <a:pt x="6" y="125"/>
                  </a:lnTo>
                  <a:close/>
                  <a:moveTo>
                    <a:pt x="6" y="166"/>
                  </a:moveTo>
                  <a:lnTo>
                    <a:pt x="6" y="190"/>
                  </a:lnTo>
                  <a:lnTo>
                    <a:pt x="0" y="190"/>
                  </a:lnTo>
                  <a:lnTo>
                    <a:pt x="0" y="166"/>
                  </a:lnTo>
                  <a:lnTo>
                    <a:pt x="6" y="166"/>
                  </a:lnTo>
                  <a:close/>
                  <a:moveTo>
                    <a:pt x="6" y="208"/>
                  </a:moveTo>
                  <a:lnTo>
                    <a:pt x="6" y="232"/>
                  </a:lnTo>
                  <a:lnTo>
                    <a:pt x="0" y="232"/>
                  </a:lnTo>
                  <a:lnTo>
                    <a:pt x="0" y="208"/>
                  </a:lnTo>
                  <a:lnTo>
                    <a:pt x="6" y="208"/>
                  </a:lnTo>
                  <a:close/>
                  <a:moveTo>
                    <a:pt x="6" y="250"/>
                  </a:moveTo>
                  <a:lnTo>
                    <a:pt x="6" y="273"/>
                  </a:lnTo>
                  <a:lnTo>
                    <a:pt x="0" y="273"/>
                  </a:lnTo>
                  <a:lnTo>
                    <a:pt x="0" y="250"/>
                  </a:lnTo>
                  <a:lnTo>
                    <a:pt x="6" y="250"/>
                  </a:lnTo>
                  <a:close/>
                  <a:moveTo>
                    <a:pt x="6" y="291"/>
                  </a:moveTo>
                  <a:lnTo>
                    <a:pt x="6" y="315"/>
                  </a:lnTo>
                  <a:lnTo>
                    <a:pt x="0" y="315"/>
                  </a:lnTo>
                  <a:lnTo>
                    <a:pt x="0" y="291"/>
                  </a:lnTo>
                  <a:lnTo>
                    <a:pt x="6" y="291"/>
                  </a:lnTo>
                  <a:close/>
                  <a:moveTo>
                    <a:pt x="6" y="333"/>
                  </a:moveTo>
                  <a:lnTo>
                    <a:pt x="6" y="357"/>
                  </a:lnTo>
                  <a:lnTo>
                    <a:pt x="0" y="357"/>
                  </a:lnTo>
                  <a:lnTo>
                    <a:pt x="0" y="333"/>
                  </a:lnTo>
                  <a:lnTo>
                    <a:pt x="6" y="333"/>
                  </a:lnTo>
                  <a:close/>
                  <a:moveTo>
                    <a:pt x="6" y="375"/>
                  </a:moveTo>
                  <a:lnTo>
                    <a:pt x="6" y="398"/>
                  </a:lnTo>
                  <a:lnTo>
                    <a:pt x="0" y="398"/>
                  </a:lnTo>
                  <a:lnTo>
                    <a:pt x="0" y="375"/>
                  </a:lnTo>
                  <a:lnTo>
                    <a:pt x="6" y="375"/>
                  </a:lnTo>
                  <a:close/>
                  <a:moveTo>
                    <a:pt x="6" y="416"/>
                  </a:moveTo>
                  <a:lnTo>
                    <a:pt x="6" y="440"/>
                  </a:lnTo>
                  <a:lnTo>
                    <a:pt x="0" y="440"/>
                  </a:lnTo>
                  <a:lnTo>
                    <a:pt x="0" y="416"/>
                  </a:lnTo>
                  <a:lnTo>
                    <a:pt x="6" y="416"/>
                  </a:lnTo>
                  <a:close/>
                  <a:moveTo>
                    <a:pt x="6" y="458"/>
                  </a:moveTo>
                  <a:lnTo>
                    <a:pt x="6" y="482"/>
                  </a:lnTo>
                  <a:lnTo>
                    <a:pt x="0" y="482"/>
                  </a:lnTo>
                  <a:lnTo>
                    <a:pt x="0" y="458"/>
                  </a:lnTo>
                  <a:lnTo>
                    <a:pt x="6" y="458"/>
                  </a:lnTo>
                  <a:close/>
                  <a:moveTo>
                    <a:pt x="6" y="500"/>
                  </a:moveTo>
                  <a:lnTo>
                    <a:pt x="6" y="523"/>
                  </a:lnTo>
                  <a:lnTo>
                    <a:pt x="0" y="523"/>
                  </a:lnTo>
                  <a:lnTo>
                    <a:pt x="0" y="500"/>
                  </a:lnTo>
                  <a:lnTo>
                    <a:pt x="6" y="500"/>
                  </a:lnTo>
                  <a:close/>
                  <a:moveTo>
                    <a:pt x="6" y="541"/>
                  </a:moveTo>
                  <a:lnTo>
                    <a:pt x="6" y="565"/>
                  </a:lnTo>
                  <a:lnTo>
                    <a:pt x="0" y="565"/>
                  </a:lnTo>
                  <a:lnTo>
                    <a:pt x="0" y="541"/>
                  </a:lnTo>
                  <a:lnTo>
                    <a:pt x="6" y="541"/>
                  </a:lnTo>
                  <a:close/>
                  <a:moveTo>
                    <a:pt x="6" y="583"/>
                  </a:moveTo>
                  <a:lnTo>
                    <a:pt x="6" y="607"/>
                  </a:lnTo>
                  <a:lnTo>
                    <a:pt x="0" y="607"/>
                  </a:lnTo>
                  <a:lnTo>
                    <a:pt x="0" y="583"/>
                  </a:lnTo>
                  <a:lnTo>
                    <a:pt x="6" y="583"/>
                  </a:lnTo>
                  <a:close/>
                  <a:moveTo>
                    <a:pt x="6" y="625"/>
                  </a:moveTo>
                  <a:lnTo>
                    <a:pt x="6" y="648"/>
                  </a:lnTo>
                  <a:lnTo>
                    <a:pt x="0" y="648"/>
                  </a:lnTo>
                  <a:lnTo>
                    <a:pt x="0" y="625"/>
                  </a:lnTo>
                  <a:lnTo>
                    <a:pt x="6" y="625"/>
                  </a:lnTo>
                  <a:close/>
                  <a:moveTo>
                    <a:pt x="6" y="666"/>
                  </a:moveTo>
                  <a:lnTo>
                    <a:pt x="6" y="690"/>
                  </a:lnTo>
                  <a:lnTo>
                    <a:pt x="0" y="690"/>
                  </a:lnTo>
                  <a:lnTo>
                    <a:pt x="0" y="666"/>
                  </a:lnTo>
                  <a:lnTo>
                    <a:pt x="6" y="666"/>
                  </a:lnTo>
                  <a:close/>
                  <a:moveTo>
                    <a:pt x="6" y="708"/>
                  </a:moveTo>
                  <a:lnTo>
                    <a:pt x="6" y="732"/>
                  </a:lnTo>
                  <a:lnTo>
                    <a:pt x="0" y="732"/>
                  </a:lnTo>
                  <a:lnTo>
                    <a:pt x="0" y="708"/>
                  </a:lnTo>
                  <a:lnTo>
                    <a:pt x="6" y="708"/>
                  </a:lnTo>
                  <a:close/>
                  <a:moveTo>
                    <a:pt x="6" y="750"/>
                  </a:moveTo>
                  <a:lnTo>
                    <a:pt x="6" y="773"/>
                  </a:lnTo>
                  <a:lnTo>
                    <a:pt x="0" y="773"/>
                  </a:lnTo>
                  <a:lnTo>
                    <a:pt x="0" y="750"/>
                  </a:lnTo>
                  <a:lnTo>
                    <a:pt x="6" y="750"/>
                  </a:lnTo>
                  <a:close/>
                  <a:moveTo>
                    <a:pt x="6" y="791"/>
                  </a:moveTo>
                  <a:lnTo>
                    <a:pt x="6" y="815"/>
                  </a:lnTo>
                  <a:lnTo>
                    <a:pt x="0" y="815"/>
                  </a:lnTo>
                  <a:lnTo>
                    <a:pt x="0" y="791"/>
                  </a:lnTo>
                  <a:lnTo>
                    <a:pt x="6" y="791"/>
                  </a:lnTo>
                  <a:close/>
                  <a:moveTo>
                    <a:pt x="6" y="833"/>
                  </a:moveTo>
                  <a:lnTo>
                    <a:pt x="6" y="857"/>
                  </a:lnTo>
                  <a:lnTo>
                    <a:pt x="0" y="857"/>
                  </a:lnTo>
                  <a:lnTo>
                    <a:pt x="0" y="833"/>
                  </a:lnTo>
                  <a:lnTo>
                    <a:pt x="6" y="833"/>
                  </a:lnTo>
                  <a:close/>
                  <a:moveTo>
                    <a:pt x="6" y="875"/>
                  </a:moveTo>
                  <a:lnTo>
                    <a:pt x="6" y="898"/>
                  </a:lnTo>
                  <a:lnTo>
                    <a:pt x="0" y="898"/>
                  </a:lnTo>
                  <a:lnTo>
                    <a:pt x="0" y="875"/>
                  </a:lnTo>
                  <a:lnTo>
                    <a:pt x="6" y="875"/>
                  </a:lnTo>
                  <a:close/>
                  <a:moveTo>
                    <a:pt x="6" y="916"/>
                  </a:moveTo>
                  <a:lnTo>
                    <a:pt x="6" y="940"/>
                  </a:lnTo>
                  <a:lnTo>
                    <a:pt x="0" y="940"/>
                  </a:lnTo>
                  <a:lnTo>
                    <a:pt x="0" y="916"/>
                  </a:lnTo>
                  <a:lnTo>
                    <a:pt x="6" y="916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54" name="Line 74"/>
            <p:cNvSpPr>
              <a:spLocks noChangeShapeType="1"/>
            </p:cNvSpPr>
            <p:nvPr/>
          </p:nvSpPr>
          <p:spPr bwMode="auto">
            <a:xfrm>
              <a:off x="3448050" y="4772025"/>
              <a:ext cx="138113" cy="1588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1757" name="Group 77"/>
            <p:cNvGrpSpPr>
              <a:grpSpLocks/>
            </p:cNvGrpSpPr>
            <p:nvPr/>
          </p:nvGrpSpPr>
          <p:grpSpPr bwMode="auto">
            <a:xfrm>
              <a:off x="3473450" y="3770313"/>
              <a:ext cx="98425" cy="319088"/>
              <a:chOff x="2188" y="2375"/>
              <a:chExt cx="62" cy="201"/>
            </a:xfrm>
          </p:grpSpPr>
          <p:sp>
            <p:nvSpPr>
              <p:cNvPr id="71755" name="Rectangle 75"/>
              <p:cNvSpPr>
                <a:spLocks noChangeArrowheads="1"/>
              </p:cNvSpPr>
              <p:nvPr/>
            </p:nvSpPr>
            <p:spPr bwMode="auto">
              <a:xfrm>
                <a:off x="2188" y="2375"/>
                <a:ext cx="62" cy="20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56" name="Rectangle 76"/>
              <p:cNvSpPr>
                <a:spLocks noChangeArrowheads="1"/>
              </p:cNvSpPr>
              <p:nvPr/>
            </p:nvSpPr>
            <p:spPr bwMode="auto">
              <a:xfrm>
                <a:off x="2188" y="2375"/>
                <a:ext cx="62" cy="201"/>
              </a:xfrm>
              <a:prstGeom prst="rect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1758" name="Line 78"/>
            <p:cNvSpPr>
              <a:spLocks noChangeShapeType="1"/>
            </p:cNvSpPr>
            <p:nvPr/>
          </p:nvSpPr>
          <p:spPr bwMode="auto">
            <a:xfrm flipV="1">
              <a:off x="3524250" y="3652838"/>
              <a:ext cx="1588" cy="10795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59" name="Line 79"/>
            <p:cNvSpPr>
              <a:spLocks noChangeShapeType="1"/>
            </p:cNvSpPr>
            <p:nvPr/>
          </p:nvSpPr>
          <p:spPr bwMode="auto">
            <a:xfrm>
              <a:off x="3524250" y="4095750"/>
              <a:ext cx="1588" cy="10953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1762" name="Group 82"/>
            <p:cNvGrpSpPr>
              <a:grpSpLocks/>
            </p:cNvGrpSpPr>
            <p:nvPr/>
          </p:nvGrpSpPr>
          <p:grpSpPr bwMode="auto">
            <a:xfrm>
              <a:off x="3616325" y="3868738"/>
              <a:ext cx="171450" cy="211138"/>
              <a:chOff x="2278" y="2437"/>
              <a:chExt cx="108" cy="133"/>
            </a:xfrm>
          </p:grpSpPr>
          <p:sp>
            <p:nvSpPr>
              <p:cNvPr id="71760" name="Rectangle 80"/>
              <p:cNvSpPr>
                <a:spLocks noChangeArrowheads="1"/>
              </p:cNvSpPr>
              <p:nvPr/>
            </p:nvSpPr>
            <p:spPr bwMode="auto">
              <a:xfrm>
                <a:off x="2332" y="2492"/>
                <a:ext cx="54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L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1761" name="Rectangle 81"/>
              <p:cNvSpPr>
                <a:spLocks noChangeArrowheads="1"/>
              </p:cNvSpPr>
              <p:nvPr/>
            </p:nvSpPr>
            <p:spPr bwMode="auto">
              <a:xfrm>
                <a:off x="2278" y="2437"/>
                <a:ext cx="98" cy="1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R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71830" name="Rectangle 150"/>
            <p:cNvSpPr>
              <a:spLocks noChangeArrowheads="1"/>
            </p:cNvSpPr>
            <p:nvPr/>
          </p:nvSpPr>
          <p:spPr bwMode="auto">
            <a:xfrm>
              <a:off x="2301875" y="2795588"/>
              <a:ext cx="142875" cy="1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R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71833" name="Group 153"/>
            <p:cNvGrpSpPr>
              <a:grpSpLocks/>
            </p:cNvGrpSpPr>
            <p:nvPr/>
          </p:nvGrpSpPr>
          <p:grpSpPr bwMode="auto">
            <a:xfrm>
              <a:off x="2952750" y="3832225"/>
              <a:ext cx="219075" cy="196850"/>
              <a:chOff x="1860" y="2414"/>
              <a:chExt cx="138" cy="124"/>
            </a:xfrm>
          </p:grpSpPr>
          <p:sp>
            <p:nvSpPr>
              <p:cNvPr id="71831" name="Rectangle 151"/>
              <p:cNvSpPr>
                <a:spLocks noChangeArrowheads="1"/>
              </p:cNvSpPr>
              <p:nvPr/>
            </p:nvSpPr>
            <p:spPr bwMode="auto">
              <a:xfrm>
                <a:off x="1926" y="2471"/>
                <a:ext cx="72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ref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1832" name="Rectangle 152"/>
              <p:cNvSpPr>
                <a:spLocks noChangeArrowheads="1"/>
              </p:cNvSpPr>
              <p:nvPr/>
            </p:nvSpPr>
            <p:spPr bwMode="auto">
              <a:xfrm>
                <a:off x="1860" y="2414"/>
                <a:ext cx="99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U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1836" name="Group 156"/>
            <p:cNvGrpSpPr>
              <a:grpSpLocks/>
            </p:cNvGrpSpPr>
            <p:nvPr/>
          </p:nvGrpSpPr>
          <p:grpSpPr bwMode="auto">
            <a:xfrm>
              <a:off x="2878138" y="3257550"/>
              <a:ext cx="26988" cy="68263"/>
              <a:chOff x="1813" y="2052"/>
              <a:chExt cx="17" cy="43"/>
            </a:xfrm>
          </p:grpSpPr>
          <p:sp>
            <p:nvSpPr>
              <p:cNvPr id="71834" name="Freeform 154"/>
              <p:cNvSpPr>
                <a:spLocks/>
              </p:cNvSpPr>
              <p:nvPr/>
            </p:nvSpPr>
            <p:spPr bwMode="auto">
              <a:xfrm>
                <a:off x="1813" y="2052"/>
                <a:ext cx="17" cy="43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0" y="43"/>
                  </a:cxn>
                  <a:cxn ang="0">
                    <a:pos x="17" y="42"/>
                  </a:cxn>
                  <a:cxn ang="0">
                    <a:pos x="7" y="0"/>
                  </a:cxn>
                </a:cxnLst>
                <a:rect l="0" t="0" r="r" b="b"/>
                <a:pathLst>
                  <a:path w="17" h="43">
                    <a:moveTo>
                      <a:pt x="7" y="0"/>
                    </a:moveTo>
                    <a:lnTo>
                      <a:pt x="0" y="43"/>
                    </a:lnTo>
                    <a:lnTo>
                      <a:pt x="17" y="4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835" name="Freeform 155"/>
              <p:cNvSpPr>
                <a:spLocks/>
              </p:cNvSpPr>
              <p:nvPr/>
            </p:nvSpPr>
            <p:spPr bwMode="auto">
              <a:xfrm>
                <a:off x="1813" y="2052"/>
                <a:ext cx="17" cy="43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0" y="43"/>
                  </a:cxn>
                  <a:cxn ang="0">
                    <a:pos x="17" y="42"/>
                  </a:cxn>
                  <a:cxn ang="0">
                    <a:pos x="7" y="0"/>
                  </a:cxn>
                </a:cxnLst>
                <a:rect l="0" t="0" r="r" b="b"/>
                <a:pathLst>
                  <a:path w="17" h="43">
                    <a:moveTo>
                      <a:pt x="7" y="0"/>
                    </a:moveTo>
                    <a:lnTo>
                      <a:pt x="0" y="43"/>
                    </a:lnTo>
                    <a:lnTo>
                      <a:pt x="17" y="42"/>
                    </a:lnTo>
                    <a:lnTo>
                      <a:pt x="7" y="0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1837" name="Line 157"/>
            <p:cNvSpPr>
              <a:spLocks noChangeShapeType="1"/>
            </p:cNvSpPr>
            <p:nvPr/>
          </p:nvSpPr>
          <p:spPr bwMode="auto">
            <a:xfrm>
              <a:off x="2895600" y="3303588"/>
              <a:ext cx="1588" cy="116363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38" name="Rectangle 158"/>
            <p:cNvSpPr>
              <a:spLocks noChangeArrowheads="1"/>
            </p:cNvSpPr>
            <p:nvPr/>
          </p:nvSpPr>
          <p:spPr bwMode="auto">
            <a:xfrm>
              <a:off x="2017713" y="2717800"/>
              <a:ext cx="101600" cy="1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71856" name="Group 176"/>
            <p:cNvGrpSpPr>
              <a:grpSpLocks/>
            </p:cNvGrpSpPr>
            <p:nvPr/>
          </p:nvGrpSpPr>
          <p:grpSpPr bwMode="auto">
            <a:xfrm>
              <a:off x="2319338" y="3209925"/>
              <a:ext cx="171450" cy="209550"/>
              <a:chOff x="1461" y="2022"/>
              <a:chExt cx="108" cy="132"/>
            </a:xfrm>
          </p:grpSpPr>
          <p:sp>
            <p:nvSpPr>
              <p:cNvPr id="71854" name="Rectangle 174"/>
              <p:cNvSpPr>
                <a:spLocks noChangeArrowheads="1"/>
              </p:cNvSpPr>
              <p:nvPr/>
            </p:nvSpPr>
            <p:spPr bwMode="auto">
              <a:xfrm>
                <a:off x="1518" y="2084"/>
                <a:ext cx="44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1855" name="Rectangle 175"/>
              <p:cNvSpPr>
                <a:spLocks noChangeArrowheads="1"/>
              </p:cNvSpPr>
              <p:nvPr/>
            </p:nvSpPr>
            <p:spPr bwMode="auto">
              <a:xfrm>
                <a:off x="1461" y="2022"/>
                <a:ext cx="108" cy="1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D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1859" name="Group 179"/>
            <p:cNvGrpSpPr>
              <a:grpSpLocks/>
            </p:cNvGrpSpPr>
            <p:nvPr/>
          </p:nvGrpSpPr>
          <p:grpSpPr bwMode="auto">
            <a:xfrm>
              <a:off x="2308225" y="3465513"/>
              <a:ext cx="171450" cy="209550"/>
              <a:chOff x="1454" y="2183"/>
              <a:chExt cx="108" cy="132"/>
            </a:xfrm>
          </p:grpSpPr>
          <p:sp>
            <p:nvSpPr>
              <p:cNvPr id="71857" name="Rectangle 177"/>
              <p:cNvSpPr>
                <a:spLocks noChangeArrowheads="1"/>
              </p:cNvSpPr>
              <p:nvPr/>
            </p:nvSpPr>
            <p:spPr bwMode="auto">
              <a:xfrm>
                <a:off x="1517" y="2245"/>
                <a:ext cx="43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1858" name="Rectangle 178"/>
              <p:cNvSpPr>
                <a:spLocks noChangeArrowheads="1"/>
              </p:cNvSpPr>
              <p:nvPr/>
            </p:nvSpPr>
            <p:spPr bwMode="auto">
              <a:xfrm>
                <a:off x="1454" y="2183"/>
                <a:ext cx="108" cy="1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D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1862" name="Group 182"/>
            <p:cNvGrpSpPr>
              <a:grpSpLocks/>
            </p:cNvGrpSpPr>
            <p:nvPr/>
          </p:nvGrpSpPr>
          <p:grpSpPr bwMode="auto">
            <a:xfrm>
              <a:off x="2308225" y="4379913"/>
              <a:ext cx="171450" cy="207963"/>
              <a:chOff x="1454" y="2759"/>
              <a:chExt cx="108" cy="131"/>
            </a:xfrm>
          </p:grpSpPr>
          <p:sp>
            <p:nvSpPr>
              <p:cNvPr id="71860" name="Rectangle 180"/>
              <p:cNvSpPr>
                <a:spLocks noChangeArrowheads="1"/>
              </p:cNvSpPr>
              <p:nvPr/>
            </p:nvSpPr>
            <p:spPr bwMode="auto">
              <a:xfrm>
                <a:off x="1517" y="2822"/>
                <a:ext cx="43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n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1861" name="Rectangle 181"/>
              <p:cNvSpPr>
                <a:spLocks noChangeArrowheads="1"/>
              </p:cNvSpPr>
              <p:nvPr/>
            </p:nvSpPr>
            <p:spPr bwMode="auto">
              <a:xfrm>
                <a:off x="1454" y="2759"/>
                <a:ext cx="108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D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1886" name="Group 206"/>
            <p:cNvGrpSpPr>
              <a:grpSpLocks/>
            </p:cNvGrpSpPr>
            <p:nvPr/>
          </p:nvGrpSpPr>
          <p:grpSpPr bwMode="auto">
            <a:xfrm>
              <a:off x="2120900" y="2389187"/>
              <a:ext cx="322263" cy="209550"/>
              <a:chOff x="1336" y="1505"/>
              <a:chExt cx="203" cy="132"/>
            </a:xfrm>
          </p:grpSpPr>
          <p:sp>
            <p:nvSpPr>
              <p:cNvPr id="71883" name="Rectangle 203"/>
              <p:cNvSpPr>
                <a:spLocks noChangeArrowheads="1"/>
              </p:cNvSpPr>
              <p:nvPr/>
            </p:nvSpPr>
            <p:spPr bwMode="auto">
              <a:xfrm>
                <a:off x="1456" y="1571"/>
                <a:ext cx="83" cy="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CC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1884" name="Rectangle 204"/>
              <p:cNvSpPr>
                <a:spLocks noChangeArrowheads="1"/>
              </p:cNvSpPr>
              <p:nvPr/>
            </p:nvSpPr>
            <p:spPr bwMode="auto">
              <a:xfrm>
                <a:off x="1391" y="1514"/>
                <a:ext cx="99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U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1885" name="Rectangle 205"/>
              <p:cNvSpPr>
                <a:spLocks noChangeArrowheads="1"/>
              </p:cNvSpPr>
              <p:nvPr/>
            </p:nvSpPr>
            <p:spPr bwMode="auto">
              <a:xfrm>
                <a:off x="1336" y="1505"/>
                <a:ext cx="101" cy="1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mbol" pitchFamily="18" charset="2"/>
                    <a:cs typeface="Arial" pitchFamily="34" charset="0"/>
                  </a:rPr>
                  <a:t>+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71887" name="Line 207"/>
            <p:cNvSpPr>
              <a:spLocks noChangeShapeType="1"/>
            </p:cNvSpPr>
            <p:nvPr/>
          </p:nvSpPr>
          <p:spPr bwMode="auto">
            <a:xfrm>
              <a:off x="3522663" y="4648200"/>
              <a:ext cx="1588" cy="12700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14" name="Rectangle 313"/>
          <p:cNvSpPr/>
          <p:nvPr/>
        </p:nvSpPr>
        <p:spPr>
          <a:xfrm>
            <a:off x="755576" y="4994012"/>
            <a:ext cx="2448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Фиг. 14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a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 Генератор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напрежение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 с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диоди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 </a:t>
            </a:r>
            <a:endParaRPr lang="en-US" sz="1400" dirty="0">
              <a:latin typeface="+mn-lt"/>
            </a:endParaRPr>
          </a:p>
        </p:txBody>
      </p:sp>
      <p:sp>
        <p:nvSpPr>
          <p:cNvPr id="317" name="Rectangle 316"/>
          <p:cNvSpPr/>
          <p:nvPr/>
        </p:nvSpPr>
        <p:spPr>
          <a:xfrm>
            <a:off x="4644008" y="4994012"/>
            <a:ext cx="34563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Фиг. 14</a:t>
            </a:r>
            <a:r>
              <a:rPr lang="bg-BG" sz="1400" b="1" dirty="0" smtClean="0">
                <a:latin typeface="+mn-lt"/>
                <a:cs typeface="Arial" pitchFamily="34" charset="0"/>
              </a:rPr>
              <a:t>б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 Генератор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напрежение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 с </a:t>
            </a:r>
            <a:r>
              <a:rPr lang="bg-BG" sz="1400" dirty="0" smtClean="0">
                <a:latin typeface="+mn-lt"/>
                <a:cs typeface="Arial" pitchFamily="34" charset="0"/>
              </a:rPr>
              <a:t>биполярен транзистор</a:t>
            </a:r>
            <a:endParaRPr lang="en-US" sz="1400" dirty="0">
              <a:latin typeface="+mn-lt"/>
            </a:endParaRPr>
          </a:p>
        </p:txBody>
      </p:sp>
      <p:graphicFrame>
        <p:nvGraphicFramePr>
          <p:cNvPr id="322" name="Object 321"/>
          <p:cNvGraphicFramePr>
            <a:graphicFrameLocks noChangeAspect="1"/>
          </p:cNvGraphicFramePr>
          <p:nvPr/>
        </p:nvGraphicFramePr>
        <p:xfrm>
          <a:off x="1835696" y="2348880"/>
          <a:ext cx="154305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00" name="Document" r:id="rId7" imgW="1555209" imgH="943202" progId="Word.Document.8">
                  <p:embed/>
                </p:oleObj>
              </mc:Choice>
              <mc:Fallback>
                <p:oleObj name="Document" r:id="rId7" imgW="1555209" imgH="943202" progId="Word.Document.8">
                  <p:embed/>
                  <p:pic>
                    <p:nvPicPr>
                      <p:cNvPr id="0" name="Picture 2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2348880"/>
                        <a:ext cx="1543050" cy="933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89" name="Object 209"/>
          <p:cNvGraphicFramePr>
            <a:graphicFrameLocks noChangeAspect="1"/>
          </p:cNvGraphicFramePr>
          <p:nvPr/>
        </p:nvGraphicFramePr>
        <p:xfrm>
          <a:off x="6804248" y="2524125"/>
          <a:ext cx="2266950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01" name="Document" r:id="rId10" imgW="2280684" imgH="905028" progId="Word.Document.8">
                  <p:embed/>
                </p:oleObj>
              </mc:Choice>
              <mc:Fallback>
                <p:oleObj name="Document" r:id="rId10" imgW="2280684" imgH="905028" progId="Word.Document.8">
                  <p:embed/>
                  <p:pic>
                    <p:nvPicPr>
                      <p:cNvPr id="0" name="Picture 2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248" y="2524125"/>
                        <a:ext cx="2266950" cy="904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bg-BG" b="1"/>
              <a:t>ПРОЕКТ </a:t>
            </a:r>
            <a:r>
              <a:rPr lang="en-US" b="1"/>
              <a:t>BG</a:t>
            </a:r>
            <a:r>
              <a:rPr lang="ru-RU" b="1"/>
              <a:t>051</a:t>
            </a:r>
            <a:r>
              <a:rPr lang="en-US" b="1"/>
              <a:t>PO</a:t>
            </a:r>
            <a:r>
              <a:rPr lang="ru-RU" b="1"/>
              <a:t>001--4.3.04-004</a:t>
            </a:r>
            <a:r>
              <a:rPr lang="bg-BG" b="1"/>
              <a:t>2</a:t>
            </a:r>
          </a:p>
          <a:p>
            <a:r>
              <a:rPr lang="bg-BG" b="1" i="1"/>
              <a:t>„Организационна и технологична инфраструктура за учене през </a:t>
            </a:r>
          </a:p>
          <a:p>
            <a:r>
              <a:rPr lang="bg-BG" b="1" i="1"/>
              <a:t>целия живот и развитие на компетенции”</a:t>
            </a:r>
          </a:p>
          <a:p>
            <a:r>
              <a:rPr lang="bg-BG"/>
              <a:t>Проектът се осъществява с финансовата подкрепа на</a:t>
            </a:r>
          </a:p>
          <a:p>
            <a:r>
              <a:rPr lang="bg-BG"/>
              <a:t>Оперативна програма „Развитие на човешките ресурси”,</a:t>
            </a:r>
          </a:p>
          <a:p>
            <a:r>
              <a:rPr lang="bg-BG"/>
              <a:t>съфинансирана от Европейския социален фонд на Европейския съюз</a:t>
            </a:r>
            <a:r>
              <a:rPr lang="en-US"/>
              <a:t>                       </a:t>
            </a:r>
            <a:endParaRPr lang="bg-BG"/>
          </a:p>
          <a:p>
            <a:r>
              <a:rPr lang="bg-BG" b="1" i="1"/>
              <a:t>Инвестира във вашето бъдеще!</a:t>
            </a:r>
            <a:endParaRPr lang="en-US" b="1" i="1"/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517525" y="90488"/>
            <a:ext cx="1562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bg-BG" b="1"/>
              <a:t>Литература</a:t>
            </a:r>
            <a:r>
              <a:rPr lang="bg-BG"/>
              <a:t> </a:t>
            </a:r>
          </a:p>
        </p:txBody>
      </p:sp>
      <p:sp>
        <p:nvSpPr>
          <p:cNvPr id="56325" name="Oval 5"/>
          <p:cNvSpPr>
            <a:spLocks noChangeArrowheads="1"/>
          </p:cNvSpPr>
          <p:nvPr/>
        </p:nvSpPr>
        <p:spPr bwMode="auto">
          <a:xfrm>
            <a:off x="107950" y="44450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/>
              <a:t>4</a:t>
            </a:r>
            <a:endParaRPr lang="bg-BG" sz="2000" b="1"/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539750" y="736600"/>
            <a:ext cx="83010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>
              <a:buFontTx/>
              <a:buAutoNum type="arabicPeriod"/>
            </a:pPr>
            <a:r>
              <a:rPr lang="ru-RU" i="1" dirty="0" err="1"/>
              <a:t>Пандиев</a:t>
            </a:r>
            <a:r>
              <a:rPr lang="ru-RU" i="1" dirty="0"/>
              <a:t>, И., Л. </a:t>
            </a:r>
            <a:r>
              <a:rPr lang="ru-RU" i="1" dirty="0" err="1"/>
              <a:t>Доневска</a:t>
            </a:r>
            <a:r>
              <a:rPr lang="ru-RU" i="1" dirty="0"/>
              <a:t>, Д. </a:t>
            </a:r>
            <a:r>
              <a:rPr lang="ru-RU" i="1" dirty="0" err="1"/>
              <a:t>Стаменов</a:t>
            </a:r>
            <a:r>
              <a:rPr lang="ru-RU" i="1" dirty="0"/>
              <a:t>. </a:t>
            </a:r>
            <a:r>
              <a:rPr lang="ru-RU" dirty="0" err="1"/>
              <a:t>Аналогова</a:t>
            </a:r>
            <a:r>
              <a:rPr lang="ru-RU" dirty="0"/>
              <a:t> </a:t>
            </a:r>
            <a:r>
              <a:rPr lang="ru-RU" dirty="0" err="1"/>
              <a:t>схемотехника</a:t>
            </a:r>
            <a:r>
              <a:rPr lang="ru-RU" dirty="0"/>
              <a:t> – I, глава 5, стр. 129-131</a:t>
            </a:r>
            <a:r>
              <a:rPr lang="ru-RU" i="1" dirty="0"/>
              <a:t>,</a:t>
            </a:r>
            <a:r>
              <a:rPr lang="ru-RU" dirty="0"/>
              <a:t>. София, </a:t>
            </a:r>
            <a:r>
              <a:rPr lang="ru-RU" dirty="0" err="1"/>
              <a:t>Издателство</a:t>
            </a:r>
            <a:r>
              <a:rPr lang="ru-RU" dirty="0"/>
              <a:t> на </a:t>
            </a:r>
            <a:r>
              <a:rPr lang="ru-RU" dirty="0" err="1"/>
              <a:t>TУ-София</a:t>
            </a:r>
            <a:r>
              <a:rPr lang="ru-RU" i="1" dirty="0"/>
              <a:t>,</a:t>
            </a:r>
            <a:r>
              <a:rPr lang="ru-RU" dirty="0"/>
              <a:t> 2008</a:t>
            </a:r>
            <a:r>
              <a:rPr lang="ru-RU" i="1" dirty="0"/>
              <a:t>.</a:t>
            </a:r>
            <a:endParaRPr lang="en-US" i="1" dirty="0"/>
          </a:p>
          <a:p>
            <a:pPr marL="342900" indent="-342900" algn="just">
              <a:buFontTx/>
              <a:buAutoNum type="arabicPeriod"/>
            </a:pPr>
            <a:r>
              <a:rPr lang="ru-RU" dirty="0" err="1"/>
              <a:t>Вълков</a:t>
            </a:r>
            <a:r>
              <a:rPr lang="ru-RU" dirty="0"/>
              <a:t>, Ст. </a:t>
            </a:r>
            <a:r>
              <a:rPr lang="ru-RU" dirty="0" err="1"/>
              <a:t>Аналогова</a:t>
            </a:r>
            <a:r>
              <a:rPr lang="ru-RU" dirty="0"/>
              <a:t> </a:t>
            </a:r>
            <a:r>
              <a:rPr lang="ru-RU" dirty="0" err="1"/>
              <a:t>електроника</a:t>
            </a:r>
            <a:r>
              <a:rPr lang="ru-RU" dirty="0"/>
              <a:t>, глава 5, стр. 282-313, София, Техника, 2002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527050" y="404813"/>
            <a:ext cx="12461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bg-BG" b="1" i="1"/>
              <a:t>Основна:</a:t>
            </a:r>
            <a:endParaRPr lang="en-US" b="1" i="1"/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566738" y="1988840"/>
            <a:ext cx="607736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bg-BG" b="1" i="1" dirty="0"/>
              <a:t>Допълнителна</a:t>
            </a:r>
            <a:r>
              <a:rPr lang="bg-BG" b="1" i="1" dirty="0" smtClean="0"/>
              <a:t>:</a:t>
            </a:r>
          </a:p>
          <a:p>
            <a:pPr marL="342900" indent="-342900" algn="just"/>
            <a:endParaRPr lang="bg-BG" i="1" dirty="0" smtClean="0"/>
          </a:p>
          <a:p>
            <a:pPr marL="342900" indent="-342900" algn="just">
              <a:buFontTx/>
              <a:buAutoNum type="arabicPeriod"/>
            </a:pPr>
            <a:r>
              <a:rPr lang="de-DE" i="1" dirty="0" smtClean="0"/>
              <a:t>Tietze, V., </a:t>
            </a:r>
            <a:r>
              <a:rPr lang="de-DE" i="1" dirty="0" err="1" smtClean="0"/>
              <a:t>Ch</a:t>
            </a:r>
            <a:r>
              <a:rPr lang="de-DE" i="1" dirty="0" smtClean="0"/>
              <a:t>. Schenk</a:t>
            </a:r>
            <a:r>
              <a:rPr lang="de-DE" dirty="0" smtClean="0"/>
              <a:t>. Electronic </a:t>
            </a:r>
            <a:r>
              <a:rPr lang="de-DE" dirty="0" err="1" smtClean="0"/>
              <a:t>circuits</a:t>
            </a:r>
            <a:r>
              <a:rPr lang="de-DE" dirty="0" smtClean="0"/>
              <a:t>. 2nd Edition </a:t>
            </a:r>
            <a:endParaRPr lang="bg-BG" dirty="0" smtClean="0"/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8763000" y="6353175"/>
            <a:ext cx="33855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</a:rPr>
              <a:t>29</a:t>
            </a:r>
            <a:endParaRPr lang="en-US" sz="1200" b="1" dirty="0">
              <a:latin typeface="Times New Roman" pitchFamily="18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17525" y="3064570"/>
            <a:ext cx="734649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bg-BG" b="1" i="1" dirty="0" smtClean="0"/>
              <a:t>Интернет адреси:</a:t>
            </a:r>
          </a:p>
          <a:p>
            <a:pPr marL="342900" indent="-342900" algn="just"/>
            <a:endParaRPr lang="bg-BG" i="1" dirty="0" smtClean="0"/>
          </a:p>
          <a:p>
            <a:pPr marL="342900" indent="-342900" algn="just">
              <a:buFontTx/>
              <a:buAutoNum type="arabicPeriod"/>
            </a:pPr>
            <a:r>
              <a:rPr lang="bg-BG" i="1" dirty="0" smtClean="0"/>
              <a:t>Официален сайт на дисциплината аналогова схемотехника –</a:t>
            </a:r>
          </a:p>
          <a:p>
            <a:pPr algn="just"/>
            <a:r>
              <a:rPr lang="bg-BG" dirty="0"/>
              <a:t> </a:t>
            </a:r>
            <a:r>
              <a:rPr lang="en-US" dirty="0" smtClean="0"/>
              <a:t>http</a:t>
            </a:r>
            <a:r>
              <a:rPr lang="en-US" dirty="0"/>
              <a:t>://fett.tu-sofia.bg/analog_circuits/</a:t>
            </a:r>
            <a:endParaRPr lang="bg-BG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bg-BG" b="1"/>
              <a:t>ПРОЕКТ </a:t>
            </a:r>
            <a:r>
              <a:rPr lang="en-US" b="1"/>
              <a:t>BG</a:t>
            </a:r>
            <a:r>
              <a:rPr lang="ru-RU" b="1"/>
              <a:t>051</a:t>
            </a:r>
            <a:r>
              <a:rPr lang="en-US" b="1"/>
              <a:t>PO</a:t>
            </a:r>
            <a:r>
              <a:rPr lang="ru-RU" b="1"/>
              <a:t>001--4.3.04-004</a:t>
            </a:r>
            <a:r>
              <a:rPr lang="bg-BG" b="1"/>
              <a:t>2</a:t>
            </a:r>
          </a:p>
          <a:p>
            <a:r>
              <a:rPr lang="bg-BG" b="1" i="1"/>
              <a:t>„Организационна и технологична инфраструктура за учене през </a:t>
            </a:r>
          </a:p>
          <a:p>
            <a:r>
              <a:rPr lang="bg-BG" b="1" i="1"/>
              <a:t>целия живот и развитие на компетенции”</a:t>
            </a:r>
          </a:p>
          <a:p>
            <a:r>
              <a:rPr lang="bg-BG"/>
              <a:t>Проектът се осъществява с финансовата подкрепа на</a:t>
            </a:r>
          </a:p>
          <a:p>
            <a:r>
              <a:rPr lang="bg-BG"/>
              <a:t>Оперативна програма „Развитие на човешките ресурси”,</a:t>
            </a:r>
          </a:p>
          <a:p>
            <a:r>
              <a:rPr lang="bg-BG"/>
              <a:t>съфинансирана от Европейския социален фонд на Европейския съюз</a:t>
            </a:r>
            <a:r>
              <a:rPr lang="en-US"/>
              <a:t>                       </a:t>
            </a:r>
            <a:endParaRPr lang="bg-BG"/>
          </a:p>
          <a:p>
            <a:r>
              <a:rPr lang="bg-BG" b="1" i="1"/>
              <a:t>Инвестира във вашето бъдеще!</a:t>
            </a:r>
            <a:endParaRPr lang="en-US" b="1" i="1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517525" y="196850"/>
            <a:ext cx="73275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dirty="0" err="1" smtClean="0"/>
              <a:t>Работна</a:t>
            </a:r>
            <a:r>
              <a:rPr lang="ru-RU" b="1" dirty="0" smtClean="0"/>
              <a:t> точка. </a:t>
            </a:r>
            <a:r>
              <a:rPr lang="ru-RU" b="1" dirty="0" err="1" smtClean="0"/>
              <a:t>Динамични</a:t>
            </a:r>
            <a:r>
              <a:rPr lang="ru-RU" b="1" dirty="0" smtClean="0"/>
              <a:t> характеристики. </a:t>
            </a:r>
            <a:r>
              <a:rPr lang="ru-RU" b="1" dirty="0" err="1" smtClean="0"/>
              <a:t>Режими</a:t>
            </a:r>
            <a:r>
              <a:rPr lang="ru-RU" b="1" dirty="0" smtClean="0"/>
              <a:t> на работа</a:t>
            </a:r>
            <a:endParaRPr lang="bg-BG" dirty="0"/>
          </a:p>
        </p:txBody>
      </p:sp>
      <p:sp>
        <p:nvSpPr>
          <p:cNvPr id="26629" name="Oval 5"/>
          <p:cNvSpPr>
            <a:spLocks noChangeArrowheads="1"/>
          </p:cNvSpPr>
          <p:nvPr/>
        </p:nvSpPr>
        <p:spPr bwMode="auto">
          <a:xfrm>
            <a:off x="107950" y="150813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bg-BG" sz="2000" b="1"/>
              <a:t>1</a:t>
            </a:r>
          </a:p>
        </p:txBody>
      </p:sp>
      <p:sp>
        <p:nvSpPr>
          <p:cNvPr id="26671" name="Rectangle 47"/>
          <p:cNvSpPr>
            <a:spLocks noChangeArrowheads="1"/>
          </p:cNvSpPr>
          <p:nvPr/>
        </p:nvSpPr>
        <p:spPr bwMode="auto">
          <a:xfrm>
            <a:off x="593725" y="4833938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6672" name="Rectangle 48"/>
          <p:cNvSpPr>
            <a:spLocks noChangeArrowheads="1"/>
          </p:cNvSpPr>
          <p:nvPr/>
        </p:nvSpPr>
        <p:spPr bwMode="auto">
          <a:xfrm>
            <a:off x="593725" y="4833938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6682" name="Text Box 58"/>
          <p:cNvSpPr txBox="1">
            <a:spLocks noChangeArrowheads="1"/>
          </p:cNvSpPr>
          <p:nvPr/>
        </p:nvSpPr>
        <p:spPr bwMode="auto">
          <a:xfrm>
            <a:off x="8763000" y="6353175"/>
            <a:ext cx="33855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</a:rPr>
              <a:t>29</a:t>
            </a:r>
            <a:endParaRPr lang="en-US" sz="1200" b="1" dirty="0">
              <a:latin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99592" y="4581128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Фиг. </a:t>
            </a:r>
            <a:r>
              <a:rPr lang="en-US" b="1" dirty="0"/>
              <a:t>1</a:t>
            </a:r>
            <a:r>
              <a:rPr lang="bg-BG" b="1" dirty="0"/>
              <a:t>. </a:t>
            </a:r>
            <a:r>
              <a:rPr lang="ru-RU" dirty="0"/>
              <a:t>Схема с общ </a:t>
            </a:r>
            <a:r>
              <a:rPr lang="ru-RU" dirty="0" err="1"/>
              <a:t>емитер</a:t>
            </a:r>
            <a:r>
              <a:rPr lang="ru-RU" dirty="0"/>
              <a:t> (ОЕ</a:t>
            </a:r>
            <a:r>
              <a:rPr lang="ru-RU" dirty="0" smtClean="0"/>
              <a:t>)</a:t>
            </a:r>
            <a:r>
              <a:rPr lang="en-US" dirty="0" smtClean="0"/>
              <a:t> </a:t>
            </a:r>
            <a:r>
              <a:rPr lang="bg-BG" dirty="0" smtClean="0"/>
              <a:t>с най-малко елементи за осигуряване на постоянно токово захранване</a:t>
            </a:r>
            <a:endParaRPr lang="en-US" dirty="0"/>
          </a:p>
        </p:txBody>
      </p:sp>
      <p:pic>
        <p:nvPicPr>
          <p:cNvPr id="65" name="Picture 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9738" y="836712"/>
            <a:ext cx="5724525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bg-BG" b="1"/>
              <a:t>ПРОЕКТ </a:t>
            </a:r>
            <a:r>
              <a:rPr lang="en-US" b="1"/>
              <a:t>BG</a:t>
            </a:r>
            <a:r>
              <a:rPr lang="ru-RU" b="1"/>
              <a:t>051</a:t>
            </a:r>
            <a:r>
              <a:rPr lang="en-US" b="1"/>
              <a:t>PO</a:t>
            </a:r>
            <a:r>
              <a:rPr lang="ru-RU" b="1"/>
              <a:t>001--4.3.04-004</a:t>
            </a:r>
            <a:r>
              <a:rPr lang="bg-BG" b="1"/>
              <a:t>2</a:t>
            </a:r>
          </a:p>
          <a:p>
            <a:r>
              <a:rPr lang="bg-BG" b="1" i="1"/>
              <a:t>„Организационна и технологична инфраструктура за учене през </a:t>
            </a:r>
          </a:p>
          <a:p>
            <a:r>
              <a:rPr lang="bg-BG" b="1" i="1"/>
              <a:t>целия живот и развитие на компетенции”</a:t>
            </a:r>
          </a:p>
          <a:p>
            <a:r>
              <a:rPr lang="bg-BG"/>
              <a:t>Проектът се осъществява с финансовата подкрепа на</a:t>
            </a:r>
          </a:p>
          <a:p>
            <a:r>
              <a:rPr lang="bg-BG"/>
              <a:t>Оперативна програма „Развитие на човешките ресурси”,</a:t>
            </a:r>
          </a:p>
          <a:p>
            <a:r>
              <a:rPr lang="bg-BG"/>
              <a:t>съфинансирана от Европейския социален фонд на Европейския съюз</a:t>
            </a:r>
            <a:r>
              <a:rPr lang="en-US"/>
              <a:t>                       </a:t>
            </a:r>
            <a:endParaRPr lang="bg-BG"/>
          </a:p>
          <a:p>
            <a:r>
              <a:rPr lang="bg-BG" b="1" i="1"/>
              <a:t>Инвестира във вашето бъдеще!</a:t>
            </a:r>
            <a:endParaRPr lang="en-US" b="1" i="1"/>
          </a:p>
        </p:txBody>
      </p:sp>
      <p:sp>
        <p:nvSpPr>
          <p:cNvPr id="27669" name="Rectangle 21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672" name="Rectangle 24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681" name="Text Box 33"/>
          <p:cNvSpPr txBox="1">
            <a:spLocks noChangeArrowheads="1"/>
          </p:cNvSpPr>
          <p:nvPr/>
        </p:nvSpPr>
        <p:spPr bwMode="auto">
          <a:xfrm>
            <a:off x="8763000" y="6353175"/>
            <a:ext cx="33855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</a:rPr>
              <a:t>29</a:t>
            </a:r>
            <a:endParaRPr lang="en-US" sz="1200" b="1" dirty="0">
              <a:latin typeface="Times New Roman" pitchFamily="18" charset="0"/>
            </a:endParaRPr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517525" y="196850"/>
            <a:ext cx="45527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dirty="0" err="1" smtClean="0"/>
              <a:t>Какво</a:t>
            </a:r>
            <a:r>
              <a:rPr lang="ru-RU" b="1" dirty="0" smtClean="0"/>
              <a:t> е </a:t>
            </a:r>
            <a:r>
              <a:rPr lang="ru-RU" b="1" dirty="0" err="1" smtClean="0"/>
              <a:t>работна</a:t>
            </a:r>
            <a:r>
              <a:rPr lang="ru-RU" b="1" dirty="0" smtClean="0"/>
              <a:t> точка на транзистор</a:t>
            </a:r>
            <a:endParaRPr lang="bg-BG" dirty="0"/>
          </a:p>
        </p:txBody>
      </p:sp>
      <p:sp>
        <p:nvSpPr>
          <p:cNvPr id="34" name="Oval 5"/>
          <p:cNvSpPr>
            <a:spLocks noChangeArrowheads="1"/>
          </p:cNvSpPr>
          <p:nvPr/>
        </p:nvSpPr>
        <p:spPr bwMode="auto">
          <a:xfrm>
            <a:off x="107950" y="150813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bg-BG" sz="2000" b="1" dirty="0" smtClean="0"/>
              <a:t>1.1</a:t>
            </a:r>
            <a:endParaRPr lang="bg-BG" sz="2000" b="1" dirty="0"/>
          </a:p>
        </p:txBody>
      </p:sp>
      <p:sp>
        <p:nvSpPr>
          <p:cNvPr id="27687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89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7" name="Object 46"/>
          <p:cNvGraphicFramePr>
            <a:graphicFrameLocks noChangeAspect="1"/>
          </p:cNvGraphicFramePr>
          <p:nvPr/>
        </p:nvGraphicFramePr>
        <p:xfrm>
          <a:off x="323850" y="981075"/>
          <a:ext cx="7972425" cy="444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5" name="Document" r:id="rId4" imgW="8076191" imgH="4493134" progId="Word.Document.8">
                  <p:embed/>
                </p:oleObj>
              </mc:Choice>
              <mc:Fallback>
                <p:oleObj name="Document" r:id="rId4" imgW="8076191" imgH="4493134" progId="Word.Document.8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981075"/>
                        <a:ext cx="7972425" cy="4448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971550" y="5589588"/>
            <a:ext cx="7056438" cy="1125537"/>
          </a:xfrm>
        </p:spPr>
        <p:txBody>
          <a:bodyPr/>
          <a:lstStyle/>
          <a:p>
            <a:r>
              <a:rPr lang="bg-BG" b="1"/>
              <a:t>ПРОЕКТ </a:t>
            </a:r>
            <a:r>
              <a:rPr lang="en-US" b="1"/>
              <a:t>BG</a:t>
            </a:r>
            <a:r>
              <a:rPr lang="ru-RU" b="1"/>
              <a:t>051</a:t>
            </a:r>
            <a:r>
              <a:rPr lang="en-US" b="1"/>
              <a:t>PO</a:t>
            </a:r>
            <a:r>
              <a:rPr lang="ru-RU" b="1"/>
              <a:t>001--4.3.04-004</a:t>
            </a:r>
            <a:r>
              <a:rPr lang="bg-BG" b="1"/>
              <a:t>2</a:t>
            </a:r>
          </a:p>
          <a:p>
            <a:r>
              <a:rPr lang="bg-BG" b="1" i="1"/>
              <a:t>„Организационна и технологична инфраструктура за учене през </a:t>
            </a:r>
          </a:p>
          <a:p>
            <a:r>
              <a:rPr lang="bg-BG" b="1" i="1"/>
              <a:t>целия живот и развитие на компетенции”</a:t>
            </a:r>
          </a:p>
          <a:p>
            <a:r>
              <a:rPr lang="bg-BG"/>
              <a:t>Проектът се осъществява с финансовата подкрепа на</a:t>
            </a:r>
          </a:p>
          <a:p>
            <a:r>
              <a:rPr lang="bg-BG"/>
              <a:t>Оперативна програма „Развитие на човешките ресурси”,</a:t>
            </a:r>
          </a:p>
          <a:p>
            <a:r>
              <a:rPr lang="bg-BG"/>
              <a:t>съфинансирана от Европейския социален фонд на Европейския съюз</a:t>
            </a:r>
            <a:r>
              <a:rPr lang="en-US"/>
              <a:t>                       </a:t>
            </a:r>
            <a:endParaRPr lang="bg-BG"/>
          </a:p>
          <a:p>
            <a:r>
              <a:rPr lang="bg-BG" b="1" i="1"/>
              <a:t>Инвестира във вашето бъдеще!</a:t>
            </a:r>
            <a:endParaRPr lang="en-US" b="1" i="1"/>
          </a:p>
        </p:txBody>
      </p:sp>
      <p:sp>
        <p:nvSpPr>
          <p:cNvPr id="30" name="Rectangle 21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" name="Rectangle 24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" name="Text Box 33"/>
          <p:cNvSpPr txBox="1">
            <a:spLocks noChangeArrowheads="1"/>
          </p:cNvSpPr>
          <p:nvPr/>
        </p:nvSpPr>
        <p:spPr bwMode="auto">
          <a:xfrm>
            <a:off x="8763000" y="6353175"/>
            <a:ext cx="33855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</a:rPr>
              <a:t>29</a:t>
            </a:r>
            <a:endParaRPr lang="en-US" sz="1200" b="1" dirty="0">
              <a:latin typeface="Times New Roman" pitchFamily="18" charset="0"/>
            </a:endParaRPr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517525" y="196850"/>
            <a:ext cx="53727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dirty="0" smtClean="0"/>
              <a:t>Динамична характеристика по постоянен ток</a:t>
            </a:r>
            <a:endParaRPr lang="bg-BG" dirty="0"/>
          </a:p>
        </p:txBody>
      </p:sp>
      <p:sp>
        <p:nvSpPr>
          <p:cNvPr id="34" name="Oval 5"/>
          <p:cNvSpPr>
            <a:spLocks noChangeArrowheads="1"/>
          </p:cNvSpPr>
          <p:nvPr/>
        </p:nvSpPr>
        <p:spPr bwMode="auto">
          <a:xfrm>
            <a:off x="107950" y="150813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bg-BG" sz="2000" b="1" dirty="0" smtClean="0"/>
              <a:t>1.2</a:t>
            </a:r>
            <a:endParaRPr lang="bg-BG" sz="2000" b="1" dirty="0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/>
        </p:nvGraphicFramePr>
        <p:xfrm>
          <a:off x="319088" y="690563"/>
          <a:ext cx="8197850" cy="712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2" name="Document" r:id="rId4" imgW="9202103" imgH="7973478" progId="Word.Document.8">
                  <p:embed/>
                </p:oleObj>
              </mc:Choice>
              <mc:Fallback>
                <p:oleObj name="Document" r:id="rId4" imgW="9202103" imgH="7973478" progId="Word.Document.8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088" y="690563"/>
                        <a:ext cx="8197850" cy="712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5220072" y="16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8717" name="Picture 4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1484784"/>
            <a:ext cx="4355976" cy="2890602"/>
          </a:xfrm>
          <a:prstGeom prst="rect">
            <a:avLst/>
          </a:prstGeom>
          <a:noFill/>
        </p:spPr>
      </p:pic>
      <p:sp>
        <p:nvSpPr>
          <p:cNvPr id="48" name="TextBox 47"/>
          <p:cNvSpPr txBox="1"/>
          <p:nvPr/>
        </p:nvSpPr>
        <p:spPr>
          <a:xfrm>
            <a:off x="4716016" y="4614227"/>
            <a:ext cx="4407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Фиг. </a:t>
            </a:r>
            <a:r>
              <a:rPr lang="ru-RU" sz="1600" b="1" dirty="0" smtClean="0"/>
              <a:t>2.</a:t>
            </a:r>
            <a:r>
              <a:rPr lang="bg-BG" sz="1600" dirty="0" smtClean="0"/>
              <a:t> </a:t>
            </a:r>
            <a:r>
              <a:rPr lang="ru-RU" sz="1600" dirty="0" err="1"/>
              <a:t>Изходни</a:t>
            </a:r>
            <a:r>
              <a:rPr lang="ru-RU" sz="1600" dirty="0"/>
              <a:t> </a:t>
            </a:r>
            <a:r>
              <a:rPr lang="ru-RU" sz="1600" dirty="0" err="1"/>
              <a:t>статични</a:t>
            </a:r>
            <a:r>
              <a:rPr lang="ru-RU" sz="1600" dirty="0"/>
              <a:t> </a:t>
            </a:r>
            <a:r>
              <a:rPr lang="ru-RU" sz="1600" dirty="0" smtClean="0"/>
              <a:t>характеристики </a:t>
            </a:r>
          </a:p>
          <a:p>
            <a:r>
              <a:rPr lang="ru-RU" sz="1600" dirty="0"/>
              <a:t>и</a:t>
            </a:r>
            <a:r>
              <a:rPr lang="ru-RU" sz="1600" dirty="0" smtClean="0"/>
              <a:t> </a:t>
            </a:r>
            <a:r>
              <a:rPr lang="ru-RU" sz="1600" dirty="0" err="1" smtClean="0"/>
              <a:t>товарна</a:t>
            </a:r>
            <a:r>
              <a:rPr lang="ru-RU" sz="1600" dirty="0" smtClean="0"/>
              <a:t> </a:t>
            </a:r>
            <a:r>
              <a:rPr lang="ru-RU" sz="1600" dirty="0"/>
              <a:t>права по постоянен и </a:t>
            </a:r>
            <a:r>
              <a:rPr lang="ru-RU" sz="1600" dirty="0" err="1"/>
              <a:t>променлив</a:t>
            </a:r>
            <a:r>
              <a:rPr lang="ru-RU" sz="1600" dirty="0"/>
              <a:t> </a:t>
            </a:r>
            <a:endParaRPr lang="ru-RU" sz="1600" dirty="0" smtClean="0"/>
          </a:p>
          <a:p>
            <a:pPr algn="ctr"/>
            <a:r>
              <a:rPr lang="ru-RU" sz="1600" dirty="0" smtClean="0"/>
              <a:t>ток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bg-BG" b="1"/>
              <a:t>ПРОЕКТ </a:t>
            </a:r>
            <a:r>
              <a:rPr lang="en-US" b="1"/>
              <a:t>BG</a:t>
            </a:r>
            <a:r>
              <a:rPr lang="ru-RU" b="1"/>
              <a:t>051</a:t>
            </a:r>
            <a:r>
              <a:rPr lang="en-US" b="1"/>
              <a:t>PO</a:t>
            </a:r>
            <a:r>
              <a:rPr lang="ru-RU" b="1"/>
              <a:t>001--4.3.04-004</a:t>
            </a:r>
            <a:r>
              <a:rPr lang="bg-BG" b="1"/>
              <a:t>2</a:t>
            </a:r>
          </a:p>
          <a:p>
            <a:r>
              <a:rPr lang="bg-BG" b="1" i="1"/>
              <a:t>„Организационна и технологична инфраструктура за учене през </a:t>
            </a:r>
          </a:p>
          <a:p>
            <a:r>
              <a:rPr lang="bg-BG" b="1" i="1"/>
              <a:t>целия живот и развитие на компетенции”</a:t>
            </a:r>
          </a:p>
          <a:p>
            <a:r>
              <a:rPr lang="bg-BG"/>
              <a:t>Проектът се осъществява с финансовата подкрепа на</a:t>
            </a:r>
          </a:p>
          <a:p>
            <a:r>
              <a:rPr lang="bg-BG"/>
              <a:t>Оперативна програма „Развитие на човешките ресурси”,</a:t>
            </a:r>
          </a:p>
          <a:p>
            <a:r>
              <a:rPr lang="bg-BG"/>
              <a:t>съфинансирана от Европейския социален фонд на Европейския съюз</a:t>
            </a:r>
            <a:r>
              <a:rPr lang="en-US"/>
              <a:t>                       </a:t>
            </a:r>
            <a:endParaRPr lang="bg-BG"/>
          </a:p>
          <a:p>
            <a:r>
              <a:rPr lang="bg-BG" b="1" i="1"/>
              <a:t>Инвестира във вашето бъдеще!</a:t>
            </a:r>
            <a:endParaRPr lang="en-US" b="1" i="1"/>
          </a:p>
        </p:txBody>
      </p:sp>
      <p:sp>
        <p:nvSpPr>
          <p:cNvPr id="29716" name="Text Box 20"/>
          <p:cNvSpPr txBox="1">
            <a:spLocks noChangeArrowheads="1"/>
          </p:cNvSpPr>
          <p:nvPr/>
        </p:nvSpPr>
        <p:spPr bwMode="auto">
          <a:xfrm>
            <a:off x="8763000" y="6353175"/>
            <a:ext cx="33855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</a:rPr>
              <a:t>29</a:t>
            </a:r>
            <a:endParaRPr lang="en-US" sz="1200" b="1" dirty="0">
              <a:latin typeface="Times New Roman" pitchFamily="18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517525" y="176913"/>
            <a:ext cx="66141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dirty="0" err="1" smtClean="0"/>
              <a:t>Коефициент</a:t>
            </a:r>
            <a:r>
              <a:rPr lang="ru-RU" b="1" dirty="0" smtClean="0"/>
              <a:t> на </a:t>
            </a:r>
            <a:r>
              <a:rPr lang="ru-RU" b="1" dirty="0" err="1" smtClean="0"/>
              <a:t>усилване</a:t>
            </a:r>
            <a:r>
              <a:rPr lang="ru-RU" b="1" dirty="0" smtClean="0"/>
              <a:t> по </a:t>
            </a:r>
            <a:r>
              <a:rPr lang="ru-RU" b="1" dirty="0" err="1" smtClean="0"/>
              <a:t>напрежение</a:t>
            </a:r>
            <a:r>
              <a:rPr lang="ru-RU" b="1" dirty="0" smtClean="0"/>
              <a:t> на </a:t>
            </a:r>
            <a:r>
              <a:rPr lang="ru-RU" b="1" dirty="0" err="1" smtClean="0"/>
              <a:t>стъпало</a:t>
            </a:r>
            <a:r>
              <a:rPr lang="ru-RU" b="1" dirty="0" smtClean="0"/>
              <a:t> ОЕ</a:t>
            </a:r>
            <a:endParaRPr lang="bg-BG" dirty="0"/>
          </a:p>
        </p:txBody>
      </p:sp>
      <p:sp>
        <p:nvSpPr>
          <p:cNvPr id="14" name="Oval 5"/>
          <p:cNvSpPr>
            <a:spLocks noChangeArrowheads="1"/>
          </p:cNvSpPr>
          <p:nvPr/>
        </p:nvSpPr>
        <p:spPr bwMode="auto">
          <a:xfrm>
            <a:off x="107950" y="150813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bg-BG" sz="2000" b="1" dirty="0" smtClean="0"/>
              <a:t>1.3</a:t>
            </a:r>
            <a:endParaRPr lang="bg-BG" sz="2000" b="1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319088" y="750912"/>
          <a:ext cx="8573392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1" name="Document" r:id="rId4" imgW="6108280" imgH="4070283" progId="Word.Document.8">
                  <p:embed/>
                </p:oleObj>
              </mc:Choice>
              <mc:Fallback>
                <p:oleObj name="Document" r:id="rId4" imgW="6108280" imgH="4070283" progId="Word.Document.8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088" y="750912"/>
                        <a:ext cx="8573392" cy="548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bg-BG" b="1"/>
              <a:t>ПРОЕКТ </a:t>
            </a:r>
            <a:r>
              <a:rPr lang="en-US" b="1"/>
              <a:t>BG</a:t>
            </a:r>
            <a:r>
              <a:rPr lang="ru-RU" b="1"/>
              <a:t>051</a:t>
            </a:r>
            <a:r>
              <a:rPr lang="en-US" b="1"/>
              <a:t>PO</a:t>
            </a:r>
            <a:r>
              <a:rPr lang="ru-RU" b="1"/>
              <a:t>001--4.3.04-004</a:t>
            </a:r>
            <a:r>
              <a:rPr lang="bg-BG" b="1"/>
              <a:t>2</a:t>
            </a:r>
          </a:p>
          <a:p>
            <a:r>
              <a:rPr lang="bg-BG" b="1" i="1"/>
              <a:t>„Организационна и технологична инфраструктура за учене през </a:t>
            </a:r>
          </a:p>
          <a:p>
            <a:r>
              <a:rPr lang="bg-BG" b="1" i="1"/>
              <a:t>целия живот и развитие на компетенции”</a:t>
            </a:r>
          </a:p>
          <a:p>
            <a:r>
              <a:rPr lang="bg-BG"/>
              <a:t>Проектът се осъществява с финансовата подкрепа на</a:t>
            </a:r>
          </a:p>
          <a:p>
            <a:r>
              <a:rPr lang="bg-BG"/>
              <a:t>Оперативна програма „Развитие на човешките ресурси”,</a:t>
            </a:r>
          </a:p>
          <a:p>
            <a:r>
              <a:rPr lang="bg-BG"/>
              <a:t>съфинансирана от Европейския социален фонд на Европейския съюз</a:t>
            </a:r>
            <a:r>
              <a:rPr lang="en-US"/>
              <a:t>                       </a:t>
            </a:r>
            <a:endParaRPr lang="bg-BG"/>
          </a:p>
          <a:p>
            <a:r>
              <a:rPr lang="bg-BG" b="1" i="1"/>
              <a:t>Инвестира във вашето бъдеще!</a:t>
            </a:r>
            <a:endParaRPr lang="en-US" b="1" i="1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1149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768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77" name="Text Box 57"/>
          <p:cNvSpPr txBox="1">
            <a:spLocks noChangeArrowheads="1"/>
          </p:cNvSpPr>
          <p:nvPr/>
        </p:nvSpPr>
        <p:spPr bwMode="auto">
          <a:xfrm>
            <a:off x="8763000" y="6353175"/>
            <a:ext cx="33855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</a:rPr>
              <a:t>29</a:t>
            </a:r>
            <a:endParaRPr lang="en-US" sz="1200" b="1" dirty="0">
              <a:latin typeface="Times New Roman" pitchFamily="18" charset="0"/>
            </a:endParaRPr>
          </a:p>
        </p:txBody>
      </p:sp>
      <p:sp>
        <p:nvSpPr>
          <p:cNvPr id="56" name="Text Box 4"/>
          <p:cNvSpPr txBox="1">
            <a:spLocks noChangeArrowheads="1"/>
          </p:cNvSpPr>
          <p:nvPr/>
        </p:nvSpPr>
        <p:spPr bwMode="auto">
          <a:xfrm>
            <a:off x="517525" y="176913"/>
            <a:ext cx="48327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dirty="0" err="1" smtClean="0"/>
              <a:t>Коефициент</a:t>
            </a:r>
            <a:r>
              <a:rPr lang="ru-RU" b="1" dirty="0" smtClean="0"/>
              <a:t> на </a:t>
            </a:r>
            <a:r>
              <a:rPr lang="ru-RU" b="1" dirty="0" err="1" smtClean="0"/>
              <a:t>усилване</a:t>
            </a:r>
            <a:r>
              <a:rPr lang="ru-RU" b="1" dirty="0" smtClean="0"/>
              <a:t> </a:t>
            </a:r>
            <a:r>
              <a:rPr lang="ru-RU" b="1" dirty="0" err="1" smtClean="0"/>
              <a:t>на</a:t>
            </a:r>
            <a:r>
              <a:rPr lang="ru-RU" b="1" dirty="0" smtClean="0"/>
              <a:t> </a:t>
            </a:r>
            <a:r>
              <a:rPr lang="ru-RU" b="1" dirty="0" err="1" smtClean="0"/>
              <a:t>стъпало</a:t>
            </a:r>
            <a:r>
              <a:rPr lang="ru-RU" b="1" dirty="0" smtClean="0"/>
              <a:t> ОЕ</a:t>
            </a:r>
            <a:endParaRPr lang="bg-BG" dirty="0"/>
          </a:p>
        </p:txBody>
      </p:sp>
      <p:sp>
        <p:nvSpPr>
          <p:cNvPr id="57" name="Oval 5"/>
          <p:cNvSpPr>
            <a:spLocks noChangeArrowheads="1"/>
          </p:cNvSpPr>
          <p:nvPr/>
        </p:nvSpPr>
        <p:spPr bwMode="auto">
          <a:xfrm>
            <a:off x="107950" y="150813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bg-BG" sz="2000" b="1" dirty="0" smtClean="0"/>
              <a:t>1.3</a:t>
            </a:r>
            <a:endParaRPr lang="bg-BG" sz="2000" b="1" dirty="0"/>
          </a:p>
        </p:txBody>
      </p:sp>
      <p:graphicFrame>
        <p:nvGraphicFramePr>
          <p:cNvPr id="30778" name="Object 58"/>
          <p:cNvGraphicFramePr>
            <a:graphicFrameLocks noChangeAspect="1"/>
          </p:cNvGraphicFramePr>
          <p:nvPr/>
        </p:nvGraphicFramePr>
        <p:xfrm>
          <a:off x="319088" y="690563"/>
          <a:ext cx="8569325" cy="4610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2" name="Document" r:id="rId4" imgW="6108280" imgH="3552044" progId="Word.Document.8">
                  <p:embed/>
                </p:oleObj>
              </mc:Choice>
              <mc:Fallback>
                <p:oleObj name="Document" r:id="rId4" imgW="6108280" imgH="3552044" progId="Word.Document.8">
                  <p:embed/>
                  <p:pic>
                    <p:nvPicPr>
                      <p:cNvPr id="0" name="Picture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088" y="690563"/>
                        <a:ext cx="8569325" cy="46106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bg-BG" b="1"/>
              <a:t>ПРОЕКТ </a:t>
            </a:r>
            <a:r>
              <a:rPr lang="en-US" b="1"/>
              <a:t>BG</a:t>
            </a:r>
            <a:r>
              <a:rPr lang="ru-RU" b="1"/>
              <a:t>051</a:t>
            </a:r>
            <a:r>
              <a:rPr lang="en-US" b="1"/>
              <a:t>PO</a:t>
            </a:r>
            <a:r>
              <a:rPr lang="ru-RU" b="1"/>
              <a:t>001--4.3.04-004</a:t>
            </a:r>
            <a:r>
              <a:rPr lang="bg-BG" b="1"/>
              <a:t>2</a:t>
            </a:r>
          </a:p>
          <a:p>
            <a:r>
              <a:rPr lang="bg-BG" b="1" i="1"/>
              <a:t>„Организационна и технологична инфраструктура за учене през </a:t>
            </a:r>
          </a:p>
          <a:p>
            <a:r>
              <a:rPr lang="bg-BG" b="1" i="1"/>
              <a:t>целия живот и развитие на компетенции”</a:t>
            </a:r>
          </a:p>
          <a:p>
            <a:r>
              <a:rPr lang="bg-BG"/>
              <a:t>Проектът се осъществява с финансовата подкрепа на</a:t>
            </a:r>
          </a:p>
          <a:p>
            <a:r>
              <a:rPr lang="bg-BG"/>
              <a:t>Оперативна програма „Развитие на човешките ресурси”,</a:t>
            </a:r>
          </a:p>
          <a:p>
            <a:r>
              <a:rPr lang="bg-BG"/>
              <a:t>съфинансирана от Европейския социален фонд на Европейския съюз</a:t>
            </a:r>
            <a:r>
              <a:rPr lang="en-US"/>
              <a:t>                       </a:t>
            </a:r>
            <a:endParaRPr lang="bg-BG"/>
          </a:p>
          <a:p>
            <a:r>
              <a:rPr lang="bg-BG" b="1" i="1"/>
              <a:t>Инвестира във вашето бъдеще!</a:t>
            </a:r>
            <a:endParaRPr lang="en-US" b="1" i="1"/>
          </a:p>
        </p:txBody>
      </p:sp>
      <p:sp>
        <p:nvSpPr>
          <p:cNvPr id="31771" name="Text Box 27"/>
          <p:cNvSpPr txBox="1">
            <a:spLocks noChangeArrowheads="1"/>
          </p:cNvSpPr>
          <p:nvPr/>
        </p:nvSpPr>
        <p:spPr bwMode="auto">
          <a:xfrm>
            <a:off x="8763000" y="6353175"/>
            <a:ext cx="33855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</a:rPr>
              <a:t>29</a:t>
            </a:r>
            <a:endParaRPr lang="en-US" sz="1200" b="1" dirty="0">
              <a:latin typeface="Times New Roman" pitchFamily="18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0" y="1149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768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683568" y="176913"/>
            <a:ext cx="64380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dirty="0" err="1" smtClean="0"/>
              <a:t>Проходната</a:t>
            </a:r>
            <a:r>
              <a:rPr lang="ru-RU" b="1" dirty="0" smtClean="0"/>
              <a:t> динамична характеристика на транзистор</a:t>
            </a:r>
            <a:endParaRPr lang="bg-BG" dirty="0"/>
          </a:p>
        </p:txBody>
      </p:sp>
      <p:sp>
        <p:nvSpPr>
          <p:cNvPr id="19" name="Oval 5"/>
          <p:cNvSpPr>
            <a:spLocks noChangeArrowheads="1"/>
          </p:cNvSpPr>
          <p:nvPr/>
        </p:nvSpPr>
        <p:spPr bwMode="auto">
          <a:xfrm>
            <a:off x="107950" y="150813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bg-BG" sz="2000" b="1" dirty="0" smtClean="0"/>
              <a:t>1.4</a:t>
            </a:r>
            <a:endParaRPr lang="bg-BG" sz="2000" b="1" dirty="0"/>
          </a:p>
        </p:txBody>
      </p:sp>
      <p:graphicFrame>
        <p:nvGraphicFramePr>
          <p:cNvPr id="20" name="Object 58"/>
          <p:cNvGraphicFramePr>
            <a:graphicFrameLocks noChangeAspect="1"/>
          </p:cNvGraphicFramePr>
          <p:nvPr/>
        </p:nvGraphicFramePr>
        <p:xfrm>
          <a:off x="319088" y="690563"/>
          <a:ext cx="8569325" cy="145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6" name="Document" r:id="rId4" imgW="6108280" imgH="1043321" progId="Word.Document.8">
                  <p:embed/>
                </p:oleObj>
              </mc:Choice>
              <mc:Fallback>
                <p:oleObj name="Document" r:id="rId4" imgW="6108280" imgH="1043321" progId="Word.Document.8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088" y="690563"/>
                        <a:ext cx="8569325" cy="1457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776" name="Picture 3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3490" y="1847123"/>
            <a:ext cx="3820520" cy="302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2211557" y="4890646"/>
            <a:ext cx="47843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/>
              <a:t>Фиг. 3</a:t>
            </a:r>
            <a:r>
              <a:rPr lang="bg-BG" sz="1600" b="1" dirty="0" smtClean="0"/>
              <a:t>.</a:t>
            </a:r>
            <a:r>
              <a:rPr lang="bg-BG" sz="1600" dirty="0" smtClean="0"/>
              <a:t> </a:t>
            </a:r>
            <a:r>
              <a:rPr lang="ru-RU" sz="1600" dirty="0" err="1"/>
              <a:t>Проходна</a:t>
            </a:r>
            <a:r>
              <a:rPr lang="ru-RU" sz="1600" dirty="0"/>
              <a:t> </a:t>
            </a:r>
            <a:r>
              <a:rPr lang="ru-RU" sz="1600" dirty="0" smtClean="0"/>
              <a:t>характеристика </a:t>
            </a:r>
            <a:r>
              <a:rPr lang="ru-RU" sz="1600"/>
              <a:t>на </a:t>
            </a:r>
            <a:r>
              <a:rPr lang="ru-RU" sz="1600" smtClean="0"/>
              <a:t>транзистор</a:t>
            </a:r>
            <a:endParaRPr lang="en-US" sz="1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bg-BG" b="1" dirty="0"/>
              <a:t>ПРОЕКТ </a:t>
            </a:r>
            <a:r>
              <a:rPr lang="en-US" b="1" dirty="0"/>
              <a:t>BG</a:t>
            </a:r>
            <a:r>
              <a:rPr lang="ru-RU" b="1" dirty="0"/>
              <a:t>051</a:t>
            </a:r>
            <a:r>
              <a:rPr lang="en-US" b="1" dirty="0"/>
              <a:t>PO</a:t>
            </a:r>
            <a:r>
              <a:rPr lang="ru-RU" b="1" dirty="0"/>
              <a:t>001--4.3.04-004</a:t>
            </a:r>
            <a:r>
              <a:rPr lang="bg-BG" b="1" dirty="0"/>
              <a:t>2</a:t>
            </a:r>
          </a:p>
          <a:p>
            <a:r>
              <a:rPr lang="bg-BG" b="1" i="1" dirty="0"/>
              <a:t>„Организационна и технологична инфраструктура за учене през </a:t>
            </a:r>
          </a:p>
          <a:p>
            <a:r>
              <a:rPr lang="bg-BG" b="1" i="1" dirty="0"/>
              <a:t>целия живот и развитие на компетенции”</a:t>
            </a:r>
          </a:p>
          <a:p>
            <a:r>
              <a:rPr lang="bg-BG" dirty="0"/>
              <a:t>Проектът се осъществява с финансовата подкрепа на</a:t>
            </a:r>
          </a:p>
          <a:p>
            <a:r>
              <a:rPr lang="bg-BG" dirty="0"/>
              <a:t>Оперативна програма „Развитие на човешките ресурси”,</a:t>
            </a:r>
          </a:p>
          <a:p>
            <a:r>
              <a:rPr lang="bg-BG" dirty="0" err="1"/>
              <a:t>съфинансирана</a:t>
            </a:r>
            <a:r>
              <a:rPr lang="bg-BG" dirty="0"/>
              <a:t> от Европейския социален фонд на Европейския съюз</a:t>
            </a:r>
            <a:r>
              <a:rPr lang="en-US" dirty="0"/>
              <a:t>                       </a:t>
            </a:r>
            <a:endParaRPr lang="bg-BG" dirty="0"/>
          </a:p>
          <a:p>
            <a:r>
              <a:rPr lang="bg-BG" b="1" i="1" dirty="0"/>
              <a:t>Инвестира във вашето бъдеще!</a:t>
            </a:r>
            <a:endParaRPr lang="en-US" b="1" i="1" dirty="0"/>
          </a:p>
        </p:txBody>
      </p:sp>
      <p:sp>
        <p:nvSpPr>
          <p:cNvPr id="32783" name="Text Box 15"/>
          <p:cNvSpPr txBox="1">
            <a:spLocks noChangeArrowheads="1"/>
          </p:cNvSpPr>
          <p:nvPr/>
        </p:nvSpPr>
        <p:spPr bwMode="auto">
          <a:xfrm>
            <a:off x="8763000" y="6353175"/>
            <a:ext cx="33855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</a:rPr>
              <a:t>29</a:t>
            </a:r>
            <a:endParaRPr lang="en-US" sz="1200" b="1" dirty="0">
              <a:latin typeface="Times New Roman" pitchFamily="18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1149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0" y="768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683568" y="176913"/>
            <a:ext cx="52680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dirty="0" err="1" smtClean="0"/>
              <a:t>Режими</a:t>
            </a:r>
            <a:r>
              <a:rPr lang="ru-RU" b="1" dirty="0" smtClean="0"/>
              <a:t> на работа на </a:t>
            </a:r>
            <a:r>
              <a:rPr lang="ru-RU" b="1" dirty="0" err="1" smtClean="0"/>
              <a:t>транзисторно</a:t>
            </a:r>
            <a:r>
              <a:rPr lang="ru-RU" b="1" dirty="0" smtClean="0"/>
              <a:t> </a:t>
            </a:r>
            <a:r>
              <a:rPr lang="ru-RU" b="1" dirty="0" err="1" smtClean="0"/>
              <a:t>стъпало</a:t>
            </a:r>
            <a:endParaRPr lang="bg-BG" dirty="0"/>
          </a:p>
        </p:txBody>
      </p:sp>
      <p:sp>
        <p:nvSpPr>
          <p:cNvPr id="17" name="Oval 5"/>
          <p:cNvSpPr>
            <a:spLocks noChangeArrowheads="1"/>
          </p:cNvSpPr>
          <p:nvPr/>
        </p:nvSpPr>
        <p:spPr bwMode="auto">
          <a:xfrm>
            <a:off x="107950" y="150813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bg-BG" sz="2000" b="1" dirty="0" smtClean="0"/>
              <a:t>1.5</a:t>
            </a:r>
            <a:endParaRPr lang="bg-BG" sz="2000" b="1" dirty="0"/>
          </a:p>
        </p:txBody>
      </p:sp>
      <p:graphicFrame>
        <p:nvGraphicFramePr>
          <p:cNvPr id="18" name="Object 58"/>
          <p:cNvGraphicFramePr>
            <a:graphicFrameLocks noChangeAspect="1"/>
          </p:cNvGraphicFramePr>
          <p:nvPr/>
        </p:nvGraphicFramePr>
        <p:xfrm>
          <a:off x="319088" y="615950"/>
          <a:ext cx="8623300" cy="511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8" name="Document" r:id="rId4" imgW="6150849" imgH="3635106" progId="Word.Document.8">
                  <p:embed/>
                </p:oleObj>
              </mc:Choice>
              <mc:Fallback>
                <p:oleObj name="Document" r:id="rId4" imgW="6150849" imgH="3635106" progId="Word.Document.8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088" y="615950"/>
                        <a:ext cx="8623300" cy="5114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474</TotalTime>
  <Words>2220</Words>
  <Application>Microsoft Office PowerPoint</Application>
  <PresentationFormat>On-screen Show (4:3)</PresentationFormat>
  <Paragraphs>513</Paragraphs>
  <Slides>29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Default Design</vt:lpstr>
      <vt:lpstr>CorelDRAW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ТУ-София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- модул 8</dc:title>
  <dc:creator>ПРОЕКТ BG051PO001--4.3.04-0042</dc:creator>
  <cp:lastModifiedBy>M1</cp:lastModifiedBy>
  <cp:revision>122</cp:revision>
  <dcterms:created xsi:type="dcterms:W3CDTF">2013-03-19T07:28:34Z</dcterms:created>
  <dcterms:modified xsi:type="dcterms:W3CDTF">2015-06-20T10:16:51Z</dcterms:modified>
</cp:coreProperties>
</file>